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Lst>
  <p:notesMasterIdLst>
    <p:notesMasterId r:id="rId178"/>
  </p:notesMasterIdLst>
  <p:handoutMasterIdLst>
    <p:handoutMasterId r:id="rId179"/>
  </p:handoutMasterIdLst>
  <p:sldIdLst>
    <p:sldId id="1145" r:id="rId2"/>
    <p:sldId id="1415" r:id="rId3"/>
    <p:sldId id="930" r:id="rId4"/>
    <p:sldId id="1223" r:id="rId5"/>
    <p:sldId id="1224" r:id="rId6"/>
    <p:sldId id="1409" r:id="rId7"/>
    <p:sldId id="1225" r:id="rId8"/>
    <p:sldId id="1417" r:id="rId9"/>
    <p:sldId id="1384" r:id="rId10"/>
    <p:sldId id="1385" r:id="rId11"/>
    <p:sldId id="1226" r:id="rId12"/>
    <p:sldId id="1273" r:id="rId13"/>
    <p:sldId id="1228" r:id="rId14"/>
    <p:sldId id="1229" r:id="rId15"/>
    <p:sldId id="1230" r:id="rId16"/>
    <p:sldId id="1274" r:id="rId17"/>
    <p:sldId id="1232" r:id="rId18"/>
    <p:sldId id="1410" r:id="rId19"/>
    <p:sldId id="1233" r:id="rId20"/>
    <p:sldId id="1234" r:id="rId21"/>
    <p:sldId id="1235" r:id="rId22"/>
    <p:sldId id="1236" r:id="rId23"/>
    <p:sldId id="1237" r:id="rId24"/>
    <p:sldId id="1238" r:id="rId25"/>
    <p:sldId id="1239" r:id="rId26"/>
    <p:sldId id="1240" r:id="rId27"/>
    <p:sldId id="1241" r:id="rId28"/>
    <p:sldId id="1275" r:id="rId29"/>
    <p:sldId id="1243" r:id="rId30"/>
    <p:sldId id="1244" r:id="rId31"/>
    <p:sldId id="1245" r:id="rId32"/>
    <p:sldId id="1246" r:id="rId33"/>
    <p:sldId id="1247" r:id="rId34"/>
    <p:sldId id="1248" r:id="rId35"/>
    <p:sldId id="1249" r:id="rId36"/>
    <p:sldId id="1276" r:id="rId37"/>
    <p:sldId id="1251" r:id="rId38"/>
    <p:sldId id="1252" r:id="rId39"/>
    <p:sldId id="1253" r:id="rId40"/>
    <p:sldId id="1254" r:id="rId41"/>
    <p:sldId id="1255" r:id="rId42"/>
    <p:sldId id="1256" r:id="rId43"/>
    <p:sldId id="1257" r:id="rId44"/>
    <p:sldId id="1277" r:id="rId45"/>
    <p:sldId id="1259" r:id="rId46"/>
    <p:sldId id="1260" r:id="rId47"/>
    <p:sldId id="1261" r:id="rId48"/>
    <p:sldId id="1262" r:id="rId49"/>
    <p:sldId id="1263" r:id="rId50"/>
    <p:sldId id="1264" r:id="rId51"/>
    <p:sldId id="1265" r:id="rId52"/>
    <p:sldId id="1266" r:id="rId53"/>
    <p:sldId id="1267" r:id="rId54"/>
    <p:sldId id="1268" r:id="rId55"/>
    <p:sldId id="1269" r:id="rId56"/>
    <p:sldId id="1270" r:id="rId57"/>
    <p:sldId id="1271" r:id="rId58"/>
    <p:sldId id="1272" r:id="rId59"/>
    <p:sldId id="1375" r:id="rId60"/>
    <p:sldId id="1279" r:id="rId61"/>
    <p:sldId id="1411" r:id="rId62"/>
    <p:sldId id="1412" r:id="rId63"/>
    <p:sldId id="1413" r:id="rId64"/>
    <p:sldId id="1414" r:id="rId65"/>
    <p:sldId id="1280" r:id="rId66"/>
    <p:sldId id="1281" r:id="rId67"/>
    <p:sldId id="1282" r:id="rId68"/>
    <p:sldId id="1283" r:id="rId69"/>
    <p:sldId id="1284" r:id="rId70"/>
    <p:sldId id="1285" r:id="rId71"/>
    <p:sldId id="1376" r:id="rId72"/>
    <p:sldId id="1287" r:id="rId73"/>
    <p:sldId id="1405" r:id="rId74"/>
    <p:sldId id="1407" r:id="rId75"/>
    <p:sldId id="1288" r:id="rId76"/>
    <p:sldId id="1289" r:id="rId77"/>
    <p:sldId id="1290" r:id="rId78"/>
    <p:sldId id="1377" r:id="rId79"/>
    <p:sldId id="1292" r:id="rId80"/>
    <p:sldId id="1293" r:id="rId81"/>
    <p:sldId id="1294" r:id="rId82"/>
    <p:sldId id="1295" r:id="rId83"/>
    <p:sldId id="1296" r:id="rId84"/>
    <p:sldId id="1297" r:id="rId85"/>
    <p:sldId id="1419" r:id="rId86"/>
    <p:sldId id="1298" r:id="rId87"/>
    <p:sldId id="1299" r:id="rId88"/>
    <p:sldId id="1300" r:id="rId89"/>
    <p:sldId id="1301" r:id="rId90"/>
    <p:sldId id="1302" r:id="rId91"/>
    <p:sldId id="1303" r:id="rId92"/>
    <p:sldId id="1304" r:id="rId93"/>
    <p:sldId id="1305" r:id="rId94"/>
    <p:sldId id="1378" r:id="rId95"/>
    <p:sldId id="1307" r:id="rId96"/>
    <p:sldId id="1308" r:id="rId97"/>
    <p:sldId id="1309" r:id="rId98"/>
    <p:sldId id="1310" r:id="rId99"/>
    <p:sldId id="1311" r:id="rId100"/>
    <p:sldId id="1312" r:id="rId101"/>
    <p:sldId id="1313" r:id="rId102"/>
    <p:sldId id="1314" r:id="rId103"/>
    <p:sldId id="1315" r:id="rId104"/>
    <p:sldId id="1316" r:id="rId105"/>
    <p:sldId id="1317" r:id="rId106"/>
    <p:sldId id="1318" r:id="rId107"/>
    <p:sldId id="1319" r:id="rId108"/>
    <p:sldId id="1320" r:id="rId109"/>
    <p:sldId id="1321" r:id="rId110"/>
    <p:sldId id="1386" r:id="rId111"/>
    <p:sldId id="1322" r:id="rId112"/>
    <p:sldId id="1323" r:id="rId113"/>
    <p:sldId id="1324" r:id="rId114"/>
    <p:sldId id="1325" r:id="rId115"/>
    <p:sldId id="1326" r:id="rId116"/>
    <p:sldId id="1379" r:id="rId117"/>
    <p:sldId id="1328" r:id="rId118"/>
    <p:sldId id="1329" r:id="rId119"/>
    <p:sldId id="1330" r:id="rId120"/>
    <p:sldId id="1380" r:id="rId121"/>
    <p:sldId id="1331" r:id="rId122"/>
    <p:sldId id="1381" r:id="rId123"/>
    <p:sldId id="1333" r:id="rId124"/>
    <p:sldId id="1418" r:id="rId125"/>
    <p:sldId id="1334" r:id="rId126"/>
    <p:sldId id="1335" r:id="rId127"/>
    <p:sldId id="1336" r:id="rId128"/>
    <p:sldId id="1337" r:id="rId129"/>
    <p:sldId id="1338" r:id="rId130"/>
    <p:sldId id="1339" r:id="rId131"/>
    <p:sldId id="1340" r:id="rId132"/>
    <p:sldId id="1341" r:id="rId133"/>
    <p:sldId id="1342" r:id="rId134"/>
    <p:sldId id="1343" r:id="rId135"/>
    <p:sldId id="1344" r:id="rId136"/>
    <p:sldId id="1345" r:id="rId137"/>
    <p:sldId id="1346" r:id="rId138"/>
    <p:sldId id="1347" r:id="rId139"/>
    <p:sldId id="1348" r:id="rId140"/>
    <p:sldId id="1416" r:id="rId141"/>
    <p:sldId id="1349" r:id="rId142"/>
    <p:sldId id="1388" r:id="rId143"/>
    <p:sldId id="1387" r:id="rId144"/>
    <p:sldId id="1382" r:id="rId145"/>
    <p:sldId id="1391" r:id="rId146"/>
    <p:sldId id="1392" r:id="rId147"/>
    <p:sldId id="1393" r:id="rId148"/>
    <p:sldId id="1356" r:id="rId149"/>
    <p:sldId id="1357" r:id="rId150"/>
    <p:sldId id="1358" r:id="rId151"/>
    <p:sldId id="1394" r:id="rId152"/>
    <p:sldId id="1395" r:id="rId153"/>
    <p:sldId id="1397" r:id="rId154"/>
    <p:sldId id="1398" r:id="rId155"/>
    <p:sldId id="1399" r:id="rId156"/>
    <p:sldId id="1364" r:id="rId157"/>
    <p:sldId id="1400" r:id="rId158"/>
    <p:sldId id="1365" r:id="rId159"/>
    <p:sldId id="1366" r:id="rId160"/>
    <p:sldId id="1401" r:id="rId161"/>
    <p:sldId id="1396" r:id="rId162"/>
    <p:sldId id="1367" r:id="rId163"/>
    <p:sldId id="1368" r:id="rId164"/>
    <p:sldId id="1369" r:id="rId165"/>
    <p:sldId id="1402" r:id="rId166"/>
    <p:sldId id="1403" r:id="rId167"/>
    <p:sldId id="1404" r:id="rId168"/>
    <p:sldId id="1383" r:id="rId169"/>
    <p:sldId id="1371" r:id="rId170"/>
    <p:sldId id="1222" r:id="rId171"/>
    <p:sldId id="1035" r:id="rId172"/>
    <p:sldId id="1374" r:id="rId173"/>
    <p:sldId id="1372" r:id="rId174"/>
    <p:sldId id="1373" r:id="rId175"/>
    <p:sldId id="1420" r:id="rId176"/>
    <p:sldId id="1421" r:id="rId177"/>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6600"/>
    <a:srgbClr val="3333CC"/>
    <a:srgbClr val="FFBCAF"/>
    <a:srgbClr val="CCFFFF"/>
    <a:srgbClr val="333399"/>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739" autoAdjust="0"/>
    <p:restoredTop sz="84767" autoAdjust="0"/>
  </p:normalViewPr>
  <p:slideViewPr>
    <p:cSldViewPr>
      <p:cViewPr varScale="1">
        <p:scale>
          <a:sx n="76" d="100"/>
          <a:sy n="76" d="100"/>
        </p:scale>
        <p:origin x="300" y="2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_rels/viewProps.xml.rels><?xml version="1.0" encoding="UTF-8" standalone="yes"?>
<Relationships xmlns="http://schemas.openxmlformats.org/package/2006/relationships"><Relationship Id="rId8" Type="http://schemas.openxmlformats.org/officeDocument/2006/relationships/slide" Target="slides/slide42.xml"/><Relationship Id="rId13" Type="http://schemas.openxmlformats.org/officeDocument/2006/relationships/slide" Target="slides/slide54.xml"/><Relationship Id="rId18" Type="http://schemas.openxmlformats.org/officeDocument/2006/relationships/slide" Target="slides/slide133.xml"/><Relationship Id="rId3" Type="http://schemas.openxmlformats.org/officeDocument/2006/relationships/slide" Target="slides/slide37.xml"/><Relationship Id="rId7" Type="http://schemas.openxmlformats.org/officeDocument/2006/relationships/slide" Target="slides/slide41.xml"/><Relationship Id="rId12" Type="http://schemas.openxmlformats.org/officeDocument/2006/relationships/slide" Target="slides/slide53.xml"/><Relationship Id="rId17" Type="http://schemas.openxmlformats.org/officeDocument/2006/relationships/slide" Target="slides/slide128.xml"/><Relationship Id="rId2" Type="http://schemas.openxmlformats.org/officeDocument/2006/relationships/slide" Target="slides/slide31.xml"/><Relationship Id="rId16" Type="http://schemas.openxmlformats.org/officeDocument/2006/relationships/slide" Target="slides/slide70.xml"/><Relationship Id="rId20" Type="http://schemas.openxmlformats.org/officeDocument/2006/relationships/slide" Target="slides/slide138.xml"/><Relationship Id="rId1" Type="http://schemas.openxmlformats.org/officeDocument/2006/relationships/slide" Target="slides/slide29.xml"/><Relationship Id="rId6" Type="http://schemas.openxmlformats.org/officeDocument/2006/relationships/slide" Target="slides/slide40.xml"/><Relationship Id="rId11" Type="http://schemas.openxmlformats.org/officeDocument/2006/relationships/slide" Target="slides/slide48.xml"/><Relationship Id="rId5" Type="http://schemas.openxmlformats.org/officeDocument/2006/relationships/slide" Target="slides/slide39.xml"/><Relationship Id="rId15" Type="http://schemas.openxmlformats.org/officeDocument/2006/relationships/slide" Target="slides/slide65.xml"/><Relationship Id="rId10" Type="http://schemas.openxmlformats.org/officeDocument/2006/relationships/slide" Target="slides/slide45.xml"/><Relationship Id="rId19" Type="http://schemas.openxmlformats.org/officeDocument/2006/relationships/slide" Target="slides/slide134.xml"/><Relationship Id="rId4" Type="http://schemas.openxmlformats.org/officeDocument/2006/relationships/slide" Target="slides/slide38.xml"/><Relationship Id="rId9" Type="http://schemas.openxmlformats.org/officeDocument/2006/relationships/slide" Target="slides/slide43.xml"/><Relationship Id="rId14"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614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eaLnBrk="1" hangingPunct="1">
              <a:defRPr sz="1300">
                <a:latin typeface="Arial" pitchFamily="34" charset="0"/>
                <a:ea typeface="宋体" pitchFamily="2" charset="-122"/>
                <a:cs typeface="+mn-cs"/>
              </a:defRPr>
            </a:lvl1pPr>
          </a:lstStyle>
          <a:p>
            <a:pPr>
              <a:defRPr/>
            </a:pPr>
            <a:endParaRPr lang="en-US" altLang="zh-CN"/>
          </a:p>
        </p:txBody>
      </p:sp>
      <p:sp>
        <p:nvSpPr>
          <p:cNvPr id="614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614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eaLnBrk="1" hangingPunct="1">
              <a:defRPr sz="1300"/>
            </a:lvl1pPr>
          </a:lstStyle>
          <a:p>
            <a:pPr>
              <a:defRPr/>
            </a:pPr>
            <a:fld id="{731456F1-03AA-408E-B4CF-459323AB406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11571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eaLnBrk="1" hangingPunct="1">
              <a:defRPr sz="1300">
                <a:latin typeface="Arial" pitchFamily="34" charset="0"/>
                <a:ea typeface="宋体" pitchFamily="2" charset="-122"/>
                <a:cs typeface="+mn-cs"/>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7" name="Rectangle 5"/>
          <p:cNvSpPr>
            <a:spLocks noGrp="1" noChangeArrowheads="1"/>
          </p:cNvSpPr>
          <p:nvPr>
            <p:ph type="body" sz="quarter" idx="3"/>
          </p:nvPr>
        </p:nvSpPr>
        <p:spPr bwMode="auto">
          <a:xfrm>
            <a:off x="711200" y="4862513"/>
            <a:ext cx="5676900" cy="4603750"/>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571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11571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eaLnBrk="1" hangingPunct="1">
              <a:defRPr sz="1300"/>
            </a:lvl1pPr>
          </a:lstStyle>
          <a:p>
            <a:pPr>
              <a:defRPr/>
            </a:pPr>
            <a:fld id="{84728885-F79C-4567-B23A-0B7386710DB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5%85%86%E4%BD%8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2400CA6B-4809-487B-BAA0-E81D3F0B22AF}" type="slidenum">
              <a:rPr kumimoji="0" lang="en-US" altLang="zh-CN">
                <a:latin typeface="Times New Roman" panose="02020603050405020304" pitchFamily="18" charset="0"/>
              </a:rPr>
              <a:pPr algn="r">
                <a:spcBef>
                  <a:spcPct val="0"/>
                </a:spcBef>
              </a:pPr>
              <a:t>2</a:t>
            </a:fld>
            <a:endParaRPr kumimoji="0" lang="en-US" altLang="zh-CN">
              <a:latin typeface="Times New Roman" panose="02020603050405020304" pitchFamily="18" charset="0"/>
            </a:endParaRPr>
          </a:p>
        </p:txBody>
      </p:sp>
      <p:sp>
        <p:nvSpPr>
          <p:cNvPr id="8195" name="Rectangle 2"/>
          <p:cNvSpPr>
            <a:spLocks noGrp="1" noRot="1" noChangeAspect="1" noChangeArrowheads="1" noTextEdit="1"/>
          </p:cNvSpPr>
          <p:nvPr>
            <p:ph type="sldImg"/>
          </p:nvPr>
        </p:nvSpPr>
        <p:spPr>
          <a:xfrm>
            <a:off x="992188" y="765175"/>
            <a:ext cx="5118100" cy="3838575"/>
          </a:xfrm>
          <a:ln/>
        </p:spPr>
      </p:sp>
      <p:sp>
        <p:nvSpPr>
          <p:cNvPr id="819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9CDE0C6-5B5C-4545-BA9A-8B6BEE54164D}" type="slidenum">
              <a:rPr kumimoji="0" lang="en-US" altLang="zh-CN" sz="1300" smtClean="0"/>
              <a:pPr>
                <a:spcBef>
                  <a:spcPct val="0"/>
                </a:spcBef>
              </a:pPr>
              <a:t>49</a:t>
            </a:fld>
            <a:endParaRPr kumimoji="0" lang="en-US" altLang="zh-CN" sz="1300" smtClean="0"/>
          </a:p>
        </p:txBody>
      </p:sp>
      <p:sp>
        <p:nvSpPr>
          <p:cNvPr id="64515" name="Rectangle 2"/>
          <p:cNvSpPr>
            <a:spLocks noGrp="1" noRot="1" noChangeAspect="1" noChangeArrowheads="1" noTextEdit="1"/>
          </p:cNvSpPr>
          <p:nvPr>
            <p:ph type="sldImg"/>
          </p:nvPr>
        </p:nvSpPr>
        <p:spPr>
          <a:xfrm>
            <a:off x="992188" y="765175"/>
            <a:ext cx="5118100" cy="3838575"/>
          </a:xfrm>
          <a:ln/>
        </p:spPr>
      </p:sp>
      <p:sp>
        <p:nvSpPr>
          <p:cNvPr id="64516" name="Rectangle 3"/>
          <p:cNvSpPr>
            <a:spLocks noGrp="1" noChangeArrowheads="1"/>
          </p:cNvSpPr>
          <p:nvPr>
            <p:ph type="body" idx="1"/>
          </p:nvPr>
        </p:nvSpPr>
        <p:spPr>
          <a:xfrm>
            <a:off x="946150" y="4862513"/>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通信</a:t>
            </a:r>
            <a:r>
              <a:rPr lang="en-US" altLang="zh-CN" dirty="0" smtClean="0"/>
              <a:t>1603</a:t>
            </a:r>
            <a:r>
              <a:rPr lang="zh-CN" altLang="en-US" dirty="0" smtClean="0"/>
              <a:t>班</a:t>
            </a:r>
            <a:r>
              <a:rPr kumimoji="1" lang="zh-CN" altLang="en-US" sz="1200" kern="1200" dirty="0" smtClean="0">
                <a:solidFill>
                  <a:schemeClr val="tx1"/>
                </a:solidFill>
                <a:effectLst/>
                <a:latin typeface="Arial" pitchFamily="34" charset="0"/>
                <a:ea typeface="宋体" pitchFamily="2" charset="-122"/>
                <a:cs typeface="宋体" charset="0"/>
              </a:rPr>
              <a:t>刘骏彤</a:t>
            </a:r>
            <a:endParaRPr lang="zh-CN" altLang="zh-CN"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7584011-16D8-45C2-9EB9-7330E45B8383}" type="slidenum">
              <a:rPr kumimoji="0" lang="en-US" altLang="zh-CN" sz="1300" smtClean="0"/>
              <a:pPr>
                <a:spcBef>
                  <a:spcPct val="0"/>
                </a:spcBef>
              </a:pPr>
              <a:t>50</a:t>
            </a:fld>
            <a:endParaRPr kumimoji="0" lang="en-US" altLang="zh-CN" sz="1300" smtClean="0"/>
          </a:p>
        </p:txBody>
      </p:sp>
      <p:sp>
        <p:nvSpPr>
          <p:cNvPr id="66563" name="Rectangle 2"/>
          <p:cNvSpPr>
            <a:spLocks noGrp="1" noRot="1" noChangeAspect="1" noChangeArrowheads="1" noTextEdit="1"/>
          </p:cNvSpPr>
          <p:nvPr>
            <p:ph type="sldImg"/>
          </p:nvPr>
        </p:nvSpPr>
        <p:spPr>
          <a:xfrm>
            <a:off x="992188" y="765175"/>
            <a:ext cx="5118100" cy="3838575"/>
          </a:xfrm>
          <a:ln/>
        </p:spPr>
      </p:sp>
      <p:sp>
        <p:nvSpPr>
          <p:cNvPr id="66564" name="Rectangle 3"/>
          <p:cNvSpPr>
            <a:spLocks noGrp="1" noChangeArrowheads="1"/>
          </p:cNvSpPr>
          <p:nvPr>
            <p:ph type="body" idx="1"/>
          </p:nvPr>
        </p:nvSpPr>
        <p:spPr>
          <a:xfrm>
            <a:off x="946150" y="4862513"/>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900" smtClean="0">
                <a:sym typeface="Wingdings" panose="05000000000000000000" pitchFamily="2" charset="2"/>
              </a:rPr>
              <a:t>参考中文版教材第</a:t>
            </a:r>
            <a:r>
              <a:rPr lang="en-US" altLang="zh-CN" sz="900" smtClean="0">
                <a:sym typeface="Wingdings" panose="05000000000000000000" pitchFamily="2" charset="2"/>
              </a:rPr>
              <a:t>53</a:t>
            </a:r>
            <a:r>
              <a:rPr lang="zh-CN" altLang="en-US" sz="900" smtClean="0">
                <a:sym typeface="Wingdings" panose="05000000000000000000" pitchFamily="2" charset="2"/>
              </a:rPr>
              <a:t>页。</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有符号数</a:t>
            </a:r>
            <a:r>
              <a:rPr lang="en-US" altLang="zh-CN" dirty="0" smtClean="0"/>
              <a:t>/</a:t>
            </a:r>
            <a:r>
              <a:rPr lang="zh-CN" altLang="en-US" dirty="0" smtClean="0"/>
              <a:t>无符号数？</a:t>
            </a:r>
            <a:endParaRPr lang="en-US" altLang="zh-CN" dirty="0" smtClean="0"/>
          </a:p>
          <a:p>
            <a:r>
              <a:rPr lang="zh-CN" altLang="en-US" dirty="0" smtClean="0"/>
              <a:t>模</a:t>
            </a:r>
            <a:r>
              <a:rPr lang="en-US" altLang="zh-CN" dirty="0" smtClean="0"/>
              <a:t>2</a:t>
            </a:r>
            <a:r>
              <a:rPr lang="zh-CN" altLang="en-US" dirty="0" smtClean="0"/>
              <a:t>运算的定义？</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FF0000"/>
                </a:solidFill>
              </a:rPr>
              <a:t>模</a:t>
            </a:r>
            <a:r>
              <a:rPr lang="en-US" altLang="zh-CN" sz="1200" dirty="0" smtClean="0">
                <a:solidFill>
                  <a:srgbClr val="FF0000"/>
                </a:solidFill>
              </a:rPr>
              <a:t>2</a:t>
            </a:r>
            <a:r>
              <a:rPr lang="zh-CN" altLang="en-US" sz="1200" dirty="0" smtClean="0">
                <a:solidFill>
                  <a:srgbClr val="FF0000"/>
                </a:solidFill>
              </a:rPr>
              <a:t>运算中的加法和减法等同于</a:t>
            </a:r>
            <a:r>
              <a:rPr lang="en-US" altLang="zh-CN" sz="1200" dirty="0" smtClean="0">
                <a:solidFill>
                  <a:srgbClr val="FF0000"/>
                </a:solidFill>
              </a:rPr>
              <a:t>XOR</a:t>
            </a:r>
            <a:r>
              <a:rPr lang="zh-CN" altLang="en-US" sz="1200" dirty="0" smtClean="0">
                <a:solidFill>
                  <a:srgbClr val="FF0000"/>
                </a:solidFill>
              </a:rPr>
              <a:t>操作？</a:t>
            </a:r>
            <a:r>
              <a:rPr lang="en-US" altLang="zh-CN" sz="1200" dirty="0" smtClean="0">
                <a:solidFill>
                  <a:srgbClr val="FF0000"/>
                </a:solidFill>
              </a:rPr>
              <a:t>Why</a:t>
            </a:r>
          </a:p>
          <a:p>
            <a:endParaRPr lang="zh-CN" altLang="en-US" dirty="0"/>
          </a:p>
        </p:txBody>
      </p:sp>
      <p:sp>
        <p:nvSpPr>
          <p:cNvPr id="4" name="灯片编号占位符 3"/>
          <p:cNvSpPr>
            <a:spLocks noGrp="1"/>
          </p:cNvSpPr>
          <p:nvPr>
            <p:ph type="sldNum" sz="quarter" idx="10"/>
          </p:nvPr>
        </p:nvSpPr>
        <p:spPr/>
        <p:txBody>
          <a:bodyPr/>
          <a:lstStyle/>
          <a:p>
            <a:pPr>
              <a:defRPr/>
            </a:pPr>
            <a:fld id="{84728885-F79C-4567-B23A-0B7386710DBF}" type="slidenum">
              <a:rPr lang="en-US" altLang="zh-CN" smtClean="0"/>
              <a:pPr>
                <a:defRPr/>
              </a:pPr>
              <a:t>55</a:t>
            </a:fld>
            <a:endParaRPr lang="en-US" altLang="zh-CN"/>
          </a:p>
        </p:txBody>
      </p:sp>
    </p:spTree>
    <p:extLst>
      <p:ext uri="{BB962C8B-B14F-4D97-AF65-F5344CB8AC3E}">
        <p14:creationId xmlns:p14="http://schemas.microsoft.com/office/powerpoint/2010/main" val="2274830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多项式除法的基本规则 出处？</a:t>
            </a:r>
            <a:endParaRPr lang="zh-CN" altLang="en-US" dirty="0"/>
          </a:p>
        </p:txBody>
      </p:sp>
      <p:sp>
        <p:nvSpPr>
          <p:cNvPr id="4" name="灯片编号占位符 3"/>
          <p:cNvSpPr>
            <a:spLocks noGrp="1"/>
          </p:cNvSpPr>
          <p:nvPr>
            <p:ph type="sldNum" sz="quarter" idx="10"/>
          </p:nvPr>
        </p:nvSpPr>
        <p:spPr/>
        <p:txBody>
          <a:bodyPr/>
          <a:lstStyle/>
          <a:p>
            <a:pPr>
              <a:defRPr/>
            </a:pPr>
            <a:fld id="{84728885-F79C-4567-B23A-0B7386710DBF}" type="slidenum">
              <a:rPr lang="en-US" altLang="zh-CN" smtClean="0"/>
              <a:pPr>
                <a:defRPr/>
              </a:pPr>
              <a:t>56</a:t>
            </a:fld>
            <a:endParaRPr lang="en-US" altLang="zh-CN"/>
          </a:p>
        </p:txBody>
      </p:sp>
    </p:spTree>
    <p:extLst>
      <p:ext uri="{BB962C8B-B14F-4D97-AF65-F5344CB8AC3E}">
        <p14:creationId xmlns:p14="http://schemas.microsoft.com/office/powerpoint/2010/main" val="74672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900" smtClean="0">
                <a:sym typeface="Wingdings" panose="05000000000000000000" pitchFamily="2" charset="2"/>
              </a:rPr>
              <a:t>合理的选择除数则可以</a:t>
            </a:r>
            <a:r>
              <a:rPr lang="en-US" altLang="zh-CN" sz="900" smtClean="0">
                <a:sym typeface="Wingdings" panose="05000000000000000000" pitchFamily="2" charset="2"/>
              </a:rPr>
              <a:t>:</a:t>
            </a:r>
          </a:p>
          <a:p>
            <a:pPr lvl="1"/>
            <a:r>
              <a:rPr lang="zh-CN" altLang="en-US" sz="900" smtClean="0">
                <a:sym typeface="Wingdings" panose="05000000000000000000" pitchFamily="2" charset="2"/>
              </a:rPr>
              <a:t>检测出所有</a:t>
            </a:r>
            <a:r>
              <a:rPr lang="en-US" altLang="zh-CN" sz="900" smtClean="0">
                <a:sym typeface="Wingdings" panose="05000000000000000000" pitchFamily="2" charset="2"/>
              </a:rPr>
              <a:t>1 &amp; 2-</a:t>
            </a:r>
            <a:r>
              <a:rPr lang="zh-CN" altLang="en-US" sz="900" smtClean="0">
                <a:sym typeface="Wingdings" panose="05000000000000000000" pitchFamily="2" charset="2"/>
              </a:rPr>
              <a:t>比特的错误</a:t>
            </a:r>
            <a:endParaRPr lang="en-US" altLang="zh-CN" sz="900" smtClean="0">
              <a:sym typeface="Wingdings" panose="05000000000000000000" pitchFamily="2" charset="2"/>
            </a:endParaRPr>
          </a:p>
          <a:p>
            <a:pPr lvl="1"/>
            <a:r>
              <a:rPr lang="zh-CN" altLang="en-US" sz="900" smtClean="0">
                <a:sym typeface="Wingdings" panose="05000000000000000000" pitchFamily="2" charset="2"/>
              </a:rPr>
              <a:t>任意奇数个错误</a:t>
            </a:r>
            <a:endParaRPr lang="en-US" altLang="zh-CN" sz="900" smtClean="0">
              <a:sym typeface="Wingdings" panose="05000000000000000000" pitchFamily="2" charset="2"/>
            </a:endParaRPr>
          </a:p>
          <a:p>
            <a:pPr lvl="1"/>
            <a:r>
              <a:rPr lang="zh-CN" altLang="en-US" sz="900" smtClean="0">
                <a:sym typeface="Wingdings" panose="05000000000000000000" pitchFamily="2" charset="2"/>
              </a:rPr>
              <a:t>任何小于</a:t>
            </a:r>
            <a:r>
              <a:rPr lang="en-US" altLang="zh-CN" sz="900" smtClean="0">
                <a:sym typeface="Wingdings" panose="05000000000000000000" pitchFamily="2" charset="2"/>
              </a:rPr>
              <a:t>k </a:t>
            </a:r>
            <a:r>
              <a:rPr lang="zh-CN" altLang="en-US" sz="900" smtClean="0">
                <a:sym typeface="Wingdings" panose="05000000000000000000" pitchFamily="2" charset="2"/>
              </a:rPr>
              <a:t>比特的连续比特错误序列</a:t>
            </a:r>
            <a:endParaRPr lang="en-US" altLang="zh-CN" sz="900" smtClean="0">
              <a:sym typeface="Wingdings" panose="05000000000000000000" pitchFamily="2" charset="2"/>
            </a:endParaRPr>
          </a:p>
          <a:p>
            <a:pPr lvl="1"/>
            <a:r>
              <a:rPr lang="zh-CN" altLang="en-US" sz="900" smtClean="0">
                <a:sym typeface="Wingdings" panose="05000000000000000000" pitchFamily="2" charset="2"/>
              </a:rPr>
              <a:t>部分大于</a:t>
            </a:r>
            <a:r>
              <a:rPr lang="en-US" altLang="zh-CN" sz="900" smtClean="0">
                <a:sym typeface="Wingdings" panose="05000000000000000000" pitchFamily="2" charset="2"/>
              </a:rPr>
              <a:t> k </a:t>
            </a:r>
            <a:r>
              <a:rPr lang="zh-CN" altLang="en-US" sz="900" smtClean="0">
                <a:sym typeface="Wingdings" panose="05000000000000000000" pitchFamily="2" charset="2"/>
              </a:rPr>
              <a:t>比特的连续比特错误序列</a:t>
            </a:r>
          </a:p>
          <a:p>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选择不同</a:t>
            </a:r>
            <a:r>
              <a:rPr lang="en-US" altLang="zh-CN" smtClean="0"/>
              <a:t>CRC</a:t>
            </a:r>
            <a:r>
              <a:rPr lang="zh-CN" altLang="en-US" smtClean="0"/>
              <a:t>多项式，所考虑的因素？</a:t>
            </a:r>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53F57B-0E25-4261-AD4F-5FB7F76731F6}" type="slidenum">
              <a:rPr lang="en-US" altLang="zh-CN" smtClean="0"/>
              <a:pPr/>
              <a:t>58</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990600" y="766763"/>
            <a:ext cx="5118100" cy="3838575"/>
          </a:xfrm>
          <a:noFill/>
          <a:ln w="12700"/>
        </p:spPr>
      </p:sp>
      <p:sp>
        <p:nvSpPr>
          <p:cNvPr id="87043"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确定</a:t>
            </a:r>
            <a:r>
              <a:rPr lang="en-US" altLang="zh-CN" smtClean="0"/>
              <a:t>Timeout</a:t>
            </a:r>
            <a:r>
              <a:rPr lang="zh-CN" altLang="en-US" smtClean="0"/>
              <a:t>所需要考虑的因素？</a:t>
            </a:r>
          </a:p>
        </p:txBody>
      </p:sp>
      <p:sp>
        <p:nvSpPr>
          <p:cNvPr id="890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D676DA-984C-4E1E-B1A4-EF82AAC8ADA2}" type="slidenum">
              <a:rPr lang="en-US" altLang="zh-CN" smtClean="0"/>
              <a:pPr/>
              <a:t>67</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990600" y="766763"/>
            <a:ext cx="5118100" cy="3838575"/>
          </a:xfrm>
          <a:noFill/>
          <a:ln w="12700"/>
        </p:spPr>
      </p:sp>
      <p:sp>
        <p:nvSpPr>
          <p:cNvPr id="98307"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6F5A5DA-232B-4B80-A8F2-649A732CD10F}" type="slidenum">
              <a:rPr kumimoji="0" lang="zh-CN" altLang="en-US" sz="1300" smtClean="0"/>
              <a:pPr>
                <a:spcBef>
                  <a:spcPct val="0"/>
                </a:spcBef>
              </a:pPr>
              <a:t>8</a:t>
            </a:fld>
            <a:endParaRPr kumimoji="0" lang="en-US" altLang="zh-CN" sz="1300"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990600" y="766763"/>
            <a:ext cx="5118100" cy="3838575"/>
          </a:xfrm>
          <a:noFill/>
          <a:ln w="12700"/>
        </p:spPr>
      </p:sp>
      <p:sp>
        <p:nvSpPr>
          <p:cNvPr id="100355"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990600" y="766763"/>
            <a:ext cx="5118100" cy="3838575"/>
          </a:xfrm>
          <a:noFill/>
          <a:ln w="12700"/>
        </p:spPr>
      </p:sp>
      <p:sp>
        <p:nvSpPr>
          <p:cNvPr id="102403"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163EF1D-00A9-4E71-B5B0-C1D9FCF7B8DD}" type="slidenum">
              <a:rPr kumimoji="0" lang="en-US" altLang="zh-CN" sz="1300" smtClean="0"/>
              <a:pPr>
                <a:spcBef>
                  <a:spcPct val="0"/>
                </a:spcBef>
              </a:pPr>
              <a:t>82</a:t>
            </a:fld>
            <a:endParaRPr kumimoji="0" lang="en-US" altLang="zh-CN" sz="1300"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C07DF66-EE62-4D34-9AAC-21C177CAB1A2}" type="slidenum">
              <a:rPr kumimoji="0" lang="en-US" altLang="zh-CN" sz="1300" smtClean="0"/>
              <a:pPr>
                <a:spcBef>
                  <a:spcPct val="0"/>
                </a:spcBef>
              </a:pPr>
              <a:t>83</a:t>
            </a:fld>
            <a:endParaRPr kumimoji="0" lang="en-US" altLang="zh-CN" sz="1300"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6D1F905-93C7-4B22-B2D0-E65E4DF041C1}" type="slidenum">
              <a:rPr kumimoji="0" lang="en-US" altLang="zh-CN" sz="1300" smtClean="0"/>
              <a:pPr>
                <a:spcBef>
                  <a:spcPct val="0"/>
                </a:spcBef>
              </a:pPr>
              <a:t>84</a:t>
            </a:fld>
            <a:endParaRPr kumimoji="0" lang="en-US" altLang="zh-CN" sz="130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1E700E-0A92-47BE-93AF-44958FA3B9B4}" type="slidenum">
              <a:rPr lang="en-US" altLang="zh-CN" smtClean="0"/>
              <a:pPr/>
              <a:t>85</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接收窗口</a:t>
            </a:r>
            <a:r>
              <a:rPr lang="en-US" altLang="zh-CN" smtClean="0"/>
              <a:t>+</a:t>
            </a:r>
            <a:r>
              <a:rPr lang="zh-CN" altLang="en-US" smtClean="0"/>
              <a:t>发送窗口应小于周期序列</a:t>
            </a: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7B2E05-1AD4-4E74-A4AA-427D21C15A94}" type="slidenum">
              <a:rPr lang="en-US" altLang="zh-CN" smtClean="0"/>
              <a:pPr/>
              <a:t>86</a:t>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A1A3D3C-18BC-4D8C-AA15-9DBD3048DBE0}" type="slidenum">
              <a:rPr kumimoji="0" lang="en-US" altLang="zh-CN" sz="1300" smtClean="0"/>
              <a:pPr>
                <a:spcBef>
                  <a:spcPct val="0"/>
                </a:spcBef>
              </a:pPr>
              <a:t>95</a:t>
            </a:fld>
            <a:endParaRPr kumimoji="0" lang="en-US" altLang="zh-CN" sz="1300" smtClean="0"/>
          </a:p>
        </p:txBody>
      </p:sp>
      <p:sp>
        <p:nvSpPr>
          <p:cNvPr id="126979" name="Rectangle 2"/>
          <p:cNvSpPr>
            <a:spLocks noGrp="1" noRot="1" noChangeAspect="1" noChangeArrowheads="1" noTextEdit="1"/>
          </p:cNvSpPr>
          <p:nvPr>
            <p:ph type="sldImg"/>
          </p:nvPr>
        </p:nvSpPr>
        <p:spPr>
          <a:xfrm>
            <a:off x="993775" y="766763"/>
            <a:ext cx="5114925" cy="3836987"/>
          </a:xfrm>
          <a:ln/>
        </p:spPr>
      </p:sp>
      <p:sp>
        <p:nvSpPr>
          <p:cNvPr id="12698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D6AD99B-F1E5-4129-8C20-9F1EB75BD01A}" type="slidenum">
              <a:rPr kumimoji="0" lang="en-US" altLang="zh-CN" sz="1300" smtClean="0"/>
              <a:pPr>
                <a:spcBef>
                  <a:spcPct val="0"/>
                </a:spcBef>
              </a:pPr>
              <a:t>96</a:t>
            </a:fld>
            <a:endParaRPr kumimoji="0" lang="en-US" altLang="zh-CN" sz="1300" smtClean="0"/>
          </a:p>
        </p:txBody>
      </p:sp>
      <p:sp>
        <p:nvSpPr>
          <p:cNvPr id="129027" name="Rectangle 2"/>
          <p:cNvSpPr>
            <a:spLocks noGrp="1" noRot="1" noChangeAspect="1" noChangeArrowheads="1" noTextEdit="1"/>
          </p:cNvSpPr>
          <p:nvPr>
            <p:ph type="sldImg"/>
          </p:nvPr>
        </p:nvSpPr>
        <p:spPr>
          <a:xfrm>
            <a:off x="993775" y="766763"/>
            <a:ext cx="5114925" cy="3836987"/>
          </a:xfrm>
          <a:ln/>
        </p:spPr>
      </p:sp>
      <p:sp>
        <p:nvSpPr>
          <p:cNvPr id="12902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EE40E32-943D-44BF-A68C-C5E5AB6C5CE7}" type="slidenum">
              <a:rPr kumimoji="0" lang="en-US" altLang="zh-CN" sz="1300" smtClean="0"/>
              <a:pPr>
                <a:spcBef>
                  <a:spcPct val="0"/>
                </a:spcBef>
              </a:pPr>
              <a:t>98</a:t>
            </a:fld>
            <a:endParaRPr kumimoji="0" lang="en-US" altLang="zh-CN" sz="1300" smtClean="0"/>
          </a:p>
        </p:txBody>
      </p:sp>
      <p:sp>
        <p:nvSpPr>
          <p:cNvPr id="132099" name="Rectangle 2"/>
          <p:cNvSpPr>
            <a:spLocks noGrp="1" noRot="1" noChangeAspect="1" noChangeArrowheads="1" noTextEdit="1"/>
          </p:cNvSpPr>
          <p:nvPr>
            <p:ph type="sldImg"/>
          </p:nvPr>
        </p:nvSpPr>
        <p:spPr>
          <a:xfrm>
            <a:off x="993775" y="766763"/>
            <a:ext cx="5114925" cy="3836987"/>
          </a:xfrm>
          <a:ln/>
        </p:spPr>
      </p:sp>
      <p:sp>
        <p:nvSpPr>
          <p:cNvPr id="13210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9CAB92E-0E2D-4CE2-A7F2-FEAA0A62BAF8}" type="slidenum">
              <a:rPr kumimoji="0" lang="zh-CN" altLang="en-US" sz="1300" smtClean="0"/>
              <a:pPr>
                <a:spcBef>
                  <a:spcPct val="0"/>
                </a:spcBef>
              </a:pPr>
              <a:t>9</a:t>
            </a:fld>
            <a:endParaRPr kumimoji="0" lang="en-US" altLang="zh-CN" sz="1300"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8B72188-0A92-4265-889A-89424F0F8B96}" type="slidenum">
              <a:rPr kumimoji="0" lang="en-US" altLang="zh-CN" sz="1300" smtClean="0"/>
              <a:pPr>
                <a:spcBef>
                  <a:spcPct val="0"/>
                </a:spcBef>
              </a:pPr>
              <a:t>100</a:t>
            </a:fld>
            <a:endParaRPr kumimoji="0" lang="en-US" altLang="zh-CN" sz="1300" smtClean="0"/>
          </a:p>
        </p:txBody>
      </p:sp>
      <p:sp>
        <p:nvSpPr>
          <p:cNvPr id="135171" name="Rectangle 2"/>
          <p:cNvSpPr>
            <a:spLocks noGrp="1" noRot="1" noChangeAspect="1" noChangeArrowheads="1" noTextEdit="1"/>
          </p:cNvSpPr>
          <p:nvPr>
            <p:ph type="sldImg"/>
          </p:nvPr>
        </p:nvSpPr>
        <p:spPr>
          <a:xfrm>
            <a:off x="993775" y="766763"/>
            <a:ext cx="5114925" cy="3836987"/>
          </a:xfrm>
          <a:ln/>
        </p:spPr>
      </p:sp>
      <p:sp>
        <p:nvSpPr>
          <p:cNvPr id="13517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F2E9AB6-C3B6-44A7-A067-DA35017231BA}" type="slidenum">
              <a:rPr kumimoji="0" lang="en-US" altLang="zh-CN" sz="1300" smtClean="0"/>
              <a:pPr>
                <a:spcBef>
                  <a:spcPct val="0"/>
                </a:spcBef>
              </a:pPr>
              <a:t>101</a:t>
            </a:fld>
            <a:endParaRPr kumimoji="0" lang="en-US" altLang="zh-CN" sz="1300" smtClean="0"/>
          </a:p>
        </p:txBody>
      </p:sp>
      <p:sp>
        <p:nvSpPr>
          <p:cNvPr id="137219" name="Rectangle 2"/>
          <p:cNvSpPr>
            <a:spLocks noGrp="1" noRot="1" noChangeAspect="1" noChangeArrowheads="1" noTextEdit="1"/>
          </p:cNvSpPr>
          <p:nvPr>
            <p:ph type="sldImg"/>
          </p:nvPr>
        </p:nvSpPr>
        <p:spPr>
          <a:xfrm>
            <a:off x="993775" y="766763"/>
            <a:ext cx="5114925" cy="3836987"/>
          </a:xfrm>
          <a:ln/>
        </p:spPr>
      </p:sp>
      <p:sp>
        <p:nvSpPr>
          <p:cNvPr id="13722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8C6E5E5-AC95-4B82-92CD-721EE33DF337}" type="slidenum">
              <a:rPr kumimoji="0" lang="en-US" altLang="zh-CN" sz="1300" smtClean="0"/>
              <a:pPr>
                <a:spcBef>
                  <a:spcPct val="0"/>
                </a:spcBef>
              </a:pPr>
              <a:t>102</a:t>
            </a:fld>
            <a:endParaRPr kumimoji="0" lang="en-US" altLang="zh-CN" sz="1300" smtClean="0"/>
          </a:p>
        </p:txBody>
      </p:sp>
      <p:sp>
        <p:nvSpPr>
          <p:cNvPr id="139267" name="Rectangle 2"/>
          <p:cNvSpPr>
            <a:spLocks noGrp="1" noRot="1" noChangeAspect="1" noChangeArrowheads="1" noTextEdit="1"/>
          </p:cNvSpPr>
          <p:nvPr>
            <p:ph type="sldImg"/>
          </p:nvPr>
        </p:nvSpPr>
        <p:spPr>
          <a:xfrm>
            <a:off x="993775" y="766763"/>
            <a:ext cx="5114925" cy="3836987"/>
          </a:xfrm>
          <a:ln/>
        </p:spPr>
      </p:sp>
      <p:sp>
        <p:nvSpPr>
          <p:cNvPr id="13926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92D86F5-A0F7-4A49-B221-633B16F11A86}" type="slidenum">
              <a:rPr kumimoji="0" lang="en-US" altLang="zh-CN" sz="1300" smtClean="0"/>
              <a:pPr>
                <a:spcBef>
                  <a:spcPct val="0"/>
                </a:spcBef>
              </a:pPr>
              <a:t>103</a:t>
            </a:fld>
            <a:endParaRPr kumimoji="0" lang="en-US" altLang="zh-CN" sz="1300" smtClean="0"/>
          </a:p>
        </p:txBody>
      </p:sp>
      <p:sp>
        <p:nvSpPr>
          <p:cNvPr id="141315" name="Rectangle 2"/>
          <p:cNvSpPr>
            <a:spLocks noGrp="1" noRot="1" noChangeAspect="1" noChangeArrowheads="1" noTextEdit="1"/>
          </p:cNvSpPr>
          <p:nvPr>
            <p:ph type="sldImg"/>
          </p:nvPr>
        </p:nvSpPr>
        <p:spPr>
          <a:xfrm>
            <a:off x="993775" y="766763"/>
            <a:ext cx="5114925" cy="3836987"/>
          </a:xfrm>
          <a:ln/>
        </p:spPr>
      </p:sp>
      <p:sp>
        <p:nvSpPr>
          <p:cNvPr id="141316"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638084C-66D8-4C64-963C-EDA196DB570F}" type="slidenum">
              <a:rPr kumimoji="0" lang="en-US" altLang="zh-CN" sz="1300" smtClean="0"/>
              <a:pPr>
                <a:spcBef>
                  <a:spcPct val="0"/>
                </a:spcBef>
              </a:pPr>
              <a:t>104</a:t>
            </a:fld>
            <a:endParaRPr kumimoji="0" lang="en-US" altLang="zh-CN" sz="1300" smtClean="0"/>
          </a:p>
        </p:txBody>
      </p:sp>
      <p:sp>
        <p:nvSpPr>
          <p:cNvPr id="143363" name="Rectangle 2"/>
          <p:cNvSpPr>
            <a:spLocks noGrp="1" noRot="1" noChangeAspect="1" noChangeArrowheads="1" noTextEdit="1"/>
          </p:cNvSpPr>
          <p:nvPr>
            <p:ph type="sldImg"/>
          </p:nvPr>
        </p:nvSpPr>
        <p:spPr>
          <a:xfrm>
            <a:off x="993775" y="766763"/>
            <a:ext cx="5114925" cy="3836987"/>
          </a:xfrm>
          <a:ln/>
        </p:spPr>
      </p:sp>
      <p:sp>
        <p:nvSpPr>
          <p:cNvPr id="143364"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AE69E95-D6A1-456F-9C2B-66BB76661775}" type="slidenum">
              <a:rPr kumimoji="0" lang="en-US" altLang="zh-CN" sz="1300" smtClean="0"/>
              <a:pPr>
                <a:spcBef>
                  <a:spcPct val="0"/>
                </a:spcBef>
              </a:pPr>
              <a:t>105</a:t>
            </a:fld>
            <a:endParaRPr kumimoji="0" lang="en-US" altLang="zh-CN" sz="1300" smtClean="0"/>
          </a:p>
        </p:txBody>
      </p:sp>
      <p:sp>
        <p:nvSpPr>
          <p:cNvPr id="145411" name="Rectangle 2"/>
          <p:cNvSpPr>
            <a:spLocks noGrp="1" noRot="1" noChangeAspect="1" noChangeArrowheads="1" noTextEdit="1"/>
          </p:cNvSpPr>
          <p:nvPr>
            <p:ph type="sldImg"/>
          </p:nvPr>
        </p:nvSpPr>
        <p:spPr>
          <a:xfrm>
            <a:off x="993775" y="766763"/>
            <a:ext cx="5114925" cy="3836987"/>
          </a:xfrm>
          <a:ln/>
        </p:spPr>
      </p:sp>
      <p:sp>
        <p:nvSpPr>
          <p:cNvPr id="14541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25CBD8C-A2ED-4295-8570-B7272AEAFB50}" type="slidenum">
              <a:rPr kumimoji="0" lang="en-US" altLang="zh-CN" sz="1300" smtClean="0"/>
              <a:pPr>
                <a:spcBef>
                  <a:spcPct val="0"/>
                </a:spcBef>
              </a:pPr>
              <a:t>106</a:t>
            </a:fld>
            <a:endParaRPr kumimoji="0" lang="en-US" altLang="zh-CN" sz="1300" smtClean="0"/>
          </a:p>
        </p:txBody>
      </p:sp>
      <p:sp>
        <p:nvSpPr>
          <p:cNvPr id="147459" name="Rectangle 2"/>
          <p:cNvSpPr>
            <a:spLocks noGrp="1" noRot="1" noChangeAspect="1" noChangeArrowheads="1" noTextEdit="1"/>
          </p:cNvSpPr>
          <p:nvPr>
            <p:ph type="sldImg"/>
          </p:nvPr>
        </p:nvSpPr>
        <p:spPr>
          <a:xfrm>
            <a:off x="993775" y="766763"/>
            <a:ext cx="5114925" cy="3836987"/>
          </a:xfrm>
          <a:ln/>
        </p:spPr>
      </p:sp>
      <p:sp>
        <p:nvSpPr>
          <p:cNvPr id="14746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77D682-B37D-458B-9DBD-25A5F8DF2DF4}" type="slidenum">
              <a:rPr kumimoji="0" lang="en-US" altLang="zh-CN" sz="1300" smtClean="0"/>
              <a:pPr>
                <a:spcBef>
                  <a:spcPct val="0"/>
                </a:spcBef>
              </a:pPr>
              <a:t>108</a:t>
            </a:fld>
            <a:endParaRPr kumimoji="0" lang="en-US" altLang="zh-CN" sz="1300" smtClean="0"/>
          </a:p>
        </p:txBody>
      </p:sp>
      <p:sp>
        <p:nvSpPr>
          <p:cNvPr id="150531" name="Rectangle 2"/>
          <p:cNvSpPr>
            <a:spLocks noGrp="1" noRot="1" noChangeAspect="1" noChangeArrowheads="1" noTextEdit="1"/>
          </p:cNvSpPr>
          <p:nvPr>
            <p:ph type="sldImg"/>
          </p:nvPr>
        </p:nvSpPr>
        <p:spPr>
          <a:xfrm>
            <a:off x="993775" y="766763"/>
            <a:ext cx="5114925" cy="3836987"/>
          </a:xfrm>
          <a:ln/>
        </p:spPr>
      </p:sp>
      <p:sp>
        <p:nvSpPr>
          <p:cNvPr id="15053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187C10C-93A9-47AB-80C9-6136038A4013}" type="slidenum">
              <a:rPr kumimoji="0" lang="en-US" altLang="zh-CN" sz="1300" smtClean="0"/>
              <a:pPr>
                <a:spcBef>
                  <a:spcPct val="0"/>
                </a:spcBef>
              </a:pPr>
              <a:t>109</a:t>
            </a:fld>
            <a:endParaRPr kumimoji="0" lang="en-US" altLang="zh-CN" sz="1300" smtClean="0"/>
          </a:p>
        </p:txBody>
      </p:sp>
      <p:sp>
        <p:nvSpPr>
          <p:cNvPr id="152579" name="Rectangle 2"/>
          <p:cNvSpPr>
            <a:spLocks noGrp="1" noRot="1" noChangeAspect="1" noChangeArrowheads="1" noTextEdit="1"/>
          </p:cNvSpPr>
          <p:nvPr>
            <p:ph type="sldImg"/>
          </p:nvPr>
        </p:nvSpPr>
        <p:spPr>
          <a:xfrm>
            <a:off x="993775" y="766763"/>
            <a:ext cx="5114925" cy="3836987"/>
          </a:xfrm>
          <a:ln/>
        </p:spPr>
      </p:sp>
      <p:sp>
        <p:nvSpPr>
          <p:cNvPr id="15258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EAE6EE4-91AC-418B-8E20-9CA05D5827DD}" type="slidenum">
              <a:rPr kumimoji="0" lang="en-US" altLang="zh-CN" sz="1300" smtClean="0"/>
              <a:pPr>
                <a:spcBef>
                  <a:spcPct val="0"/>
                </a:spcBef>
              </a:pPr>
              <a:t>110</a:t>
            </a:fld>
            <a:endParaRPr kumimoji="0" lang="en-US" altLang="zh-CN" sz="1300" smtClean="0"/>
          </a:p>
        </p:txBody>
      </p:sp>
      <p:sp>
        <p:nvSpPr>
          <p:cNvPr id="154627" name="Rectangle 2"/>
          <p:cNvSpPr>
            <a:spLocks noGrp="1" noRot="1" noChangeAspect="1" noChangeArrowheads="1" noTextEdit="1"/>
          </p:cNvSpPr>
          <p:nvPr>
            <p:ph type="sldImg"/>
          </p:nvPr>
        </p:nvSpPr>
        <p:spPr>
          <a:xfrm>
            <a:off x="993775" y="766763"/>
            <a:ext cx="5114925" cy="3836987"/>
          </a:xfrm>
          <a:ln/>
        </p:spPr>
      </p:sp>
      <p:sp>
        <p:nvSpPr>
          <p:cNvPr id="15462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069A2EC-5E38-493B-97F2-464B2980EBB2}" type="slidenum">
              <a:rPr kumimoji="0" lang="zh-CN" altLang="en-US" sz="1300" smtClean="0"/>
              <a:pPr>
                <a:spcBef>
                  <a:spcPct val="0"/>
                </a:spcBef>
              </a:pPr>
              <a:t>10</a:t>
            </a:fld>
            <a:endParaRPr kumimoji="0" lang="en-US" altLang="zh-CN" sz="1300"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38AB838-FE60-4AA0-8941-30D09A3F33BD}" type="slidenum">
              <a:rPr kumimoji="0" lang="en-US" altLang="zh-CN" sz="1300" smtClean="0"/>
              <a:pPr>
                <a:spcBef>
                  <a:spcPct val="0"/>
                </a:spcBef>
              </a:pPr>
              <a:t>111</a:t>
            </a:fld>
            <a:endParaRPr kumimoji="0" lang="en-US" altLang="zh-CN" sz="1300" smtClean="0"/>
          </a:p>
        </p:txBody>
      </p:sp>
      <p:sp>
        <p:nvSpPr>
          <p:cNvPr id="156675" name="Rectangle 2"/>
          <p:cNvSpPr>
            <a:spLocks noGrp="1" noRot="1" noChangeAspect="1" noChangeArrowheads="1" noTextEdit="1"/>
          </p:cNvSpPr>
          <p:nvPr>
            <p:ph type="sldImg"/>
          </p:nvPr>
        </p:nvSpPr>
        <p:spPr>
          <a:xfrm>
            <a:off x="993775" y="766763"/>
            <a:ext cx="5114925" cy="3836987"/>
          </a:xfrm>
          <a:ln/>
        </p:spPr>
      </p:sp>
      <p:sp>
        <p:nvSpPr>
          <p:cNvPr id="156676"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81E8CE-66C9-4969-8B3B-6A2FDFFCF4D7}" type="slidenum">
              <a:rPr kumimoji="0" lang="en-US" altLang="zh-CN" sz="1300" smtClean="0"/>
              <a:pPr>
                <a:spcBef>
                  <a:spcPct val="0"/>
                </a:spcBef>
              </a:pPr>
              <a:t>112</a:t>
            </a:fld>
            <a:endParaRPr kumimoji="0" lang="en-US" altLang="zh-CN" sz="1300" smtClean="0"/>
          </a:p>
        </p:txBody>
      </p:sp>
      <p:sp>
        <p:nvSpPr>
          <p:cNvPr id="158723" name="Rectangle 2"/>
          <p:cNvSpPr>
            <a:spLocks noGrp="1" noRot="1" noChangeAspect="1" noChangeArrowheads="1" noTextEdit="1"/>
          </p:cNvSpPr>
          <p:nvPr>
            <p:ph type="sldImg"/>
          </p:nvPr>
        </p:nvSpPr>
        <p:spPr>
          <a:xfrm>
            <a:off x="993775" y="766763"/>
            <a:ext cx="5114925" cy="3836987"/>
          </a:xfrm>
          <a:ln/>
        </p:spPr>
      </p:sp>
      <p:sp>
        <p:nvSpPr>
          <p:cNvPr id="158724"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D790B11-C399-49C7-82DE-BB5B8AD0CED9}" type="slidenum">
              <a:rPr kumimoji="0" lang="en-US" altLang="zh-CN" sz="1300" smtClean="0"/>
              <a:pPr>
                <a:spcBef>
                  <a:spcPct val="0"/>
                </a:spcBef>
              </a:pPr>
              <a:t>113</a:t>
            </a:fld>
            <a:endParaRPr kumimoji="0" lang="en-US" altLang="zh-CN" sz="1300" smtClean="0"/>
          </a:p>
        </p:txBody>
      </p:sp>
      <p:sp>
        <p:nvSpPr>
          <p:cNvPr id="160771" name="Rectangle 2"/>
          <p:cNvSpPr>
            <a:spLocks noGrp="1" noRot="1" noChangeAspect="1" noChangeArrowheads="1" noTextEdit="1"/>
          </p:cNvSpPr>
          <p:nvPr>
            <p:ph type="sldImg"/>
          </p:nvPr>
        </p:nvSpPr>
        <p:spPr>
          <a:xfrm>
            <a:off x="993775" y="766763"/>
            <a:ext cx="5114925" cy="3836987"/>
          </a:xfrm>
          <a:ln/>
        </p:spPr>
      </p:sp>
      <p:sp>
        <p:nvSpPr>
          <p:cNvPr id="16077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5A4261D-C288-4A4F-8D3F-C2AC5DDE1317}" type="slidenum">
              <a:rPr kumimoji="0" lang="en-US" altLang="zh-CN" sz="1300" smtClean="0"/>
              <a:pPr>
                <a:spcBef>
                  <a:spcPct val="0"/>
                </a:spcBef>
              </a:pPr>
              <a:t>114</a:t>
            </a:fld>
            <a:endParaRPr kumimoji="0" lang="en-US" altLang="zh-CN" sz="1300" smtClean="0"/>
          </a:p>
        </p:txBody>
      </p:sp>
      <p:sp>
        <p:nvSpPr>
          <p:cNvPr id="162819" name="Rectangle 2"/>
          <p:cNvSpPr>
            <a:spLocks noGrp="1" noRot="1" noChangeAspect="1" noChangeArrowheads="1" noTextEdit="1"/>
          </p:cNvSpPr>
          <p:nvPr>
            <p:ph type="sldImg"/>
          </p:nvPr>
        </p:nvSpPr>
        <p:spPr>
          <a:xfrm>
            <a:off x="993775" y="766763"/>
            <a:ext cx="5114925" cy="3836987"/>
          </a:xfrm>
          <a:ln/>
        </p:spPr>
      </p:sp>
      <p:sp>
        <p:nvSpPr>
          <p:cNvPr id="16282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F630208-0AE7-4F3A-B8CC-64AEC9E77816}" type="slidenum">
              <a:rPr kumimoji="0" lang="en-US" altLang="zh-CN" sz="1300" smtClean="0"/>
              <a:pPr>
                <a:spcBef>
                  <a:spcPct val="0"/>
                </a:spcBef>
              </a:pPr>
              <a:t>115</a:t>
            </a:fld>
            <a:endParaRPr kumimoji="0" lang="en-US" altLang="zh-CN" sz="1300" smtClean="0"/>
          </a:p>
        </p:txBody>
      </p:sp>
      <p:sp>
        <p:nvSpPr>
          <p:cNvPr id="164867" name="Rectangle 2"/>
          <p:cNvSpPr>
            <a:spLocks noGrp="1" noRot="1" noChangeAspect="1" noChangeArrowheads="1" noTextEdit="1"/>
          </p:cNvSpPr>
          <p:nvPr>
            <p:ph type="sldImg"/>
          </p:nvPr>
        </p:nvSpPr>
        <p:spPr>
          <a:xfrm>
            <a:off x="993775" y="766763"/>
            <a:ext cx="5114925" cy="3836987"/>
          </a:xfrm>
          <a:ln/>
        </p:spPr>
      </p:sp>
      <p:sp>
        <p:nvSpPr>
          <p:cNvPr id="16486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CEB71C7-25EC-4643-A508-E42986FB10B3}" type="slidenum">
              <a:rPr kumimoji="0" lang="zh-CN" altLang="en-US" sz="1300" smtClean="0"/>
              <a:pPr>
                <a:spcBef>
                  <a:spcPct val="0"/>
                </a:spcBef>
              </a:pPr>
              <a:t>124</a:t>
            </a:fld>
            <a:endParaRPr kumimoji="0" lang="en-US" altLang="zh-CN" sz="1300" smtClean="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C3F5B41-126A-4711-9440-7ED686D0518B}" type="slidenum">
              <a:rPr kumimoji="0" lang="en-US" altLang="zh-CN" sz="1300" smtClean="0"/>
              <a:pPr>
                <a:spcBef>
                  <a:spcPct val="0"/>
                </a:spcBef>
              </a:pPr>
              <a:t>137</a:t>
            </a:fld>
            <a:endParaRPr kumimoji="0" lang="en-US" altLang="zh-CN" sz="1300" smtClean="0"/>
          </a:p>
        </p:txBody>
      </p:sp>
      <p:sp>
        <p:nvSpPr>
          <p:cNvPr id="189443" name="Rectangle 2"/>
          <p:cNvSpPr>
            <a:spLocks noGrp="1" noRot="1" noChangeAspect="1" noChangeArrowheads="1" noTextEdit="1"/>
          </p:cNvSpPr>
          <p:nvPr>
            <p:ph type="sldImg"/>
          </p:nvPr>
        </p:nvSpPr>
        <p:spPr>
          <a:xfrm>
            <a:off x="993775" y="766763"/>
            <a:ext cx="5114925" cy="3836987"/>
          </a:xfrm>
          <a:ln/>
        </p:spPr>
      </p:sp>
      <p:sp>
        <p:nvSpPr>
          <p:cNvPr id="189444"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Xinghua Sun and Lin Dai</a:t>
            </a:r>
            <a:r>
              <a:rPr lang="zh-CN" altLang="en-US" smtClean="0"/>
              <a:t>， </a:t>
            </a:r>
            <a:r>
              <a:rPr lang="en-US" altLang="zh-CN" smtClean="0"/>
              <a:t>"Backoff Design for IEEE 802.11 DCF Networks: Fundamental Tradeoff and Design Criterion</a:t>
            </a:r>
            <a:r>
              <a:rPr lang="zh-CN" altLang="en-US" smtClean="0"/>
              <a:t>，</a:t>
            </a:r>
            <a:r>
              <a:rPr lang="en-US" altLang="zh-CN" smtClean="0"/>
              <a:t>" IEEE/ACM Trans. Networking</a:t>
            </a:r>
            <a:r>
              <a:rPr lang="zh-CN" altLang="en-US" smtClean="0"/>
              <a:t>， </a:t>
            </a:r>
            <a:r>
              <a:rPr lang="en-US" altLang="zh-CN" smtClean="0"/>
              <a:t>vol. 23</a:t>
            </a:r>
            <a:r>
              <a:rPr lang="zh-CN" altLang="en-US" smtClean="0"/>
              <a:t>， </a:t>
            </a:r>
            <a:r>
              <a:rPr lang="en-US" altLang="zh-CN" smtClean="0"/>
              <a:t>no. 1</a:t>
            </a:r>
            <a:r>
              <a:rPr lang="zh-CN" altLang="en-US" smtClean="0"/>
              <a:t>， </a:t>
            </a:r>
            <a:r>
              <a:rPr lang="en-US" altLang="zh-CN" smtClean="0"/>
              <a:t>pp. 300-316</a:t>
            </a:r>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8E7C61C-DF13-4997-9698-306DACB292F9}" type="slidenum">
              <a:rPr kumimoji="0" lang="en-US" altLang="zh-CN" sz="1300" smtClean="0"/>
              <a:pPr>
                <a:spcBef>
                  <a:spcPct val="0"/>
                </a:spcBef>
              </a:pPr>
              <a:t>139</a:t>
            </a:fld>
            <a:endParaRPr kumimoji="0" lang="en-US" altLang="zh-CN" sz="1300" smtClean="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206F654-5C43-4D24-9745-5C8D1837D19C}" type="slidenum">
              <a:rPr kumimoji="0" lang="zh-CN" altLang="en-US" sz="1300" smtClean="0"/>
              <a:pPr>
                <a:spcBef>
                  <a:spcPct val="0"/>
                </a:spcBef>
              </a:pPr>
              <a:t>140</a:t>
            </a:fld>
            <a:endParaRPr kumimoji="0" lang="en-US" altLang="zh-CN" sz="1300" smtClean="0"/>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395B716-C5BB-4DE9-A375-516B6D54BCD3}" type="slidenum">
              <a:rPr kumimoji="0" lang="en-US" altLang="zh-CN" sz="1300" smtClean="0"/>
              <a:pPr>
                <a:spcBef>
                  <a:spcPct val="0"/>
                </a:spcBef>
              </a:pPr>
              <a:t>141</a:t>
            </a:fld>
            <a:endParaRPr kumimoji="0" lang="en-US" altLang="zh-CN" sz="1300" smtClean="0"/>
          </a:p>
        </p:txBody>
      </p:sp>
      <p:sp>
        <p:nvSpPr>
          <p:cNvPr id="196611" name="Rectangle 2"/>
          <p:cNvSpPr>
            <a:spLocks noGrp="1" noRot="1" noChangeAspect="1" noChangeArrowheads="1" noTextEdit="1"/>
          </p:cNvSpPr>
          <p:nvPr>
            <p:ph type="sldImg"/>
          </p:nvPr>
        </p:nvSpPr>
        <p:spPr>
          <a:xfrm>
            <a:off x="993775" y="766763"/>
            <a:ext cx="5114925" cy="3836987"/>
          </a:xfrm>
          <a:ln/>
        </p:spPr>
      </p:sp>
      <p:sp>
        <p:nvSpPr>
          <p:cNvPr id="19661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84F952E-59BE-4BDC-A48B-C9EAEEBCE8B7}" type="slidenum">
              <a:rPr kumimoji="0" lang="en-US" altLang="zh-CN" sz="1300" smtClean="0"/>
              <a:pPr>
                <a:spcBef>
                  <a:spcPct val="0"/>
                </a:spcBef>
              </a:pPr>
              <a:t>22</a:t>
            </a:fld>
            <a:endParaRPr kumimoji="0" lang="en-US" altLang="zh-CN" sz="1300" smtClean="0"/>
          </a:p>
        </p:txBody>
      </p:sp>
      <p:sp>
        <p:nvSpPr>
          <p:cNvPr id="32771" name="Rectangle 2"/>
          <p:cNvSpPr>
            <a:spLocks noGrp="1" noRot="1" noChangeAspect="1" noChangeArrowheads="1" noTextEdit="1"/>
          </p:cNvSpPr>
          <p:nvPr>
            <p:ph type="sldImg"/>
          </p:nvPr>
        </p:nvSpPr>
        <p:spPr>
          <a:xfrm>
            <a:off x="992188" y="768350"/>
            <a:ext cx="5119687" cy="3840163"/>
          </a:xfrm>
          <a:ln/>
        </p:spPr>
      </p:sp>
      <p:sp>
        <p:nvSpPr>
          <p:cNvPr id="32772" name="Rectangle 3"/>
          <p:cNvSpPr>
            <a:spLocks noGrp="1" noChangeArrowheads="1"/>
          </p:cNvSpPr>
          <p:nvPr>
            <p:ph type="body" idx="1"/>
          </p:nvPr>
        </p:nvSpPr>
        <p:spPr>
          <a:xfrm>
            <a:off x="946150" y="4862513"/>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t>华为领跑</a:t>
            </a:r>
            <a:r>
              <a:rPr lang="en-US" altLang="zh-CN" b="1" smtClean="0"/>
              <a:t>400G</a:t>
            </a:r>
            <a:r>
              <a:rPr lang="zh-CN" altLang="en-US" b="1" smtClean="0"/>
              <a:t>以太网进程 携赛灵思展示线卡原型 </a:t>
            </a:r>
            <a:r>
              <a:rPr lang="en-US" altLang="zh-CN" smtClean="0"/>
              <a:t>http://www.c114.net/news/116/a827366.html</a:t>
            </a:r>
            <a:endParaRPr lang="zh-CN" altLang="en-US" smtClean="0"/>
          </a:p>
        </p:txBody>
      </p:sp>
      <p:sp>
        <p:nvSpPr>
          <p:cNvPr id="1986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8B6E93-0C8C-471C-8592-D358747C8E47}" type="slidenum">
              <a:rPr lang="en-US" altLang="zh-CN" smtClean="0"/>
              <a:pPr/>
              <a:t>142</a:t>
            </a:fld>
            <a:endParaRPr lang="en-US"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t>在设计当中注重简约的原则。</a:t>
            </a:r>
          </a:p>
          <a:p>
            <a:r>
              <a:rPr lang="zh-CN" altLang="zh-CN" smtClean="0"/>
              <a:t>符合该原则的例子：以太网</a:t>
            </a:r>
          </a:p>
          <a:p>
            <a:r>
              <a:rPr lang="zh-CN" altLang="zh-CN" smtClean="0"/>
              <a:t>不符合该原则的例子：令牌环</a:t>
            </a:r>
            <a:r>
              <a:rPr lang="en-US" altLang="zh-CN" smtClean="0"/>
              <a:t>/ATM/FDDI</a:t>
            </a:r>
            <a:endParaRPr lang="zh-CN" altLang="zh-CN" smtClean="0"/>
          </a:p>
          <a:p>
            <a:endParaRPr lang="zh-CN" altLang="en-US" smtClean="0"/>
          </a:p>
        </p:txBody>
      </p:sp>
      <p:sp>
        <p:nvSpPr>
          <p:cNvPr id="2007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9F687F-3C70-431A-844A-4728EEE4F467}" type="slidenum">
              <a:rPr lang="en-US" altLang="zh-CN" smtClean="0"/>
              <a:pPr/>
              <a:t>143</a:t>
            </a:fld>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37C18AF-9E88-49D0-A1EC-02371CF48038}" type="slidenum">
              <a:rPr kumimoji="0" lang="en-US" altLang="zh-CN">
                <a:latin typeface="Times New Roman" panose="02020603050405020304" pitchFamily="18" charset="0"/>
              </a:rPr>
              <a:pPr algn="r">
                <a:spcBef>
                  <a:spcPct val="0"/>
                </a:spcBef>
              </a:pPr>
              <a:t>145</a:t>
            </a:fld>
            <a:endParaRPr kumimoji="0" lang="en-US" altLang="zh-CN">
              <a:latin typeface="Times New Roman" panose="02020603050405020304" pitchFamily="18" charset="0"/>
            </a:endParaRPr>
          </a:p>
        </p:txBody>
      </p:sp>
      <p:sp>
        <p:nvSpPr>
          <p:cNvPr id="203779" name="Rectangle 2"/>
          <p:cNvSpPr>
            <a:spLocks noGrp="1" noRot="1" noChangeAspect="1" noChangeArrowheads="1" noTextEdit="1"/>
          </p:cNvSpPr>
          <p:nvPr>
            <p:ph type="sldImg"/>
          </p:nvPr>
        </p:nvSpPr>
        <p:spPr>
          <a:xfrm>
            <a:off x="992188" y="765175"/>
            <a:ext cx="5118100" cy="3838575"/>
          </a:xfrm>
          <a:ln/>
        </p:spPr>
      </p:sp>
      <p:sp>
        <p:nvSpPr>
          <p:cNvPr id="20378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784EEDA-2999-4536-A759-C575BADE14FE}" type="slidenum">
              <a:rPr kumimoji="0" lang="en-US" altLang="zh-CN">
                <a:latin typeface="Times New Roman" panose="02020603050405020304" pitchFamily="18" charset="0"/>
              </a:rPr>
              <a:pPr algn="r">
                <a:spcBef>
                  <a:spcPct val="0"/>
                </a:spcBef>
              </a:pPr>
              <a:t>146</a:t>
            </a:fld>
            <a:endParaRPr kumimoji="0" lang="en-US" altLang="zh-CN">
              <a:latin typeface="Times New Roman" panose="02020603050405020304" pitchFamily="18" charset="0"/>
            </a:endParaRPr>
          </a:p>
        </p:txBody>
      </p:sp>
      <p:sp>
        <p:nvSpPr>
          <p:cNvPr id="205827" name="Rectangle 2"/>
          <p:cNvSpPr>
            <a:spLocks noGrp="1" noRot="1" noChangeAspect="1" noChangeArrowheads="1" noTextEdit="1"/>
          </p:cNvSpPr>
          <p:nvPr>
            <p:ph type="sldImg"/>
          </p:nvPr>
        </p:nvSpPr>
        <p:spPr>
          <a:xfrm>
            <a:off x="992188" y="765175"/>
            <a:ext cx="5118100" cy="3838575"/>
          </a:xfrm>
          <a:ln/>
        </p:spPr>
      </p:sp>
      <p:sp>
        <p:nvSpPr>
          <p:cNvPr id="205828"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4C384DD-5FC7-41F2-B537-E4F566C1FA15}" type="slidenum">
              <a:rPr kumimoji="0" lang="en-US" altLang="zh-CN">
                <a:latin typeface="Times New Roman" panose="02020603050405020304" pitchFamily="18" charset="0"/>
              </a:rPr>
              <a:pPr algn="r">
                <a:spcBef>
                  <a:spcPct val="0"/>
                </a:spcBef>
              </a:pPr>
              <a:t>147</a:t>
            </a:fld>
            <a:endParaRPr kumimoji="0" lang="en-US" altLang="zh-CN">
              <a:latin typeface="Times New Roman" panose="02020603050405020304" pitchFamily="18" charset="0"/>
            </a:endParaRPr>
          </a:p>
        </p:txBody>
      </p:sp>
      <p:sp>
        <p:nvSpPr>
          <p:cNvPr id="207875" name="Rectangle 2"/>
          <p:cNvSpPr>
            <a:spLocks noGrp="1" noRot="1" noChangeAspect="1" noChangeArrowheads="1" noTextEdit="1"/>
          </p:cNvSpPr>
          <p:nvPr>
            <p:ph type="sldImg"/>
          </p:nvPr>
        </p:nvSpPr>
        <p:spPr>
          <a:xfrm>
            <a:off x="992188" y="765175"/>
            <a:ext cx="5118100" cy="3838575"/>
          </a:xfrm>
          <a:ln/>
        </p:spPr>
      </p:sp>
      <p:sp>
        <p:nvSpPr>
          <p:cNvPr id="20787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3E8FB54-0164-434F-901A-BA483A2D0061}" type="slidenum">
              <a:rPr kumimoji="0" lang="en-US" altLang="zh-CN" sz="1300" smtClean="0"/>
              <a:pPr>
                <a:spcBef>
                  <a:spcPct val="0"/>
                </a:spcBef>
              </a:pPr>
              <a:t>148</a:t>
            </a:fld>
            <a:endParaRPr kumimoji="0" lang="en-US" altLang="zh-CN" sz="1300" smtClean="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0B468F4-DA3C-4A09-AF7B-2AF87A8D501A}" type="slidenum">
              <a:rPr kumimoji="0" lang="en-US" altLang="zh-CN" sz="1300" smtClean="0"/>
              <a:pPr>
                <a:spcBef>
                  <a:spcPct val="0"/>
                </a:spcBef>
              </a:pPr>
              <a:t>149</a:t>
            </a:fld>
            <a:endParaRPr kumimoji="0" lang="en-US" altLang="zh-CN" sz="1300" smtClean="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03DB101-FBCA-425F-B25B-A5E887AD58D7}" type="slidenum">
              <a:rPr kumimoji="0" lang="en-US" altLang="zh-CN" sz="1300" smtClean="0"/>
              <a:pPr>
                <a:spcBef>
                  <a:spcPct val="0"/>
                </a:spcBef>
              </a:pPr>
              <a:t>150</a:t>
            </a:fld>
            <a:endParaRPr kumimoji="0" lang="en-US" altLang="zh-CN" sz="1300" smtClean="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77465A75-7012-46BF-B034-311C2FEBA996}" type="slidenum">
              <a:rPr kumimoji="0" lang="en-US" altLang="zh-CN">
                <a:latin typeface="Times New Roman" panose="02020603050405020304" pitchFamily="18" charset="0"/>
              </a:rPr>
              <a:pPr algn="r">
                <a:spcBef>
                  <a:spcPct val="0"/>
                </a:spcBef>
              </a:pPr>
              <a:t>151</a:t>
            </a:fld>
            <a:endParaRPr kumimoji="0" lang="en-US" altLang="zh-CN">
              <a:latin typeface="Times New Roman" panose="02020603050405020304" pitchFamily="18" charset="0"/>
            </a:endParaRPr>
          </a:p>
        </p:txBody>
      </p:sp>
      <p:sp>
        <p:nvSpPr>
          <p:cNvPr id="216067" name="Rectangle 2"/>
          <p:cNvSpPr>
            <a:spLocks noGrp="1" noRot="1" noChangeAspect="1" noChangeArrowheads="1" noTextEdit="1"/>
          </p:cNvSpPr>
          <p:nvPr>
            <p:ph type="sldImg"/>
          </p:nvPr>
        </p:nvSpPr>
        <p:spPr>
          <a:xfrm>
            <a:off x="992188" y="765175"/>
            <a:ext cx="5118100" cy="3838575"/>
          </a:xfrm>
          <a:ln/>
        </p:spPr>
      </p:sp>
      <p:sp>
        <p:nvSpPr>
          <p:cNvPr id="216068"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87549396-6F8E-47D7-A09D-1C44EA721400}" type="slidenum">
              <a:rPr kumimoji="0" lang="en-US" altLang="zh-CN">
                <a:latin typeface="Times New Roman" panose="02020603050405020304" pitchFamily="18" charset="0"/>
              </a:rPr>
              <a:pPr algn="r">
                <a:spcBef>
                  <a:spcPct val="0"/>
                </a:spcBef>
              </a:pPr>
              <a:t>152</a:t>
            </a:fld>
            <a:endParaRPr kumimoji="0" lang="en-US" altLang="zh-CN">
              <a:latin typeface="Times New Roman" panose="02020603050405020304" pitchFamily="18" charset="0"/>
            </a:endParaRPr>
          </a:p>
        </p:txBody>
      </p:sp>
      <p:sp>
        <p:nvSpPr>
          <p:cNvPr id="218115" name="Rectangle 2"/>
          <p:cNvSpPr>
            <a:spLocks noGrp="1" noRot="1" noChangeAspect="1" noChangeArrowheads="1" noTextEdit="1"/>
          </p:cNvSpPr>
          <p:nvPr>
            <p:ph type="sldImg"/>
          </p:nvPr>
        </p:nvSpPr>
        <p:spPr>
          <a:xfrm>
            <a:off x="992188" y="765175"/>
            <a:ext cx="5118100" cy="3838575"/>
          </a:xfrm>
          <a:ln/>
        </p:spPr>
      </p:sp>
      <p:sp>
        <p:nvSpPr>
          <p:cNvPr id="21811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pPr marL="563563" lvl="1" indent="-223838">
              <a:spcBef>
                <a:spcPct val="10000"/>
              </a:spcBef>
              <a:buFont typeface="Helvetica" panose="020B0604020202020204" pitchFamily="34" charset="0"/>
              <a:buChar char="–"/>
            </a:pPr>
            <a:r>
              <a:rPr lang="en-US" altLang="zh-CN" smtClean="0">
                <a:cs typeface="Arial" panose="020B0604020202020204" pitchFamily="34" charset="0"/>
              </a:rPr>
              <a:t>AP</a:t>
            </a:r>
            <a:r>
              <a:rPr lang="zh-CN" altLang="en-US" smtClean="0">
                <a:cs typeface="Arial" panose="020B0604020202020204" pitchFamily="34" charset="0"/>
              </a:rPr>
              <a:t>的覆盖范围</a:t>
            </a:r>
            <a:endParaRPr lang="en-US" altLang="zh-CN" smtClean="0">
              <a:cs typeface="Arial" panose="020B0604020202020204" pitchFamily="34" charset="0"/>
            </a:endParaRPr>
          </a:p>
          <a:p>
            <a:pPr marL="563563" lvl="1" indent="-223838">
              <a:spcBef>
                <a:spcPct val="10000"/>
              </a:spcBef>
              <a:buFont typeface="Helvetica" panose="020B0604020202020204" pitchFamily="34" charset="0"/>
              <a:buChar char="–"/>
            </a:pPr>
            <a:r>
              <a:rPr lang="en-US" altLang="zh-CN" smtClean="0">
                <a:cs typeface="Arial" panose="020B0604020202020204" pitchFamily="34" charset="0"/>
              </a:rPr>
              <a:t>AP </a:t>
            </a:r>
            <a:r>
              <a:rPr lang="zh-CN" altLang="en-US" smtClean="0">
                <a:cs typeface="Arial" panose="020B0604020202020204" pitchFamily="34" charset="0"/>
              </a:rPr>
              <a:t>发挥</a:t>
            </a:r>
            <a:r>
              <a:rPr lang="en-US" altLang="zh-CN" smtClean="0">
                <a:cs typeface="Arial" panose="020B0604020202020204" pitchFamily="34" charset="0"/>
              </a:rPr>
              <a:t>master</a:t>
            </a:r>
            <a:r>
              <a:rPr lang="zh-CN" altLang="en-US" smtClean="0">
                <a:cs typeface="Arial" panose="020B0604020202020204" pitchFamily="34" charset="0"/>
              </a:rPr>
              <a:t>作用</a:t>
            </a:r>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当链路介质使用的距离超过了距离，你们猜测会发生什么事情？</a:t>
            </a:r>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C1FB5A-B621-47A1-8348-E3AC76D8E0DA}" type="slidenum">
              <a:rPr lang="en-US" altLang="zh-CN" smtClean="0"/>
              <a:pPr/>
              <a:t>23</a:t>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61E499C1-0580-4139-A96C-ACA5CCBCE4DA}" type="slidenum">
              <a:rPr kumimoji="0" lang="en-US" altLang="zh-CN">
                <a:latin typeface="Times New Roman" panose="02020603050405020304" pitchFamily="18" charset="0"/>
              </a:rPr>
              <a:pPr algn="r">
                <a:spcBef>
                  <a:spcPct val="0"/>
                </a:spcBef>
              </a:pPr>
              <a:t>153</a:t>
            </a:fld>
            <a:endParaRPr kumimoji="0" lang="en-US" altLang="zh-CN">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xfrm>
            <a:off x="992188" y="765175"/>
            <a:ext cx="5118100" cy="3838575"/>
          </a:xfrm>
          <a:ln/>
        </p:spPr>
      </p:sp>
      <p:sp>
        <p:nvSpPr>
          <p:cNvPr id="220164"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D13175A9-E9C8-429F-83A9-09CEAE3E7080}" type="slidenum">
              <a:rPr kumimoji="0" lang="en-US" altLang="zh-CN">
                <a:latin typeface="Times New Roman" panose="02020603050405020304" pitchFamily="18" charset="0"/>
              </a:rPr>
              <a:pPr algn="r">
                <a:spcBef>
                  <a:spcPct val="0"/>
                </a:spcBef>
              </a:pPr>
              <a:t>154</a:t>
            </a:fld>
            <a:endParaRPr kumimoji="0" lang="en-US" altLang="zh-CN">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xfrm>
            <a:off x="992188" y="765175"/>
            <a:ext cx="5118100" cy="3838575"/>
          </a:xfrm>
          <a:ln/>
        </p:spPr>
      </p:sp>
      <p:sp>
        <p:nvSpPr>
          <p:cNvPr id="222212"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A22A19CA-9F1A-482E-A245-5D9E4FC1C907}" type="slidenum">
              <a:rPr kumimoji="0" lang="en-US" altLang="zh-CN">
                <a:latin typeface="Times New Roman" panose="02020603050405020304" pitchFamily="18" charset="0"/>
              </a:rPr>
              <a:pPr algn="r">
                <a:spcBef>
                  <a:spcPct val="0"/>
                </a:spcBef>
              </a:pPr>
              <a:t>155</a:t>
            </a:fld>
            <a:endParaRPr kumimoji="0" lang="en-US" altLang="zh-CN">
              <a:latin typeface="Times New Roman" panose="02020603050405020304" pitchFamily="18" charset="0"/>
            </a:endParaRPr>
          </a:p>
        </p:txBody>
      </p:sp>
      <p:sp>
        <p:nvSpPr>
          <p:cNvPr id="224259" name="Rectangle 2"/>
          <p:cNvSpPr>
            <a:spLocks noGrp="1" noRot="1" noChangeAspect="1" noChangeArrowheads="1" noTextEdit="1"/>
          </p:cNvSpPr>
          <p:nvPr>
            <p:ph type="sldImg"/>
          </p:nvPr>
        </p:nvSpPr>
        <p:spPr>
          <a:xfrm>
            <a:off x="992188" y="765175"/>
            <a:ext cx="5118100" cy="3838575"/>
          </a:xfrm>
          <a:ln/>
        </p:spPr>
      </p:sp>
      <p:sp>
        <p:nvSpPr>
          <p:cNvPr id="22426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pPr eaLnBrk="1" hangingPunct="1">
              <a:lnSpc>
                <a:spcPct val="80000"/>
              </a:lnSpc>
            </a:pPr>
            <a:r>
              <a:rPr lang="zh-CN" altLang="en-US" smtClean="0"/>
              <a:t>有线以太网的冲突检测</a:t>
            </a:r>
          </a:p>
          <a:p>
            <a:pPr lvl="1" eaLnBrk="1" hangingPunct="1">
              <a:lnSpc>
                <a:spcPct val="80000"/>
              </a:lnSpc>
            </a:pPr>
            <a:r>
              <a:rPr lang="zh-CN" altLang="en-US" smtClean="0"/>
              <a:t>站点在传输过程中监听信道</a:t>
            </a:r>
            <a:endParaRPr lang="en-US" altLang="zh-CN" smtClean="0"/>
          </a:p>
          <a:p>
            <a:pPr lvl="1" eaLnBrk="1" hangingPunct="1">
              <a:lnSpc>
                <a:spcPct val="80000"/>
              </a:lnSpc>
            </a:pPr>
            <a:r>
              <a:rPr lang="zh-CN" altLang="en-US" smtClean="0"/>
              <a:t>如果存在其他站点发送数据则检测到冲突发生</a:t>
            </a:r>
            <a:endParaRPr lang="en-US" altLang="zh-CN" smtClean="0"/>
          </a:p>
          <a:p>
            <a:pPr lvl="1" eaLnBrk="1" hangingPunct="1">
              <a:lnSpc>
                <a:spcPct val="80000"/>
              </a:lnSpc>
            </a:pPr>
            <a:r>
              <a:rPr lang="zh-CN" altLang="en-US" smtClean="0"/>
              <a:t>终止当前数据发送过程并尝试重传</a:t>
            </a:r>
            <a:endParaRPr lang="en-US" altLang="zh-CN" smtClean="0"/>
          </a:p>
          <a:p>
            <a:pPr lvl="1" eaLnBrk="1" hangingPunct="1">
              <a:lnSpc>
                <a:spcPct val="80000"/>
              </a:lnSpc>
            </a:pPr>
            <a:endParaRPr lang="en-US" altLang="zh-CN" sz="1300" smtClean="0"/>
          </a:p>
          <a:p>
            <a:pPr eaLnBrk="1" hangingPunct="1">
              <a:lnSpc>
                <a:spcPct val="80000"/>
              </a:lnSpc>
            </a:pPr>
            <a:r>
              <a:rPr lang="en-US" altLang="zh-CN" smtClean="0">
                <a:solidFill>
                  <a:srgbClr val="0000FF"/>
                </a:solidFill>
              </a:rPr>
              <a:t>Problem #1: </a:t>
            </a:r>
            <a:r>
              <a:rPr lang="zh-CN" altLang="en-US" smtClean="0">
                <a:solidFill>
                  <a:srgbClr val="0000FF"/>
                </a:solidFill>
              </a:rPr>
              <a:t>无法检测所有的冲突</a:t>
            </a:r>
            <a:endParaRPr lang="en-US" altLang="zh-CN" smtClean="0">
              <a:solidFill>
                <a:srgbClr val="0000FF"/>
              </a:solidFill>
            </a:endParaRPr>
          </a:p>
          <a:p>
            <a:pPr lvl="1" eaLnBrk="1" hangingPunct="1">
              <a:lnSpc>
                <a:spcPct val="80000"/>
              </a:lnSpc>
            </a:pPr>
            <a:r>
              <a:rPr lang="zh-CN" altLang="en-US" smtClean="0"/>
              <a:t>隐藏终端问题</a:t>
            </a:r>
          </a:p>
          <a:p>
            <a:pPr lvl="1" eaLnBrk="1" hangingPunct="1">
              <a:lnSpc>
                <a:spcPct val="80000"/>
              </a:lnSpc>
            </a:pPr>
            <a:r>
              <a:rPr lang="en-US" altLang="zh-CN" smtClean="0"/>
              <a:t>Fading</a:t>
            </a:r>
          </a:p>
          <a:p>
            <a:pPr lvl="1" eaLnBrk="1" hangingPunct="1">
              <a:lnSpc>
                <a:spcPct val="80000"/>
              </a:lnSpc>
            </a:pPr>
            <a:endParaRPr lang="en-US" altLang="zh-CN" sz="1300" smtClean="0"/>
          </a:p>
          <a:p>
            <a:pPr eaLnBrk="1" hangingPunct="1">
              <a:lnSpc>
                <a:spcPct val="80000"/>
              </a:lnSpc>
            </a:pPr>
            <a:r>
              <a:rPr lang="en-US" altLang="zh-CN" smtClean="0">
                <a:solidFill>
                  <a:srgbClr val="0000FF"/>
                </a:solidFill>
              </a:rPr>
              <a:t>Problem #2: </a:t>
            </a:r>
            <a:r>
              <a:rPr lang="zh-CN" altLang="en-US" smtClean="0">
                <a:solidFill>
                  <a:srgbClr val="0000FF"/>
                </a:solidFill>
              </a:rPr>
              <a:t>难以同时收发</a:t>
            </a:r>
          </a:p>
          <a:p>
            <a:pPr lvl="1" eaLnBrk="1" hangingPunct="1">
              <a:lnSpc>
                <a:spcPct val="80000"/>
              </a:lnSpc>
            </a:pPr>
            <a:r>
              <a:rPr lang="zh-CN" altLang="en-US" smtClean="0"/>
              <a:t>接收信号强度明显弱于发送信号强度</a:t>
            </a:r>
            <a:endParaRPr lang="en-US" altLang="zh-CN" smtClean="0"/>
          </a:p>
          <a:p>
            <a:pPr lvl="1" eaLnBrk="1" hangingPunct="1">
              <a:lnSpc>
                <a:spcPct val="80000"/>
              </a:lnSpc>
            </a:pPr>
            <a:r>
              <a:rPr lang="zh-CN" altLang="en-US" smtClean="0"/>
              <a:t>硬件限制</a:t>
            </a:r>
            <a:endParaRPr lang="en-US" altLang="zh-CN" smtClean="0"/>
          </a:p>
          <a:p>
            <a:pPr lvl="1" eaLnBrk="1" hangingPunct="1">
              <a:lnSpc>
                <a:spcPct val="80000"/>
              </a:lnSpc>
            </a:pPr>
            <a:endParaRPr lang="en-US" altLang="zh-CN" sz="1300" smtClean="0"/>
          </a:p>
          <a:p>
            <a:pPr eaLnBrk="1" hangingPunct="1">
              <a:lnSpc>
                <a:spcPct val="80000"/>
              </a:lnSpc>
            </a:pPr>
            <a:r>
              <a:rPr lang="zh-CN" altLang="en-US" smtClean="0"/>
              <a:t>因此</a:t>
            </a:r>
            <a:r>
              <a:rPr lang="en-US" altLang="zh-CN" smtClean="0"/>
              <a:t>, 802.11 </a:t>
            </a:r>
            <a:r>
              <a:rPr lang="zh-CN" altLang="en-US" smtClean="0"/>
              <a:t>采用冲突避免机制</a:t>
            </a:r>
            <a:r>
              <a:rPr lang="en-US" altLang="zh-CN" smtClean="0"/>
              <a:t>, </a:t>
            </a:r>
            <a:r>
              <a:rPr lang="zh-CN" altLang="en-US" smtClean="0"/>
              <a:t>而非冲突检测</a:t>
            </a:r>
          </a:p>
          <a:p>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3ED564-2920-41E1-982C-0B08FA1DD4C6}" type="slidenum">
              <a:rPr kumimoji="0" lang="en-US" altLang="zh-CN" sz="1300" smtClean="0"/>
              <a:pPr>
                <a:spcBef>
                  <a:spcPct val="0"/>
                </a:spcBef>
              </a:pPr>
              <a:t>156</a:t>
            </a:fld>
            <a:endParaRPr kumimoji="0" lang="en-US" altLang="zh-CN" sz="1300" smtClean="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FEE96A0C-9CF4-4B92-9B6C-AAE1C16AA91B}" type="slidenum">
              <a:rPr kumimoji="0" lang="en-US" altLang="zh-CN">
                <a:latin typeface="Times New Roman" panose="02020603050405020304" pitchFamily="18" charset="0"/>
              </a:rPr>
              <a:pPr algn="r">
                <a:spcBef>
                  <a:spcPct val="0"/>
                </a:spcBef>
              </a:pPr>
              <a:t>157</a:t>
            </a:fld>
            <a:endParaRPr kumimoji="0" lang="en-US" altLang="zh-CN">
              <a:latin typeface="Times New Roman" panose="02020603050405020304" pitchFamily="18" charset="0"/>
            </a:endParaRPr>
          </a:p>
        </p:txBody>
      </p:sp>
      <p:sp>
        <p:nvSpPr>
          <p:cNvPr id="228355" name="Rectangle 2"/>
          <p:cNvSpPr>
            <a:spLocks noGrp="1" noRot="1" noChangeAspect="1" noChangeArrowheads="1" noTextEdit="1"/>
          </p:cNvSpPr>
          <p:nvPr>
            <p:ph type="sldImg"/>
          </p:nvPr>
        </p:nvSpPr>
        <p:spPr>
          <a:xfrm>
            <a:off x="992188" y="765175"/>
            <a:ext cx="5118100" cy="3838575"/>
          </a:xfrm>
          <a:ln/>
        </p:spPr>
      </p:sp>
      <p:sp>
        <p:nvSpPr>
          <p:cNvPr id="22835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1713D51B-BCA2-4EC4-AF35-B29C0359EA62}" type="slidenum">
              <a:rPr kumimoji="0" lang="en-US" altLang="zh-CN">
                <a:latin typeface="Times New Roman" panose="02020603050405020304" pitchFamily="18" charset="0"/>
              </a:rPr>
              <a:pPr algn="r">
                <a:spcBef>
                  <a:spcPct val="0"/>
                </a:spcBef>
              </a:pPr>
              <a:t>160</a:t>
            </a:fld>
            <a:endParaRPr kumimoji="0" lang="en-US" altLang="zh-CN">
              <a:latin typeface="Times New Roman" panose="02020603050405020304" pitchFamily="18" charset="0"/>
            </a:endParaRPr>
          </a:p>
        </p:txBody>
      </p:sp>
      <p:sp>
        <p:nvSpPr>
          <p:cNvPr id="232451" name="Rectangle 2"/>
          <p:cNvSpPr>
            <a:spLocks noGrp="1" noRot="1" noChangeAspect="1" noChangeArrowheads="1" noTextEdit="1"/>
          </p:cNvSpPr>
          <p:nvPr>
            <p:ph type="sldImg"/>
          </p:nvPr>
        </p:nvSpPr>
        <p:spPr>
          <a:xfrm>
            <a:off x="992188" y="765175"/>
            <a:ext cx="5118100" cy="3838575"/>
          </a:xfrm>
          <a:ln/>
        </p:spPr>
      </p:sp>
      <p:sp>
        <p:nvSpPr>
          <p:cNvPr id="232452"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DEC29551-F963-442C-BE40-598FD63D66CB}" type="slidenum">
              <a:rPr kumimoji="0" lang="en-US" altLang="zh-CN">
                <a:latin typeface="Times New Roman" panose="02020603050405020304" pitchFamily="18" charset="0"/>
              </a:rPr>
              <a:pPr algn="r">
                <a:spcBef>
                  <a:spcPct val="0"/>
                </a:spcBef>
              </a:pPr>
              <a:t>161</a:t>
            </a:fld>
            <a:endParaRPr kumimoji="0" lang="en-US" altLang="zh-CN">
              <a:latin typeface="Times New Roman" panose="02020603050405020304" pitchFamily="18" charset="0"/>
            </a:endParaRPr>
          </a:p>
        </p:txBody>
      </p:sp>
      <p:sp>
        <p:nvSpPr>
          <p:cNvPr id="234499" name="Rectangle 2"/>
          <p:cNvSpPr>
            <a:spLocks noGrp="1" noRot="1" noChangeAspect="1" noChangeArrowheads="1" noTextEdit="1"/>
          </p:cNvSpPr>
          <p:nvPr>
            <p:ph type="sldImg"/>
          </p:nvPr>
        </p:nvSpPr>
        <p:spPr>
          <a:xfrm>
            <a:off x="992188" y="765175"/>
            <a:ext cx="5118100" cy="3838575"/>
          </a:xfrm>
          <a:ln/>
        </p:spPr>
      </p:sp>
      <p:sp>
        <p:nvSpPr>
          <p:cNvPr id="23450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562F1EC-EB79-4F67-BFCB-D92B55190DED}" type="slidenum">
              <a:rPr kumimoji="0" lang="en-US" altLang="zh-CN" sz="1300" smtClean="0"/>
              <a:pPr>
                <a:spcBef>
                  <a:spcPct val="0"/>
                </a:spcBef>
              </a:pPr>
              <a:t>164</a:t>
            </a:fld>
            <a:endParaRPr kumimoji="0" lang="en-US" altLang="zh-CN" sz="1300" smtClean="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191220FB-9459-4134-8F63-5CBB3ABB9CEC}" type="slidenum">
              <a:rPr kumimoji="0" lang="en-US" altLang="zh-CN">
                <a:latin typeface="Times New Roman" panose="02020603050405020304" pitchFamily="18" charset="0"/>
              </a:rPr>
              <a:pPr algn="r">
                <a:spcBef>
                  <a:spcPct val="0"/>
                </a:spcBef>
              </a:pPr>
              <a:t>165</a:t>
            </a:fld>
            <a:endParaRPr kumimoji="0" lang="en-US" altLang="zh-CN">
              <a:latin typeface="Times New Roman" panose="02020603050405020304" pitchFamily="18" charset="0"/>
            </a:endParaRPr>
          </a:p>
        </p:txBody>
      </p:sp>
      <p:sp>
        <p:nvSpPr>
          <p:cNvPr id="240643" name="Rectangle 2"/>
          <p:cNvSpPr>
            <a:spLocks noGrp="1" noRot="1" noChangeAspect="1" noChangeArrowheads="1" noTextEdit="1"/>
          </p:cNvSpPr>
          <p:nvPr>
            <p:ph type="sldImg"/>
          </p:nvPr>
        </p:nvSpPr>
        <p:spPr>
          <a:xfrm>
            <a:off x="992188" y="765175"/>
            <a:ext cx="5118100" cy="3838575"/>
          </a:xfrm>
          <a:ln/>
        </p:spPr>
      </p:sp>
      <p:sp>
        <p:nvSpPr>
          <p:cNvPr id="240644"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42874CD5-31A9-443B-93C6-CF3D403D5A4C}" type="slidenum">
              <a:rPr kumimoji="0" lang="en-US" altLang="zh-CN">
                <a:latin typeface="Times New Roman" panose="02020603050405020304" pitchFamily="18" charset="0"/>
              </a:rPr>
              <a:pPr algn="r">
                <a:spcBef>
                  <a:spcPct val="0"/>
                </a:spcBef>
              </a:pPr>
              <a:t>166</a:t>
            </a:fld>
            <a:endParaRPr kumimoji="0" lang="en-US" altLang="zh-CN">
              <a:latin typeface="Times New Roman" panose="02020603050405020304" pitchFamily="18" charset="0"/>
            </a:endParaRPr>
          </a:p>
        </p:txBody>
      </p:sp>
      <p:sp>
        <p:nvSpPr>
          <p:cNvPr id="242691" name="Rectangle 2"/>
          <p:cNvSpPr>
            <a:spLocks noGrp="1" noRot="1" noChangeAspect="1" noChangeArrowheads="1" noTextEdit="1"/>
          </p:cNvSpPr>
          <p:nvPr>
            <p:ph type="sldImg"/>
          </p:nvPr>
        </p:nvSpPr>
        <p:spPr>
          <a:xfrm>
            <a:off x="992188" y="765175"/>
            <a:ext cx="5118100" cy="3838575"/>
          </a:xfrm>
          <a:ln/>
        </p:spPr>
      </p:sp>
      <p:sp>
        <p:nvSpPr>
          <p:cNvPr id="242692"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5D15BF9-074C-48B0-AFDF-0D8B067CE0BE}" type="slidenum">
              <a:rPr kumimoji="0" lang="en-US" altLang="zh-CN" sz="1300" smtClean="0"/>
              <a:pPr>
                <a:spcBef>
                  <a:spcPct val="0"/>
                </a:spcBef>
              </a:pPr>
              <a:t>25</a:t>
            </a:fld>
            <a:endParaRPr kumimoji="0" lang="en-US" altLang="zh-CN" sz="1300" smtClean="0"/>
          </a:p>
        </p:txBody>
      </p:sp>
      <p:sp>
        <p:nvSpPr>
          <p:cNvPr id="37891" name="Rectangle 2"/>
          <p:cNvSpPr>
            <a:spLocks noGrp="1" noRot="1" noChangeAspect="1" noChangeArrowheads="1" noTextEdit="1"/>
          </p:cNvSpPr>
          <p:nvPr>
            <p:ph type="sldImg"/>
          </p:nvPr>
        </p:nvSpPr>
        <p:spPr>
          <a:xfrm>
            <a:off x="992188" y="768350"/>
            <a:ext cx="5119687" cy="3840163"/>
          </a:xfrm>
          <a:ln/>
        </p:spPr>
      </p:sp>
      <p:sp>
        <p:nvSpPr>
          <p:cNvPr id="37892" name="Rectangle 3"/>
          <p:cNvSpPr>
            <a:spLocks noGrp="1" noChangeArrowheads="1"/>
          </p:cNvSpPr>
          <p:nvPr>
            <p:ph type="body" idx="1"/>
          </p:nvPr>
        </p:nvSpPr>
        <p:spPr>
          <a:xfrm>
            <a:off x="946150" y="4862513"/>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AC8AB78F-76A8-40C6-BD2D-912A5C7F37A3}" type="slidenum">
              <a:rPr kumimoji="0" lang="en-US" altLang="zh-CN">
                <a:latin typeface="Times New Roman" panose="02020603050405020304" pitchFamily="18" charset="0"/>
              </a:rPr>
              <a:pPr algn="r">
                <a:spcBef>
                  <a:spcPct val="0"/>
                </a:spcBef>
              </a:pPr>
              <a:t>167</a:t>
            </a:fld>
            <a:endParaRPr kumimoji="0" lang="en-US" altLang="zh-CN">
              <a:latin typeface="Times New Roman" panose="02020603050405020304" pitchFamily="18" charset="0"/>
            </a:endParaRPr>
          </a:p>
        </p:txBody>
      </p:sp>
      <p:sp>
        <p:nvSpPr>
          <p:cNvPr id="244739" name="Rectangle 2"/>
          <p:cNvSpPr>
            <a:spLocks noGrp="1" noRot="1" noChangeAspect="1" noChangeArrowheads="1" noTextEdit="1"/>
          </p:cNvSpPr>
          <p:nvPr>
            <p:ph type="sldImg"/>
          </p:nvPr>
        </p:nvSpPr>
        <p:spPr>
          <a:xfrm>
            <a:off x="992188" y="765175"/>
            <a:ext cx="5118100" cy="3838575"/>
          </a:xfrm>
          <a:ln/>
        </p:spPr>
      </p:sp>
      <p:sp>
        <p:nvSpPr>
          <p:cNvPr id="24474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p:cNvSpPr>
            <a:spLocks noGrp="1" noRot="1" noChangeAspect="1" noTextEdit="1"/>
          </p:cNvSpPr>
          <p:nvPr>
            <p:ph type="sldImg"/>
          </p:nvPr>
        </p:nvSpPr>
        <p:spPr>
          <a:ln/>
        </p:spPr>
      </p:sp>
      <p:sp>
        <p:nvSpPr>
          <p:cNvPr id="248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48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1492BDA-DF35-4966-8609-BF98AA563E2E}" type="slidenum">
              <a:rPr kumimoji="0" lang="en-US" altLang="zh-CN" sz="1300" smtClean="0"/>
              <a:pPr>
                <a:spcBef>
                  <a:spcPct val="0"/>
                </a:spcBef>
              </a:pPr>
              <a:t>170</a:t>
            </a:fld>
            <a:endParaRPr kumimoji="0" lang="en-US" altLang="zh-CN" sz="130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80217F8-6A95-46DE-8F76-BE88A349ED46}" type="slidenum">
              <a:rPr kumimoji="0" lang="en-US" altLang="zh-CN" sz="1300" smtClean="0"/>
              <a:pPr>
                <a:spcBef>
                  <a:spcPct val="0"/>
                </a:spcBef>
              </a:pPr>
              <a:t>172</a:t>
            </a:fld>
            <a:endParaRPr kumimoji="0" lang="en-US" altLang="zh-CN" sz="130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ln/>
        </p:spPr>
      </p:sp>
      <p:sp>
        <p:nvSpPr>
          <p:cNvPr id="254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Robert M. Metcalfe and David R. Boggs. 1976. Ethernet: distributed packet switching for local computer networks. </a:t>
            </a:r>
            <a:r>
              <a:rPr lang="en-US" altLang="zh-CN" i="1" smtClean="0"/>
              <a:t>Commun. ACM</a:t>
            </a:r>
            <a:r>
              <a:rPr lang="en-US" altLang="zh-CN" smtClean="0"/>
              <a:t> 19, 7 (July 1976), 395-404. </a:t>
            </a:r>
          </a:p>
          <a:p>
            <a:endParaRPr lang="en-US" altLang="zh-CN" smtClean="0"/>
          </a:p>
          <a:p>
            <a:r>
              <a:rPr lang="en-US" altLang="zh-CN" smtClean="0"/>
              <a:t>D. R. Boggs, J. C. Mogul, and C. A. Kent. 1988. Measured capacity of an Ethernet: myths and reality. In </a:t>
            </a:r>
            <a:r>
              <a:rPr lang="en-US" altLang="zh-CN" i="1" smtClean="0"/>
              <a:t>Symposium proceedings on Communications architectures and protocols</a:t>
            </a:r>
            <a:r>
              <a:rPr lang="en-US" altLang="zh-CN" smtClean="0"/>
              <a:t> (SIGCOMM '88), Vinton Cerf (Ed.). ACM, New York, NY, USA, 222-234. </a:t>
            </a:r>
          </a:p>
          <a:p>
            <a:endParaRPr lang="zh-CN" altLang="en-US" smtClean="0"/>
          </a:p>
        </p:txBody>
      </p:sp>
      <p:sp>
        <p:nvSpPr>
          <p:cNvPr id="254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077558-50FD-4964-B03A-6CD36165D855}" type="slidenum">
              <a:rPr lang="en-US" altLang="zh-CN" smtClean="0"/>
              <a:pPr/>
              <a:t>174</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https://baike.baidu.com/item/4B%2F5b%E7%BC%96%E7%A0%81/6615618</a:t>
            </a:r>
          </a:p>
          <a:p>
            <a:endParaRPr lang="en-US" altLang="zh-CN" dirty="0" smtClean="0"/>
          </a:p>
          <a:p>
            <a:r>
              <a:rPr lang="zh-CN" altLang="en-US" dirty="0" smtClean="0"/>
              <a:t>在</a:t>
            </a:r>
            <a:r>
              <a:rPr lang="en-US" altLang="zh-CN" dirty="0" smtClean="0"/>
              <a:t>IEEE 802.9a</a:t>
            </a:r>
            <a:r>
              <a:rPr lang="zh-CN" altLang="en-US" dirty="0" smtClean="0"/>
              <a:t>等以太网标准中的</a:t>
            </a:r>
            <a:r>
              <a:rPr lang="en-US" altLang="zh-CN" dirty="0" smtClean="0"/>
              <a:t>4B:5B</a:t>
            </a:r>
            <a:r>
              <a:rPr lang="zh-CN" altLang="en-US" dirty="0" smtClean="0"/>
              <a:t>编码方案</a:t>
            </a:r>
            <a:r>
              <a:rPr lang="en-US" altLang="zh-CN" dirty="0" smtClean="0"/>
              <a:t>,</a:t>
            </a:r>
            <a:r>
              <a:rPr lang="zh-CN" altLang="en-US" dirty="0" smtClean="0"/>
              <a:t>因其效率高和容易实现而被采用。</a:t>
            </a:r>
          </a:p>
          <a:p>
            <a:r>
              <a:rPr lang="zh-CN" altLang="en-US" dirty="0" smtClean="0"/>
              <a:t>在同样的</a:t>
            </a:r>
            <a:r>
              <a:rPr lang="en-US" altLang="zh-CN" dirty="0" smtClean="0"/>
              <a:t>20MHz</a:t>
            </a:r>
            <a:r>
              <a:rPr lang="zh-CN" altLang="en-US" dirty="0" smtClean="0"/>
              <a:t>钟频下</a:t>
            </a:r>
            <a:r>
              <a:rPr lang="en-US" altLang="zh-CN" dirty="0" smtClean="0"/>
              <a:t>,</a:t>
            </a:r>
            <a:r>
              <a:rPr lang="zh-CN" altLang="en-US" dirty="0" smtClean="0"/>
              <a:t>利用</a:t>
            </a:r>
            <a:r>
              <a:rPr lang="en-US" altLang="zh-CN" dirty="0" smtClean="0"/>
              <a:t>4B:5B</a:t>
            </a:r>
            <a:r>
              <a:rPr lang="zh-CN" altLang="en-US" dirty="0" smtClean="0"/>
              <a:t>编码可以在</a:t>
            </a:r>
            <a:r>
              <a:rPr lang="en-US" altLang="zh-CN" dirty="0" smtClean="0"/>
              <a:t>10</a:t>
            </a:r>
            <a:r>
              <a:rPr lang="zh-CN" altLang="en-US" dirty="0" smtClean="0">
                <a:hlinkClick r:id="rId3"/>
              </a:rPr>
              <a:t>兆位</a:t>
            </a:r>
            <a:r>
              <a:rPr lang="en-US" altLang="zh-CN" dirty="0" smtClean="0"/>
              <a:t>/</a:t>
            </a:r>
            <a:r>
              <a:rPr lang="zh-CN" altLang="en-US" dirty="0" smtClean="0"/>
              <a:t>秒的</a:t>
            </a:r>
            <a:r>
              <a:rPr lang="en-US" altLang="zh-CN" dirty="0" smtClean="0"/>
              <a:t>10 Base-T</a:t>
            </a:r>
            <a:r>
              <a:rPr lang="zh-CN" altLang="en-US" dirty="0" smtClean="0"/>
              <a:t>电缆上得到</a:t>
            </a:r>
            <a:r>
              <a:rPr lang="en-US" altLang="zh-CN" dirty="0" smtClean="0"/>
              <a:t>16</a:t>
            </a:r>
            <a:r>
              <a:rPr lang="zh-CN" altLang="en-US" dirty="0" smtClean="0"/>
              <a:t>兆位</a:t>
            </a:r>
            <a:r>
              <a:rPr lang="en-US" altLang="zh-CN" dirty="0" smtClean="0"/>
              <a:t>/</a:t>
            </a:r>
            <a:r>
              <a:rPr lang="zh-CN" altLang="en-US" dirty="0" smtClean="0"/>
              <a:t>秒</a:t>
            </a:r>
          </a:p>
          <a:p>
            <a:r>
              <a:rPr lang="zh-CN" altLang="en-US" dirty="0" smtClean="0"/>
              <a:t>的带宽。</a:t>
            </a:r>
          </a:p>
          <a:p>
            <a:endParaRPr lang="zh-CN" altLang="en-US" dirty="0"/>
          </a:p>
        </p:txBody>
      </p:sp>
      <p:sp>
        <p:nvSpPr>
          <p:cNvPr id="4" name="灯片编号占位符 3"/>
          <p:cNvSpPr>
            <a:spLocks noGrp="1"/>
          </p:cNvSpPr>
          <p:nvPr>
            <p:ph type="sldNum" sz="quarter" idx="10"/>
          </p:nvPr>
        </p:nvSpPr>
        <p:spPr/>
        <p:txBody>
          <a:bodyPr/>
          <a:lstStyle/>
          <a:p>
            <a:pPr>
              <a:defRPr/>
            </a:pPr>
            <a:fld id="{84728885-F79C-4567-B23A-0B7386710DBF}" type="slidenum">
              <a:rPr lang="en-US" altLang="zh-CN" smtClean="0"/>
              <a:pPr>
                <a:defRPr/>
              </a:pPr>
              <a:t>35</a:t>
            </a:fld>
            <a:endParaRPr lang="en-US" altLang="zh-CN"/>
          </a:p>
        </p:txBody>
      </p:sp>
    </p:spTree>
    <p:extLst>
      <p:ext uri="{BB962C8B-B14F-4D97-AF65-F5344CB8AC3E}">
        <p14:creationId xmlns:p14="http://schemas.microsoft.com/office/powerpoint/2010/main" val="1779118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9A22D54-4784-4BF7-8CD0-4BF9E8425DC5}" type="slidenum">
              <a:rPr kumimoji="0" lang="en-US" altLang="zh-CN" sz="1300" smtClean="0"/>
              <a:pPr>
                <a:spcBef>
                  <a:spcPct val="0"/>
                </a:spcBef>
              </a:pPr>
              <a:t>47</a:t>
            </a:fld>
            <a:endParaRPr kumimoji="0" lang="en-US" altLang="zh-CN" sz="1300" smtClean="0"/>
          </a:p>
        </p:txBody>
      </p:sp>
      <p:sp>
        <p:nvSpPr>
          <p:cNvPr id="61443" name="Rectangle 2"/>
          <p:cNvSpPr>
            <a:spLocks noGrp="1" noRot="1" noChangeAspect="1" noChangeArrowheads="1" noTextEdit="1"/>
          </p:cNvSpPr>
          <p:nvPr>
            <p:ph type="sldImg"/>
          </p:nvPr>
        </p:nvSpPr>
        <p:spPr>
          <a:xfrm>
            <a:off x="992188" y="765175"/>
            <a:ext cx="5118100" cy="3838575"/>
          </a:xfrm>
          <a:ln/>
        </p:spPr>
      </p:sp>
      <p:sp>
        <p:nvSpPr>
          <p:cNvPr id="61444" name="Rectangle 3"/>
          <p:cNvSpPr>
            <a:spLocks noGrp="1" noChangeArrowheads="1"/>
          </p:cNvSpPr>
          <p:nvPr>
            <p:ph type="body" idx="1"/>
          </p:nvPr>
        </p:nvSpPr>
        <p:spPr>
          <a:xfrm>
            <a:off x="946150" y="4862513"/>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3"/>
          <p:cNvSpPr>
            <a:spLocks noChangeArrowheads="1"/>
          </p:cNvSpPr>
          <p:nvPr/>
        </p:nvSpPr>
        <p:spPr bwMode="auto">
          <a:xfrm>
            <a:off x="395288" y="2636838"/>
            <a:ext cx="8280400" cy="36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5603" name="Rectangle 3"/>
          <p:cNvSpPr>
            <a:spLocks noGrp="1" noChangeArrowheads="1"/>
          </p:cNvSpPr>
          <p:nvPr>
            <p:ph type="ctrTitle"/>
          </p:nvPr>
        </p:nvSpPr>
        <p:spPr>
          <a:xfrm>
            <a:off x="611188" y="1628775"/>
            <a:ext cx="7640637" cy="971550"/>
          </a:xfrm>
        </p:spPr>
        <p:txBody>
          <a:bodyPr/>
          <a:lstStyle>
            <a:lvl1pPr algn="ctr">
              <a:defRPr sz="4800" i="0">
                <a:effectLst>
                  <a:outerShdw blurRad="38100" dist="38100" dir="2700000" algn="tl">
                    <a:srgbClr val="C0C0C0"/>
                  </a:outerShdw>
                </a:effectLst>
              </a:defRPr>
            </a:lvl1pPr>
          </a:lstStyle>
          <a:p>
            <a:r>
              <a:rPr lang="zh-CN" altLang="en-US"/>
              <a:t>单击此处编辑母版标题样式</a:t>
            </a:r>
          </a:p>
        </p:txBody>
      </p:sp>
      <p:sp>
        <p:nvSpPr>
          <p:cNvPr id="25604" name="Rectangle 4"/>
          <p:cNvSpPr>
            <a:spLocks noGrp="1" noChangeArrowheads="1"/>
          </p:cNvSpPr>
          <p:nvPr>
            <p:ph type="subTitle" idx="1"/>
          </p:nvPr>
        </p:nvSpPr>
        <p:spPr>
          <a:xfrm>
            <a:off x="1331913" y="3068638"/>
            <a:ext cx="6248400" cy="2362200"/>
          </a:xfrm>
        </p:spPr>
        <p:txBody>
          <a:bodyPr/>
          <a:lstStyle>
            <a:lvl1pPr marL="0" indent="0" algn="ctr">
              <a:buFont typeface="Wingdings" pitchFamily="2" charset="2"/>
              <a:buNone/>
              <a:defRPr sz="3200"/>
            </a:lvl1pPr>
          </a:lstStyle>
          <a:p>
            <a:r>
              <a:rPr lang="zh-CN" altLang="en-US" dirty="0"/>
              <a:t>单击此处编辑母版副标题样式</a:t>
            </a:r>
          </a:p>
        </p:txBody>
      </p:sp>
      <p:sp>
        <p:nvSpPr>
          <p:cNvPr id="5" name="Rectangle 6"/>
          <p:cNvSpPr>
            <a:spLocks noGrp="1" noChangeArrowheads="1"/>
          </p:cNvSpPr>
          <p:nvPr>
            <p:ph type="ftr" sz="quarter" idx="10"/>
          </p:nvPr>
        </p:nvSpPr>
        <p:spPr>
          <a:xfrm>
            <a:off x="2268538" y="6524625"/>
            <a:ext cx="4679950" cy="385763"/>
          </a:xfrm>
        </p:spPr>
        <p:txBody>
          <a:bodyPr/>
          <a:lstStyle>
            <a:lvl1pPr algn="ctr">
              <a:defRPr sz="1800">
                <a:latin typeface="Times New Roman" pitchFamily="18" charset="0"/>
              </a:defRPr>
            </a:lvl1pPr>
          </a:lstStyle>
          <a:p>
            <a:pPr>
              <a:defRPr/>
            </a:pPr>
            <a:endParaRPr lang="en-US" altLang="zh-CN"/>
          </a:p>
        </p:txBody>
      </p:sp>
    </p:spTree>
    <p:extLst>
      <p:ext uri="{BB962C8B-B14F-4D97-AF65-F5344CB8AC3E}">
        <p14:creationId xmlns:p14="http://schemas.microsoft.com/office/powerpoint/2010/main" val="268154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7BEB3E5E-33D2-4AC6-B937-B1383B8F8EFB}" type="slidenum">
              <a:rPr lang="en-US" altLang="zh-CN" sz="1400"/>
              <a:pPr>
                <a:defRPr/>
              </a:pPr>
              <a:t>‹#›</a:t>
            </a:fld>
            <a:r>
              <a:rPr lang="en-US" altLang="zh-CN"/>
              <a:t>-</a:t>
            </a:r>
          </a:p>
        </p:txBody>
      </p:sp>
    </p:spTree>
    <p:extLst>
      <p:ext uri="{BB962C8B-B14F-4D97-AF65-F5344CB8AC3E}">
        <p14:creationId xmlns:p14="http://schemas.microsoft.com/office/powerpoint/2010/main" val="2897706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60350"/>
            <a:ext cx="2057400" cy="6192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60350"/>
            <a:ext cx="6019800" cy="6192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A3ACA90A-BAB2-4322-B532-5DCCC8F3AC64}" type="slidenum">
              <a:rPr lang="en-US" altLang="zh-CN" sz="1400"/>
              <a:pPr>
                <a:defRPr/>
              </a:pPr>
              <a:t>‹#›</a:t>
            </a:fld>
            <a:r>
              <a:rPr lang="en-US" altLang="zh-CN"/>
              <a:t>-</a:t>
            </a:r>
          </a:p>
        </p:txBody>
      </p:sp>
    </p:spTree>
    <p:extLst>
      <p:ext uri="{BB962C8B-B14F-4D97-AF65-F5344CB8AC3E}">
        <p14:creationId xmlns:p14="http://schemas.microsoft.com/office/powerpoint/2010/main" val="1689436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990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447800"/>
            <a:ext cx="38100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47800"/>
            <a:ext cx="38100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399213"/>
            <a:ext cx="1905000" cy="457200"/>
          </a:xfrm>
          <a:prstGeom prst="rect">
            <a:avLst/>
          </a:prstGeom>
        </p:spPr>
        <p:txBody>
          <a:bodyPr/>
          <a:lstStyle>
            <a:lvl1pPr eaLnBrk="1" hangingPunct="1">
              <a:defRPr>
                <a:latin typeface="Arial" pitchFamily="34" charset="0"/>
                <a:ea typeface="宋体" pitchFamily="2" charset="-122"/>
              </a:defRPr>
            </a:lvl1pPr>
          </a:lstStyle>
          <a:p>
            <a:pPr>
              <a:defRPr/>
            </a:pPr>
            <a:r>
              <a:rPr lang="en-US" altLang="zh-CN"/>
              <a:t>T. S. Eugene Ng		eugeneng at cs.rice.edu	           Rice University</a:t>
            </a:r>
          </a:p>
        </p:txBody>
      </p:sp>
      <p:sp>
        <p:nvSpPr>
          <p:cNvPr id="6" name="页脚占位符 5"/>
          <p:cNvSpPr>
            <a:spLocks noGrp="1"/>
          </p:cNvSpPr>
          <p:nvPr>
            <p:ph type="ftr" sz="quarter" idx="11"/>
          </p:nvPr>
        </p:nvSpPr>
        <p:spPr>
          <a:xfrm>
            <a:off x="3124200" y="6399213"/>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399213"/>
            <a:ext cx="1905000" cy="457200"/>
          </a:xfrm>
        </p:spPr>
        <p:txBody>
          <a:bodyPr/>
          <a:lstStyle>
            <a:lvl1pPr>
              <a:defRPr/>
            </a:lvl1pPr>
          </a:lstStyle>
          <a:p>
            <a:pPr>
              <a:defRPr/>
            </a:pPr>
            <a:fld id="{432BF0F4-D3DB-4776-A942-5257A29B5CAD}" type="slidenum">
              <a:rPr lang="en-US" altLang="zh-CN"/>
              <a:pPr>
                <a:defRPr/>
              </a:pPr>
              <a:t>‹#›</a:t>
            </a:fld>
            <a:endParaRPr lang="en-US" altLang="zh-CN"/>
          </a:p>
        </p:txBody>
      </p:sp>
    </p:spTree>
    <p:extLst>
      <p:ext uri="{BB962C8B-B14F-4D97-AF65-F5344CB8AC3E}">
        <p14:creationId xmlns:p14="http://schemas.microsoft.com/office/powerpoint/2010/main" val="338603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Calibri" pitchFamily="34" charset="0"/>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baseline="0">
                <a:latin typeface="Calibri" pitchFamily="34" charset="0"/>
              </a:defRPr>
            </a:lvl1pPr>
            <a:lvl2pPr>
              <a:defRPr baseline="0">
                <a:latin typeface="Calibri" pitchFamily="34" charset="0"/>
              </a:defRPr>
            </a:lvl2pPr>
            <a:lvl3pPr>
              <a:defRPr baseline="0">
                <a:latin typeface="Calibri" pitchFamily="34" charset="0"/>
              </a:defRPr>
            </a:lvl3pPr>
            <a:lvl4pPr>
              <a:defRPr baseline="0">
                <a:latin typeface="Calibri" pitchFamily="34" charset="0"/>
              </a:defRPr>
            </a:lvl4pPr>
            <a:lvl5pPr>
              <a:defRPr baseline="0">
                <a:latin typeface="Calibri"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548B396B-C5D4-4920-8C1B-DFC7EC16341D}" type="slidenum">
              <a:rPr lang="en-US" altLang="zh-CN" sz="1400"/>
              <a:pPr>
                <a:defRPr/>
              </a:pPr>
              <a:t>‹#›</a:t>
            </a:fld>
            <a:r>
              <a:rPr lang="en-US" altLang="zh-CN"/>
              <a:t>-</a:t>
            </a:r>
          </a:p>
        </p:txBody>
      </p:sp>
    </p:spTree>
    <p:extLst>
      <p:ext uri="{BB962C8B-B14F-4D97-AF65-F5344CB8AC3E}">
        <p14:creationId xmlns:p14="http://schemas.microsoft.com/office/powerpoint/2010/main" val="173085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6038FEFF-0B7E-403E-99BE-4699F6518CC6}" type="slidenum">
              <a:rPr lang="en-US" altLang="zh-CN" sz="1400"/>
              <a:pPr>
                <a:defRPr/>
              </a:pPr>
              <a:t>‹#›</a:t>
            </a:fld>
            <a:r>
              <a:rPr lang="en-US" altLang="zh-CN"/>
              <a:t>-</a:t>
            </a:r>
          </a:p>
        </p:txBody>
      </p:sp>
    </p:spTree>
    <p:extLst>
      <p:ext uri="{BB962C8B-B14F-4D97-AF65-F5344CB8AC3E}">
        <p14:creationId xmlns:p14="http://schemas.microsoft.com/office/powerpoint/2010/main" val="149119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FDECDD4E-0315-4173-B8C1-82D37BE492AD}" type="slidenum">
              <a:rPr lang="en-US" altLang="zh-CN" sz="1400"/>
              <a:pPr>
                <a:defRPr/>
              </a:pPr>
              <a:t>‹#›</a:t>
            </a:fld>
            <a:r>
              <a:rPr lang="en-US" altLang="zh-CN"/>
              <a:t>-</a:t>
            </a:r>
          </a:p>
        </p:txBody>
      </p:sp>
    </p:spTree>
    <p:extLst>
      <p:ext uri="{BB962C8B-B14F-4D97-AF65-F5344CB8AC3E}">
        <p14:creationId xmlns:p14="http://schemas.microsoft.com/office/powerpoint/2010/main" val="103782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r>
              <a:rPr lang="en-US" altLang="zh-CN"/>
              <a:t>-</a:t>
            </a:r>
            <a:fld id="{60634CB4-2829-452A-BEB1-112AC3F483AA}" type="slidenum">
              <a:rPr lang="en-US" altLang="zh-CN" sz="1400"/>
              <a:pPr>
                <a:defRPr/>
              </a:pPr>
              <a:t>‹#›</a:t>
            </a:fld>
            <a:r>
              <a:rPr lang="en-US" altLang="zh-CN"/>
              <a:t>-</a:t>
            </a:r>
          </a:p>
        </p:txBody>
      </p:sp>
    </p:spTree>
    <p:extLst>
      <p:ext uri="{BB962C8B-B14F-4D97-AF65-F5344CB8AC3E}">
        <p14:creationId xmlns:p14="http://schemas.microsoft.com/office/powerpoint/2010/main" val="220946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1"/>
          </p:nvPr>
        </p:nvSpPr>
        <p:spPr>
          <a:ln/>
        </p:spPr>
        <p:txBody>
          <a:bodyPr/>
          <a:lstStyle>
            <a:lvl1pPr>
              <a:defRPr/>
            </a:lvl1pPr>
          </a:lstStyle>
          <a:p>
            <a:pPr>
              <a:defRPr/>
            </a:pPr>
            <a:r>
              <a:rPr lang="en-US" altLang="zh-CN"/>
              <a:t>-</a:t>
            </a:r>
            <a:fld id="{8DFDB168-3E4C-4567-BEF3-A1F2F29E3E01}" type="slidenum">
              <a:rPr lang="en-US" altLang="zh-CN" sz="1400"/>
              <a:pPr>
                <a:defRPr/>
              </a:pPr>
              <a:t>‹#›</a:t>
            </a:fld>
            <a:r>
              <a:rPr lang="en-US" altLang="zh-CN"/>
              <a:t>-</a:t>
            </a:r>
          </a:p>
        </p:txBody>
      </p:sp>
    </p:spTree>
    <p:extLst>
      <p:ext uri="{BB962C8B-B14F-4D97-AF65-F5344CB8AC3E}">
        <p14:creationId xmlns:p14="http://schemas.microsoft.com/office/powerpoint/2010/main" val="318278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7"/>
          <p:cNvSpPr>
            <a:spLocks noGrp="1" noChangeArrowheads="1"/>
          </p:cNvSpPr>
          <p:nvPr>
            <p:ph type="sldNum" sz="quarter" idx="11"/>
          </p:nvPr>
        </p:nvSpPr>
        <p:spPr>
          <a:ln/>
        </p:spPr>
        <p:txBody>
          <a:bodyPr/>
          <a:lstStyle>
            <a:lvl1pPr>
              <a:defRPr/>
            </a:lvl1pPr>
          </a:lstStyle>
          <a:p>
            <a:pPr>
              <a:defRPr/>
            </a:pPr>
            <a:r>
              <a:rPr lang="en-US" altLang="zh-CN"/>
              <a:t>-</a:t>
            </a:r>
            <a:fld id="{AB7ADEEC-98C7-42B1-ADCA-2297EB4037F0}" type="slidenum">
              <a:rPr lang="en-US" altLang="zh-CN" sz="1400"/>
              <a:pPr>
                <a:defRPr/>
              </a:pPr>
              <a:t>‹#›</a:t>
            </a:fld>
            <a:r>
              <a:rPr lang="en-US" altLang="zh-CN"/>
              <a:t>-</a:t>
            </a:r>
          </a:p>
        </p:txBody>
      </p:sp>
    </p:spTree>
    <p:extLst>
      <p:ext uri="{BB962C8B-B14F-4D97-AF65-F5344CB8AC3E}">
        <p14:creationId xmlns:p14="http://schemas.microsoft.com/office/powerpoint/2010/main" val="2096362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6BACF264-E9A5-46D9-AC74-3C5666795DEE}" type="slidenum">
              <a:rPr lang="en-US" altLang="zh-CN" sz="1400"/>
              <a:pPr>
                <a:defRPr/>
              </a:pPr>
              <a:t>‹#›</a:t>
            </a:fld>
            <a:r>
              <a:rPr lang="en-US" altLang="zh-CN"/>
              <a:t>-</a:t>
            </a:r>
          </a:p>
        </p:txBody>
      </p:sp>
    </p:spTree>
    <p:extLst>
      <p:ext uri="{BB962C8B-B14F-4D97-AF65-F5344CB8AC3E}">
        <p14:creationId xmlns:p14="http://schemas.microsoft.com/office/powerpoint/2010/main" val="389479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ACCF6DB8-AFC1-4FFF-BB4F-9CDC1DE76999}" type="slidenum">
              <a:rPr lang="en-US" altLang="zh-CN" sz="1400"/>
              <a:pPr>
                <a:defRPr/>
              </a:pPr>
              <a:t>‹#›</a:t>
            </a:fld>
            <a:r>
              <a:rPr lang="en-US" altLang="zh-CN"/>
              <a:t>-</a:t>
            </a:r>
          </a:p>
        </p:txBody>
      </p:sp>
    </p:spTree>
    <p:extLst>
      <p:ext uri="{BB962C8B-B14F-4D97-AF65-F5344CB8AC3E}">
        <p14:creationId xmlns:p14="http://schemas.microsoft.com/office/powerpoint/2010/main" val="320436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68313" y="260350"/>
            <a:ext cx="75438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457200" y="1125538"/>
            <a:ext cx="82296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2" name="Rectangle 6"/>
          <p:cNvSpPr>
            <a:spLocks noGrp="1" noChangeArrowheads="1"/>
          </p:cNvSpPr>
          <p:nvPr>
            <p:ph type="ftr" sz="quarter" idx="3"/>
          </p:nvPr>
        </p:nvSpPr>
        <p:spPr bwMode="auto">
          <a:xfrm>
            <a:off x="0" y="6543675"/>
            <a:ext cx="5219700" cy="314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600">
                <a:solidFill>
                  <a:schemeClr val="bg2"/>
                </a:solidFill>
                <a:latin typeface="华文隶书" pitchFamily="2" charset="-122"/>
                <a:ea typeface="华文隶书" pitchFamily="2" charset="-122"/>
                <a:cs typeface="+mn-cs"/>
              </a:defRPr>
            </a:lvl1pPr>
          </a:lstStyle>
          <a:p>
            <a:pPr>
              <a:defRPr/>
            </a:pPr>
            <a:endParaRPr lang="en-US" altLang="zh-CN"/>
          </a:p>
        </p:txBody>
      </p:sp>
      <p:sp>
        <p:nvSpPr>
          <p:cNvPr id="24583" name="Rectangle 7"/>
          <p:cNvSpPr>
            <a:spLocks noGrp="1" noChangeArrowheads="1"/>
          </p:cNvSpPr>
          <p:nvPr>
            <p:ph type="sldNum" sz="quarter" idx="4"/>
          </p:nvPr>
        </p:nvSpPr>
        <p:spPr bwMode="auto">
          <a:xfrm>
            <a:off x="7010400" y="6524625"/>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r>
              <a:rPr lang="en-US" altLang="zh-CN"/>
              <a:t>-</a:t>
            </a:r>
            <a:fld id="{45ABEE9B-32A4-4B88-8E33-1AF9CE97AC19}" type="slidenum">
              <a:rPr lang="en-US" altLang="zh-CN" sz="1400"/>
              <a:pPr>
                <a:defRPr/>
              </a:pPr>
              <a:t>‹#›</a:t>
            </a:fld>
            <a:r>
              <a:rPr lang="en-US" altLang="zh-CN"/>
              <a:t>-</a:t>
            </a:r>
          </a:p>
        </p:txBody>
      </p:sp>
      <p:sp>
        <p:nvSpPr>
          <p:cNvPr id="24616" name="Rectangle 40"/>
          <p:cNvSpPr>
            <a:spLocks noChangeArrowheads="1"/>
          </p:cNvSpPr>
          <p:nvPr/>
        </p:nvSpPr>
        <p:spPr bwMode="auto">
          <a:xfrm>
            <a:off x="395288" y="1016000"/>
            <a:ext cx="7197725" cy="36513"/>
          </a:xfrm>
          <a:prstGeom prst="rect">
            <a:avLst/>
          </a:prstGeom>
          <a:solidFill>
            <a:schemeClr val="bg1">
              <a:lumMod val="75000"/>
            </a:schemeClr>
          </a:solidFill>
          <a:ln w="9525">
            <a:noFill/>
            <a:miter lim="800000"/>
            <a:headEnd/>
            <a:tailEnd/>
          </a:ln>
          <a:effectLst/>
        </p:spPr>
        <p:txBody>
          <a:bodyPr wrap="none" anchor="ctr"/>
          <a:lstStyle/>
          <a:p>
            <a:pPr eaLnBrk="1" hangingPunct="1">
              <a:defRPr/>
            </a:pPr>
            <a:endParaRPr lang="zh-CN" altLang="en-US"/>
          </a:p>
        </p:txBody>
      </p:sp>
      <p:pic>
        <p:nvPicPr>
          <p:cNvPr id="1031" name="Picture 41" descr="hust_logo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67625" y="115888"/>
            <a:ext cx="1404938"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96"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7"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3900" b="1" i="1">
          <a:solidFill>
            <a:srgbClr val="333399"/>
          </a:solidFill>
          <a:latin typeface="+mj-lt"/>
          <a:ea typeface="+mj-ea"/>
          <a:cs typeface="华文中宋" charset="0"/>
        </a:defRPr>
      </a:lvl1pPr>
      <a:lvl2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2pPr>
      <a:lvl3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3pPr>
      <a:lvl4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4pPr>
      <a:lvl5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5pPr>
      <a:lvl6pPr marL="457200" algn="l" rtl="0" fontAlgn="base">
        <a:spcBef>
          <a:spcPct val="0"/>
        </a:spcBef>
        <a:spcAft>
          <a:spcPct val="0"/>
        </a:spcAft>
        <a:defRPr sz="3900" b="1" i="1">
          <a:solidFill>
            <a:srgbClr val="333399"/>
          </a:solidFill>
          <a:latin typeface="Arial" pitchFamily="34" charset="0"/>
          <a:ea typeface="华文中宋" pitchFamily="2" charset="-122"/>
        </a:defRPr>
      </a:lvl6pPr>
      <a:lvl7pPr marL="914400" algn="l" rtl="0" fontAlgn="base">
        <a:spcBef>
          <a:spcPct val="0"/>
        </a:spcBef>
        <a:spcAft>
          <a:spcPct val="0"/>
        </a:spcAft>
        <a:defRPr sz="3900" b="1" i="1">
          <a:solidFill>
            <a:srgbClr val="333399"/>
          </a:solidFill>
          <a:latin typeface="Arial" pitchFamily="34" charset="0"/>
          <a:ea typeface="华文中宋" pitchFamily="2" charset="-122"/>
        </a:defRPr>
      </a:lvl7pPr>
      <a:lvl8pPr marL="1371600" algn="l" rtl="0" fontAlgn="base">
        <a:spcBef>
          <a:spcPct val="0"/>
        </a:spcBef>
        <a:spcAft>
          <a:spcPct val="0"/>
        </a:spcAft>
        <a:defRPr sz="3900" b="1" i="1">
          <a:solidFill>
            <a:srgbClr val="333399"/>
          </a:solidFill>
          <a:latin typeface="Arial" pitchFamily="34" charset="0"/>
          <a:ea typeface="华文中宋" pitchFamily="2" charset="-122"/>
        </a:defRPr>
      </a:lvl8pPr>
      <a:lvl9pPr marL="1828800" algn="l" rtl="0" fontAlgn="base">
        <a:spcBef>
          <a:spcPct val="0"/>
        </a:spcBef>
        <a:spcAft>
          <a:spcPct val="0"/>
        </a:spcAft>
        <a:defRPr sz="3900" b="1" i="1">
          <a:solidFill>
            <a:srgbClr val="333399"/>
          </a:solidFill>
          <a:latin typeface="Arial" pitchFamily="34" charset="0"/>
          <a:ea typeface="华文中宋"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upload.wikimedia.org/wikipedia/commons/3/35/Pure_ALOHA1.sv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zh.wikipedia.org/w/index.php?title=File:AetherWind.png&amp;variant=zh-tw"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14.png"/></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1.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hyperlink" Target="http://en.wikipedia.org/wiki/File:Ethernet_RJ45_connector_p1160054.jpg" TargetMode="External"/><Relationship Id="rId5" Type="http://schemas.openxmlformats.org/officeDocument/2006/relationships/image" Target="../media/image80.jpeg"/><Relationship Id="rId4" Type="http://schemas.openxmlformats.org/officeDocument/2006/relationships/hyperlink" Target="http://en.wikipedia.org/wiki/File:BNC_connector.jpg"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2.xml"/><Relationship Id="rId5" Type="http://schemas.openxmlformats.org/officeDocument/2006/relationships/image" Target="../media/image92.wmf"/><Relationship Id="rId4" Type="http://schemas.openxmlformats.org/officeDocument/2006/relationships/image" Target="../media/image91.wmf"/></Relationships>
</file>

<file path=ppt/slides/_rels/slide133.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7.wmf"/><Relationship Id="rId4" Type="http://schemas.openxmlformats.org/officeDocument/2006/relationships/oleObject" Target="../embeddings/oleObject17.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upload.wikimedia.org/wikipedia/commons/8/86/Netiron_xmr_16000.JP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5.bin"/><Relationship Id="rId3" Type="http://schemas.openxmlformats.org/officeDocument/2006/relationships/notesSlide" Target="../notesSlides/notesSlide58.xml"/><Relationship Id="rId7" Type="http://schemas.openxmlformats.org/officeDocument/2006/relationships/image" Target="../media/image62.wmf"/><Relationship Id="rId12" Type="http://schemas.openxmlformats.org/officeDocument/2006/relationships/oleObject" Target="../embeddings/oleObject24.bin"/><Relationship Id="rId17" Type="http://schemas.openxmlformats.org/officeDocument/2006/relationships/oleObject" Target="../embeddings/oleObject29.bin"/><Relationship Id="rId2" Type="http://schemas.openxmlformats.org/officeDocument/2006/relationships/slideLayout" Target="../slideLayouts/slideLayout7.xml"/><Relationship Id="rId16" Type="http://schemas.openxmlformats.org/officeDocument/2006/relationships/oleObject" Target="../embeddings/oleObject28.bin"/><Relationship Id="rId1" Type="http://schemas.openxmlformats.org/officeDocument/2006/relationships/vmlDrawing" Target="../drawings/vmlDrawing4.vml"/><Relationship Id="rId6" Type="http://schemas.openxmlformats.org/officeDocument/2006/relationships/oleObject" Target="../embeddings/oleObject19.bin"/><Relationship Id="rId11" Type="http://schemas.openxmlformats.org/officeDocument/2006/relationships/oleObject" Target="../embeddings/oleObject23.bin"/><Relationship Id="rId5" Type="http://schemas.openxmlformats.org/officeDocument/2006/relationships/image" Target="../media/image61.wmf"/><Relationship Id="rId15" Type="http://schemas.openxmlformats.org/officeDocument/2006/relationships/oleObject" Target="../embeddings/oleObject27.bin"/><Relationship Id="rId10" Type="http://schemas.openxmlformats.org/officeDocument/2006/relationships/oleObject" Target="../embeddings/oleObject22.bin"/><Relationship Id="rId4" Type="http://schemas.openxmlformats.org/officeDocument/2006/relationships/oleObject" Target="../embeddings/oleObject18.bin"/><Relationship Id="rId9" Type="http://schemas.openxmlformats.org/officeDocument/2006/relationships/oleObject" Target="../embeddings/oleObject21.bin"/><Relationship Id="rId14" Type="http://schemas.openxmlformats.org/officeDocument/2006/relationships/oleObject" Target="../embeddings/oleObject26.bin"/></Relationships>
</file>

<file path=ppt/slides/_rels/slide15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oleObject" Target="../embeddings/oleObject36.bin"/><Relationship Id="rId18" Type="http://schemas.openxmlformats.org/officeDocument/2006/relationships/oleObject" Target="../embeddings/oleObject41.bin"/><Relationship Id="rId3" Type="http://schemas.openxmlformats.org/officeDocument/2006/relationships/notesSlide" Target="../notesSlides/notesSlide59.xml"/><Relationship Id="rId7" Type="http://schemas.openxmlformats.org/officeDocument/2006/relationships/image" Target="../media/image62.wmf"/><Relationship Id="rId12" Type="http://schemas.openxmlformats.org/officeDocument/2006/relationships/oleObject" Target="../embeddings/oleObject35.bin"/><Relationship Id="rId17" Type="http://schemas.openxmlformats.org/officeDocument/2006/relationships/oleObject" Target="../embeddings/oleObject40.bin"/><Relationship Id="rId2" Type="http://schemas.openxmlformats.org/officeDocument/2006/relationships/slideLayout" Target="../slideLayouts/slideLayout7.xml"/><Relationship Id="rId16" Type="http://schemas.openxmlformats.org/officeDocument/2006/relationships/oleObject" Target="../embeddings/oleObject39.bin"/><Relationship Id="rId20" Type="http://schemas.openxmlformats.org/officeDocument/2006/relationships/oleObject" Target="../embeddings/oleObject43.bin"/><Relationship Id="rId1" Type="http://schemas.openxmlformats.org/officeDocument/2006/relationships/vmlDrawing" Target="../drawings/vmlDrawing5.vml"/><Relationship Id="rId6" Type="http://schemas.openxmlformats.org/officeDocument/2006/relationships/oleObject" Target="../embeddings/oleObject31.bin"/><Relationship Id="rId11" Type="http://schemas.openxmlformats.org/officeDocument/2006/relationships/oleObject" Target="../embeddings/oleObject34.bin"/><Relationship Id="rId5" Type="http://schemas.openxmlformats.org/officeDocument/2006/relationships/image" Target="../media/image61.wmf"/><Relationship Id="rId15" Type="http://schemas.openxmlformats.org/officeDocument/2006/relationships/oleObject" Target="../embeddings/oleObject38.bin"/><Relationship Id="rId10" Type="http://schemas.openxmlformats.org/officeDocument/2006/relationships/oleObject" Target="../embeddings/oleObject33.bin"/><Relationship Id="rId19" Type="http://schemas.openxmlformats.org/officeDocument/2006/relationships/oleObject" Target="../embeddings/oleObject42.bin"/><Relationship Id="rId4" Type="http://schemas.openxmlformats.org/officeDocument/2006/relationships/oleObject" Target="../embeddings/oleObject30.bin"/><Relationship Id="rId9" Type="http://schemas.openxmlformats.org/officeDocument/2006/relationships/oleObject" Target="../embeddings/oleObject32.bin"/><Relationship Id="rId14" Type="http://schemas.openxmlformats.org/officeDocument/2006/relationships/oleObject" Target="../embeddings/oleObject37.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notesSlide" Target="../notesSlides/notesSlide61.xml"/><Relationship Id="rId7"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61.wmf"/><Relationship Id="rId5" Type="http://schemas.openxmlformats.org/officeDocument/2006/relationships/oleObject" Target="../embeddings/oleObject44.bin"/><Relationship Id="rId10" Type="http://schemas.openxmlformats.org/officeDocument/2006/relationships/oleObject" Target="../embeddings/oleObject47.bin"/><Relationship Id="rId4" Type="http://schemas.openxmlformats.org/officeDocument/2006/relationships/image" Target="../media/image102.png"/><Relationship Id="rId9" Type="http://schemas.openxmlformats.org/officeDocument/2006/relationships/oleObject" Target="../embeddings/oleObject46.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oleObject" Target="../embeddings/oleObject55.bin"/><Relationship Id="rId3" Type="http://schemas.openxmlformats.org/officeDocument/2006/relationships/notesSlide" Target="../notesSlides/notesSlide62.xml"/><Relationship Id="rId7" Type="http://schemas.openxmlformats.org/officeDocument/2006/relationships/image" Target="../media/image62.wmf"/><Relationship Id="rId12" Type="http://schemas.openxmlformats.org/officeDocument/2006/relationships/oleObject" Target="../embeddings/oleObject54.bin"/><Relationship Id="rId17"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oleObject" Target="../embeddings/oleObject58.bin"/><Relationship Id="rId1" Type="http://schemas.openxmlformats.org/officeDocument/2006/relationships/vmlDrawing" Target="../drawings/vmlDrawing7.vml"/><Relationship Id="rId6" Type="http://schemas.openxmlformats.org/officeDocument/2006/relationships/oleObject" Target="../embeddings/oleObject49.bin"/><Relationship Id="rId11" Type="http://schemas.openxmlformats.org/officeDocument/2006/relationships/oleObject" Target="../embeddings/oleObject53.bin"/><Relationship Id="rId5" Type="http://schemas.openxmlformats.org/officeDocument/2006/relationships/image" Target="../media/image61.wmf"/><Relationship Id="rId15" Type="http://schemas.openxmlformats.org/officeDocument/2006/relationships/oleObject" Target="../embeddings/oleObject57.bin"/><Relationship Id="rId10" Type="http://schemas.openxmlformats.org/officeDocument/2006/relationships/oleObject" Target="../embeddings/oleObject52.bin"/><Relationship Id="rId4" Type="http://schemas.openxmlformats.org/officeDocument/2006/relationships/oleObject" Target="../embeddings/oleObject48.bin"/><Relationship Id="rId9" Type="http://schemas.openxmlformats.org/officeDocument/2006/relationships/oleObject" Target="../embeddings/oleObject51.bin"/><Relationship Id="rId14" Type="http://schemas.openxmlformats.org/officeDocument/2006/relationships/oleObject" Target="../embeddings/oleObject56.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notesSlide" Target="../notesSlides/notesSlide66.xml"/><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61.wmf"/><Relationship Id="rId5" Type="http://schemas.openxmlformats.org/officeDocument/2006/relationships/oleObject" Target="../embeddings/oleObject60.bin"/><Relationship Id="rId10" Type="http://schemas.openxmlformats.org/officeDocument/2006/relationships/oleObject" Target="../embeddings/oleObject63.bin"/><Relationship Id="rId4" Type="http://schemas.openxmlformats.org/officeDocument/2006/relationships/image" Target="../media/image102.png"/><Relationship Id="rId9" Type="http://schemas.openxmlformats.org/officeDocument/2006/relationships/oleObject" Target="../embeddings/oleObject62.bin"/></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notesSlide" Target="../notesSlides/notesSlide69.xml"/><Relationship Id="rId7"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1.wmf"/><Relationship Id="rId5" Type="http://schemas.openxmlformats.org/officeDocument/2006/relationships/oleObject" Target="../embeddings/oleObject64.bin"/><Relationship Id="rId10" Type="http://schemas.openxmlformats.org/officeDocument/2006/relationships/oleObject" Target="../embeddings/oleObject67.bin"/><Relationship Id="rId4" Type="http://schemas.openxmlformats.org/officeDocument/2006/relationships/image" Target="../media/image102.png"/><Relationship Id="rId9" Type="http://schemas.openxmlformats.org/officeDocument/2006/relationships/oleObject" Target="../embeddings/oleObject66.bin"/></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hyperlink" Target="http://images.google.cn/imgres?imgurl=http://www.hicss.hawaii.edu/IMAGES/Norm1.GIF&amp;imgrefurl=http://www.hicss.hawaii.edu/hicss_31/specpl3.html&amp;usg=__xl7VEKyLNnKngvOHFpUiQf_XkMA=&amp;h=590&amp;w=424&amp;sz=198&amp;hl=zh-CN&amp;start=1&amp;um=1&amp;tbnid=NCk6g3u62bytrM:&amp;tbnh=135&amp;tbnw=97&amp;prev=/images?q=norm+abramson&amp;gbv=2&amp;um=1&amp;hl=zh-CN&amp;newwindow=1&amp;sa=N" TargetMode="External"/><Relationship Id="rId1" Type="http://schemas.openxmlformats.org/officeDocument/2006/relationships/slideLayout" Target="../slideLayouts/slideLayout6.xml"/><Relationship Id="rId5" Type="http://schemas.openxmlformats.org/officeDocument/2006/relationships/image" Target="../media/image106.jpeg"/><Relationship Id="rId4" Type="http://schemas.openxmlformats.org/officeDocument/2006/relationships/image" Target="../media/image105.jpeg"/></Relationships>
</file>

<file path=ppt/slides/_rels/slide17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images.google.cn/imgres?imgurl=http://www.w3.org/2004/Talks/w3c10-ReflectionsProjections/metcalfe.jpg&amp;imgrefurl=http://www.w3.org/2004/Talks/w3c10-ReflectionsProjections/all.html&amp;usg=__ySqGywIUTAnaxGmNGLjcVUL3zgo=&amp;h=300&amp;w=300&amp;sz=39&amp;hl=zh-CN&amp;start=1&amp;tbnid=cFepK_6w7l3IkM:&amp;tbnh=116&amp;tbnw=116&amp;prev=/images?q=bob+metcalfe&amp;gbv=2&amp;hl=zh-CN&amp;newwindow=1" TargetMode="External"/><Relationship Id="rId7" Type="http://schemas.openxmlformats.org/officeDocument/2006/relationships/image" Target="../media/image109.jpe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hyperlink" Target="http://images.google.cn/imgres?imgurl=http://wwwpub.it.com.cn/f/news/083/22/news_080103322_mxq_tx9.jpg&amp;imgrefurl=http://www.it.com.cn/f/news/083/22/567190.htm&amp;usg=__709SykRvAqpE0KLZrKs1ChPqZWc=&amp;h=197&amp;w=329&amp;sz=20&amp;hl=zh-CN&amp;start=1&amp;um=1&amp;tbnid=04dL4RPaCI-CMM:&amp;tbnh=71&amp;tbnw=119&amp;prev=/images?q=3Com&amp;gbv=2&amp;um=1&amp;hl=zh-CN&amp;newwindow=1&amp;sa=N" TargetMode="External"/><Relationship Id="rId4" Type="http://schemas.openxmlformats.org/officeDocument/2006/relationships/image" Target="../media/image107.jpeg"/></Relationships>
</file>

<file path=ppt/slides/_rels/slide17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www.computercablestore.com/images/products/No%20Manufacturer/0-SVGA3XC9C.jpg" TargetMode="External"/><Relationship Id="rId7" Type="http://schemas.openxmlformats.org/officeDocument/2006/relationships/hyperlink" Target="http://images.google.cn/imgres?imgurl=http://celos.cusat.ac.in/picture/upload/Image/research_areas/Fiber_optic.jpg&amp;imgrefurl=http://celos.cusat.ac.in/index.php?id=41,42,0,0,1,0&amp;usg=__oem6mdhYWWuMRsjNpFgm4tsfL4g=&amp;h=296&amp;w=350&amp;sz=21&amp;hl=zh-CN&amp;start=46&amp;tbnid=EdWeKEMFaLClSM:&amp;tbnh=101&amp;tbnw=120&amp;prev=/images?q=Optical+fiber&amp;start=40&amp;gbv=2&amp;ndsp=20&amp;hl=zh-CN&amp;newwindow=1&amp;sa=N"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hyperlink" Target="http://images.google.cn/imgres?imgurl=http://www.n-tron.com/store/images/cat5_7922.jpg&amp;imgrefurl=http://www.n-tron.com/store/index.php?main_page=product_info&amp;products_id=136&amp;usg=__GjbmUEIBLtjlr2s2_sWws5rjbxI=&amp;h=450&amp;w=526&amp;sz=23&amp;hl=zh-CN&amp;start=3&amp;tbnid=J2lxjXV6OSQbuM:&amp;tbnh=113&amp;tbnw=132&amp;prev=/images?q=Twisted+Pair&amp;gbv=2&amp;hl=zh-CN&amp;newwindow=1&amp;sa=G" TargetMode="External"/><Relationship Id="rId10" Type="http://schemas.openxmlformats.org/officeDocument/2006/relationships/image" Target="../media/image20.jpeg"/><Relationship Id="rId4" Type="http://schemas.openxmlformats.org/officeDocument/2006/relationships/image" Target="../media/image17.jpeg"/><Relationship Id="rId9" Type="http://schemas.openxmlformats.org/officeDocument/2006/relationships/hyperlink" Target="http://images.google.cn/imgres?imgurl=http://www.computercablestore.com/images/products/No%20Manufacturer/0-RG6.jpg&amp;imgrefurl=http://www.computercablestore.com/1000FT_RG6_Dual_Shielded__PID62.aspx&amp;usg=__2r_vl6uqRroRwi6rotwyT4QK2SI=&amp;h=300&amp;w=400&amp;sz=20&amp;hl=zh-CN&amp;start=2&amp;tbnid=14cpciBfZ2u4wM:&amp;tbnh=93&amp;tbnw=124&amp;prev=/images?q=Coaxial+cable&amp;gbv=2&amp;hl=zh-CN&amp;newwindow=1&amp;sa=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1.w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8.bin"/><Relationship Id="rId18" Type="http://schemas.openxmlformats.org/officeDocument/2006/relationships/oleObject" Target="../embeddings/oleObject12.bin"/><Relationship Id="rId3" Type="http://schemas.openxmlformats.org/officeDocument/2006/relationships/notesSlide" Target="../notesSlides/notesSlide27.xml"/><Relationship Id="rId21" Type="http://schemas.openxmlformats.org/officeDocument/2006/relationships/oleObject" Target="../embeddings/oleObject15.bin"/><Relationship Id="rId7" Type="http://schemas.openxmlformats.org/officeDocument/2006/relationships/oleObject" Target="../embeddings/oleObject4.bin"/><Relationship Id="rId12" Type="http://schemas.openxmlformats.org/officeDocument/2006/relationships/image" Target="../media/image62.wmf"/><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oleObject" Target="../embeddings/oleObject10.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7.bin"/><Relationship Id="rId5" Type="http://schemas.openxmlformats.org/officeDocument/2006/relationships/image" Target="../media/image60.wmf"/><Relationship Id="rId15" Type="http://schemas.openxmlformats.org/officeDocument/2006/relationships/image" Target="../media/image63.png"/><Relationship Id="rId23" Type="http://schemas.openxmlformats.org/officeDocument/2006/relationships/oleObject" Target="../embeddings/oleObject16.bin"/><Relationship Id="rId10" Type="http://schemas.openxmlformats.org/officeDocument/2006/relationships/image" Target="../media/image61.wmf"/><Relationship Id="rId19" Type="http://schemas.openxmlformats.org/officeDocument/2006/relationships/oleObject" Target="../embeddings/oleObject13.bin"/><Relationship Id="rId4" Type="http://schemas.openxmlformats.org/officeDocument/2006/relationships/oleObject" Target="../embeddings/oleObject2.bin"/><Relationship Id="rId9" Type="http://schemas.openxmlformats.org/officeDocument/2006/relationships/oleObject" Target="../embeddings/oleObject6.bin"/><Relationship Id="rId14" Type="http://schemas.openxmlformats.org/officeDocument/2006/relationships/oleObject" Target="../embeddings/oleObject9.bin"/><Relationship Id="rId22" Type="http://schemas.openxmlformats.org/officeDocument/2006/relationships/image" Target="../media/image6.gif"/></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908720"/>
            <a:ext cx="6840760" cy="172819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r>
              <a:rPr lang="zh-CN" altLang="en-US" sz="7200" b="1" kern="0" dirty="0">
                <a:solidFill>
                  <a:schemeClr val="bg1"/>
                </a:solidFill>
                <a:latin typeface="华文楷体" pitchFamily="2" charset="-122"/>
                <a:ea typeface="华文楷体" pitchFamily="2" charset="-122"/>
              </a:rPr>
              <a:t>计 算 机 网 络</a:t>
            </a:r>
            <a:endParaRPr lang="zh-CN" altLang="en-US" sz="2800" dirty="0">
              <a:solidFill>
                <a:schemeClr val="bg1"/>
              </a:solidFill>
              <a:latin typeface="华文楷体" pitchFamily="2" charset="-122"/>
              <a:ea typeface="华文楷体" pitchFamily="2" charset="-122"/>
            </a:endParaRPr>
          </a:p>
        </p:txBody>
      </p:sp>
      <p:sp>
        <p:nvSpPr>
          <p:cNvPr id="1287170" name="Rectangle 2"/>
          <p:cNvSpPr>
            <a:spLocks noGrp="1" noChangeArrowheads="1"/>
          </p:cNvSpPr>
          <p:nvPr>
            <p:ph type="ctrTitle"/>
          </p:nvPr>
        </p:nvSpPr>
        <p:spPr>
          <a:xfrm>
            <a:off x="611188" y="2078038"/>
            <a:ext cx="7785100" cy="2071687"/>
          </a:xfrm>
        </p:spPr>
        <p:txBody>
          <a:bodyPr/>
          <a:lstStyle/>
          <a:p>
            <a:pPr eaLnBrk="1" hangingPunct="1">
              <a:defRPr/>
            </a:pPr>
            <a:r>
              <a:rPr lang="en-US" altLang="zh-CN" sz="5400" i="1" dirty="0" smtClean="0"/>
              <a:t/>
            </a:r>
            <a:br>
              <a:rPr lang="en-US" altLang="zh-CN" sz="5400" i="1" dirty="0" smtClean="0"/>
            </a:br>
            <a:r>
              <a:rPr lang="zh-CN" altLang="en-US" sz="5400" dirty="0" smtClean="0"/>
              <a:t>开始连接</a:t>
            </a:r>
            <a:endParaRPr lang="en-US" altLang="zh-CN" sz="5400" dirty="0" smtClean="0"/>
          </a:p>
        </p:txBody>
      </p:sp>
      <p:sp>
        <p:nvSpPr>
          <p:cNvPr id="6150" name="Rectangle 3"/>
          <p:cNvSpPr>
            <a:spLocks noGrp="1" noChangeArrowheads="1"/>
          </p:cNvSpPr>
          <p:nvPr>
            <p:ph type="subTitle" idx="1"/>
          </p:nvPr>
        </p:nvSpPr>
        <p:spPr>
          <a:xfrm>
            <a:off x="971550" y="3860800"/>
            <a:ext cx="7040563" cy="2663825"/>
          </a:xfrm>
        </p:spPr>
        <p:txBody>
          <a:bodyPr/>
          <a:lstStyle/>
          <a:p>
            <a:pPr eaLnBrk="1" hangingPunct="1"/>
            <a:endParaRPr kumimoji="0" lang="en-US" altLang="zh-CN" dirty="0" smtClean="0">
              <a:ea typeface="华文行楷" panose="02010800040101010101" pitchFamily="2" charset="-122"/>
            </a:endParaRPr>
          </a:p>
          <a:p>
            <a:pPr eaLnBrk="1" hangingPunct="1"/>
            <a:endParaRPr kumimoji="0" lang="en-US" altLang="zh-CN" dirty="0" smtClean="0">
              <a:ea typeface="华文行楷" panose="02010800040101010101" pitchFamily="2" charset="-122"/>
            </a:endParaRPr>
          </a:p>
          <a:p>
            <a:pPr eaLnBrk="1" hangingPunct="1"/>
            <a:endParaRPr kumimoji="0" lang="en-US" altLang="zh-CN" dirty="0" smtClean="0">
              <a:ea typeface="华文行楷" panose="02010800040101010101" pitchFamily="2" charset="-122"/>
            </a:endParaRPr>
          </a:p>
          <a:p>
            <a:pPr eaLnBrk="1" hangingPunct="1"/>
            <a:r>
              <a:rPr kumimoji="0" lang="zh-CN" altLang="en-US" dirty="0" smtClean="0"/>
              <a:t>华中科技大学电信学院 </a:t>
            </a:r>
            <a:r>
              <a:rPr kumimoji="0" lang="en-US" altLang="zh-CN" dirty="0" smtClean="0"/>
              <a:t>2019</a:t>
            </a:r>
            <a:endParaRPr kumimoji="0" lang="en-US" altLang="zh-CN"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6"/>
          <p:cNvSpPr>
            <a:spLocks noGrp="1"/>
          </p:cNvSpPr>
          <p:nvPr>
            <p:ph type="sldNum" sz="quarter" idx="11"/>
          </p:nvPr>
        </p:nvSpPr>
        <p:spPr>
          <a:xfrm>
            <a:off x="8144197" y="6486525"/>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35AE76C5-1B4D-4110-A2C2-49B5DAD599A5}"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10</a:t>
            </a:fld>
            <a:endParaRPr kumimoji="0" lang="en-US" altLang="zh-CN" sz="1000" dirty="0" smtClean="0">
              <a:latin typeface="Arial" panose="020B0604020202020204" pitchFamily="34" charset="0"/>
              <a:ea typeface="宋体" panose="02010600030101010101" pitchFamily="2" charset="-122"/>
            </a:endParaRPr>
          </a:p>
        </p:txBody>
      </p:sp>
      <p:sp>
        <p:nvSpPr>
          <p:cNvPr id="18436" name="Rectangle 2"/>
          <p:cNvSpPr>
            <a:spLocks noGrp="1" noChangeArrowheads="1"/>
          </p:cNvSpPr>
          <p:nvPr>
            <p:ph type="title"/>
          </p:nvPr>
        </p:nvSpPr>
        <p:spPr>
          <a:xfrm>
            <a:off x="455613" y="88900"/>
            <a:ext cx="7772400" cy="963613"/>
          </a:xfrm>
        </p:spPr>
        <p:txBody>
          <a:bodyPr/>
          <a:lstStyle/>
          <a:p>
            <a:r>
              <a:rPr lang="zh-CN" altLang="en-US" smtClean="0"/>
              <a:t>适配器之间的通信</a:t>
            </a:r>
            <a:endParaRPr lang="en-US" altLang="en-US" smtClean="0"/>
          </a:p>
        </p:txBody>
      </p:sp>
      <p:sp>
        <p:nvSpPr>
          <p:cNvPr id="18437" name="Rectangle 3"/>
          <p:cNvSpPr>
            <a:spLocks noGrp="1" noChangeArrowheads="1"/>
          </p:cNvSpPr>
          <p:nvPr>
            <p:ph type="body" sz="half" idx="1"/>
          </p:nvPr>
        </p:nvSpPr>
        <p:spPr>
          <a:xfrm>
            <a:off x="425450" y="4275138"/>
            <a:ext cx="4067175" cy="1935162"/>
          </a:xfrm>
        </p:spPr>
        <p:txBody>
          <a:bodyPr/>
          <a:lstStyle/>
          <a:p>
            <a:pPr>
              <a:buFont typeface="Wingdings" panose="05000000000000000000" pitchFamily="2" charset="2"/>
              <a:buChar char="v"/>
            </a:pPr>
            <a:r>
              <a:rPr lang="zh-CN" altLang="en-US" sz="2600" dirty="0" smtClean="0"/>
              <a:t>发送端</a:t>
            </a:r>
            <a:endParaRPr lang="en-US" altLang="en-US" sz="2600" dirty="0" smtClean="0"/>
          </a:p>
          <a:p>
            <a:pPr lvl="1"/>
            <a:r>
              <a:rPr lang="zh-CN" altLang="en-US" sz="2200" dirty="0" smtClean="0"/>
              <a:t>将分组封装为数据帧</a:t>
            </a:r>
            <a:endParaRPr lang="en-US" altLang="en-US" sz="2200" dirty="0" smtClean="0"/>
          </a:p>
          <a:p>
            <a:pPr lvl="1"/>
            <a:r>
              <a:rPr lang="zh-CN" altLang="en-US" sz="2200" dirty="0" smtClean="0"/>
              <a:t>增加差错检测、可靠传输、流量控制等功能</a:t>
            </a:r>
            <a:endParaRPr lang="en-US" altLang="en-US" sz="2200" dirty="0" smtClean="0"/>
          </a:p>
        </p:txBody>
      </p:sp>
      <p:sp>
        <p:nvSpPr>
          <p:cNvPr id="18438" name="Rectangle 4"/>
          <p:cNvSpPr>
            <a:spLocks noGrp="1" noChangeArrowheads="1"/>
          </p:cNvSpPr>
          <p:nvPr>
            <p:ph type="body" sz="half" idx="2"/>
          </p:nvPr>
        </p:nvSpPr>
        <p:spPr>
          <a:xfrm>
            <a:off x="4508500" y="4273550"/>
            <a:ext cx="4090988" cy="1851025"/>
          </a:xfrm>
        </p:spPr>
        <p:txBody>
          <a:bodyPr/>
          <a:lstStyle/>
          <a:p>
            <a:pPr>
              <a:buFont typeface="Wingdings" panose="05000000000000000000" pitchFamily="2" charset="2"/>
              <a:buChar char="v"/>
            </a:pPr>
            <a:r>
              <a:rPr lang="zh-CN" altLang="en-US" sz="2600" smtClean="0"/>
              <a:t>接收端</a:t>
            </a:r>
            <a:endParaRPr lang="en-US" altLang="en-US" sz="2600" smtClean="0"/>
          </a:p>
          <a:p>
            <a:pPr lvl="1"/>
            <a:r>
              <a:rPr lang="zh-CN" altLang="en-US" sz="2200" smtClean="0"/>
              <a:t>完成差错检测、实施可靠传输、流控等</a:t>
            </a:r>
            <a:endParaRPr lang="en-US" altLang="en-US" sz="2200" smtClean="0"/>
          </a:p>
          <a:p>
            <a:pPr lvl="1"/>
            <a:r>
              <a:rPr lang="zh-CN" altLang="en-US" sz="2200" smtClean="0"/>
              <a:t>提取分组并交付之上层协议</a:t>
            </a:r>
            <a:endParaRPr lang="en-US" altLang="en-US" sz="2200" smtClean="0"/>
          </a:p>
        </p:txBody>
      </p:sp>
      <p:sp>
        <p:nvSpPr>
          <p:cNvPr id="18439" name="Rectangle 27"/>
          <p:cNvSpPr>
            <a:spLocks noChangeArrowheads="1"/>
          </p:cNvSpPr>
          <p:nvPr/>
        </p:nvSpPr>
        <p:spPr bwMode="auto">
          <a:xfrm>
            <a:off x="4113213" y="3394075"/>
            <a:ext cx="1444625" cy="2127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0" name="Rectangle 28"/>
          <p:cNvSpPr>
            <a:spLocks noChangeArrowheads="1"/>
          </p:cNvSpPr>
          <p:nvPr/>
        </p:nvSpPr>
        <p:spPr bwMode="auto">
          <a:xfrm>
            <a:off x="1957388" y="1373188"/>
            <a:ext cx="1944687" cy="1770062"/>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1" name="Line 29"/>
          <p:cNvSpPr>
            <a:spLocks noChangeShapeType="1"/>
          </p:cNvSpPr>
          <p:nvPr/>
        </p:nvSpPr>
        <p:spPr bwMode="auto">
          <a:xfrm>
            <a:off x="2052638" y="1892300"/>
            <a:ext cx="0" cy="393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2" name="Rectangle 30"/>
          <p:cNvSpPr>
            <a:spLocks noChangeArrowheads="1"/>
          </p:cNvSpPr>
          <p:nvPr/>
        </p:nvSpPr>
        <p:spPr bwMode="auto">
          <a:xfrm>
            <a:off x="2193925" y="2212975"/>
            <a:ext cx="1187450" cy="866775"/>
          </a:xfrm>
          <a:prstGeom prst="rect">
            <a:avLst/>
          </a:prstGeom>
          <a:solidFill>
            <a:srgbClr val="FF0000"/>
          </a:solidFill>
          <a:ln w="9525">
            <a:solidFill>
              <a:schemeClr val="tx1"/>
            </a:solidFill>
            <a:prstDash val="dash"/>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3" name="Rectangle 31"/>
          <p:cNvSpPr>
            <a:spLocks noChangeArrowheads="1"/>
          </p:cNvSpPr>
          <p:nvPr/>
        </p:nvSpPr>
        <p:spPr bwMode="auto">
          <a:xfrm>
            <a:off x="2435225" y="2773363"/>
            <a:ext cx="704850" cy="2254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4" name="Rectangle 32"/>
          <p:cNvSpPr>
            <a:spLocks noChangeArrowheads="1"/>
          </p:cNvSpPr>
          <p:nvPr/>
        </p:nvSpPr>
        <p:spPr bwMode="auto">
          <a:xfrm>
            <a:off x="2435225" y="2301875"/>
            <a:ext cx="695325" cy="4159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控制器</a:t>
            </a:r>
            <a:endParaRPr kumimoji="0" lang="en-US" altLang="zh-CN" sz="1200">
              <a:latin typeface="Arial" panose="020B0604020202020204" pitchFamily="34" charset="0"/>
              <a:ea typeface="宋体" panose="02010600030101010101" pitchFamily="2" charset="-122"/>
            </a:endParaRPr>
          </a:p>
        </p:txBody>
      </p:sp>
      <p:sp>
        <p:nvSpPr>
          <p:cNvPr id="18445" name="Line 33"/>
          <p:cNvSpPr>
            <a:spLocks noChangeShapeType="1"/>
          </p:cNvSpPr>
          <p:nvPr/>
        </p:nvSpPr>
        <p:spPr bwMode="auto">
          <a:xfrm>
            <a:off x="2346325" y="2055813"/>
            <a:ext cx="1438275"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6" name="Line 34"/>
          <p:cNvSpPr>
            <a:spLocks noChangeShapeType="1"/>
          </p:cNvSpPr>
          <p:nvPr/>
        </p:nvSpPr>
        <p:spPr bwMode="auto">
          <a:xfrm flipV="1">
            <a:off x="2763838" y="2062163"/>
            <a:ext cx="0" cy="2397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7" name="Rectangle 35"/>
          <p:cNvSpPr>
            <a:spLocks noChangeArrowheads="1"/>
          </p:cNvSpPr>
          <p:nvPr/>
        </p:nvSpPr>
        <p:spPr bwMode="auto">
          <a:xfrm>
            <a:off x="2228850" y="1501775"/>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48" name="Rectangle 36"/>
          <p:cNvSpPr>
            <a:spLocks noChangeArrowheads="1"/>
          </p:cNvSpPr>
          <p:nvPr/>
        </p:nvSpPr>
        <p:spPr bwMode="auto">
          <a:xfrm>
            <a:off x="3095625" y="1503363"/>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49" name="Line 37"/>
          <p:cNvSpPr>
            <a:spLocks noChangeShapeType="1"/>
          </p:cNvSpPr>
          <p:nvPr/>
        </p:nvSpPr>
        <p:spPr bwMode="auto">
          <a:xfrm flipH="1" flipV="1">
            <a:off x="2551113" y="1917700"/>
            <a:ext cx="1587" cy="13811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Line 38"/>
          <p:cNvSpPr>
            <a:spLocks noChangeShapeType="1"/>
          </p:cNvSpPr>
          <p:nvPr/>
        </p:nvSpPr>
        <p:spPr bwMode="auto">
          <a:xfrm flipH="1" flipV="1">
            <a:off x="3475038" y="1920875"/>
            <a:ext cx="0" cy="1365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1" name="Rectangle 39"/>
          <p:cNvSpPr>
            <a:spLocks noChangeArrowheads="1"/>
          </p:cNvSpPr>
          <p:nvPr/>
        </p:nvSpPr>
        <p:spPr bwMode="auto">
          <a:xfrm>
            <a:off x="5832475" y="1430338"/>
            <a:ext cx="1944688" cy="1731962"/>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52" name="Rectangle 40"/>
          <p:cNvSpPr>
            <a:spLocks noChangeArrowheads="1"/>
          </p:cNvSpPr>
          <p:nvPr/>
        </p:nvSpPr>
        <p:spPr bwMode="auto">
          <a:xfrm>
            <a:off x="6069013" y="2232025"/>
            <a:ext cx="1187450" cy="866775"/>
          </a:xfrm>
          <a:prstGeom prst="rect">
            <a:avLst/>
          </a:prstGeom>
          <a:solidFill>
            <a:srgbClr val="FF0000"/>
          </a:solidFill>
          <a:ln w="9525">
            <a:solidFill>
              <a:schemeClr val="tx1"/>
            </a:solidFill>
            <a:prstDash val="dash"/>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53" name="Rectangle 41"/>
          <p:cNvSpPr>
            <a:spLocks noChangeArrowheads="1"/>
          </p:cNvSpPr>
          <p:nvPr/>
        </p:nvSpPr>
        <p:spPr bwMode="auto">
          <a:xfrm>
            <a:off x="6310313" y="2792413"/>
            <a:ext cx="703262" cy="2254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54" name="Rectangle 42"/>
          <p:cNvSpPr>
            <a:spLocks noChangeArrowheads="1"/>
          </p:cNvSpPr>
          <p:nvPr/>
        </p:nvSpPr>
        <p:spPr bwMode="auto">
          <a:xfrm>
            <a:off x="6310313" y="2320925"/>
            <a:ext cx="695325" cy="4159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控制器</a:t>
            </a:r>
            <a:endParaRPr kumimoji="0" lang="en-US" altLang="zh-CN" sz="1200">
              <a:latin typeface="Arial" panose="020B0604020202020204" pitchFamily="34" charset="0"/>
              <a:ea typeface="宋体" panose="02010600030101010101" pitchFamily="2" charset="-122"/>
            </a:endParaRPr>
          </a:p>
        </p:txBody>
      </p:sp>
      <p:sp>
        <p:nvSpPr>
          <p:cNvPr id="18455" name="Line 43"/>
          <p:cNvSpPr>
            <a:spLocks noChangeShapeType="1"/>
          </p:cNvSpPr>
          <p:nvPr/>
        </p:nvSpPr>
        <p:spPr bwMode="auto">
          <a:xfrm>
            <a:off x="6221413" y="2074863"/>
            <a:ext cx="1438275"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6" name="Line 44"/>
          <p:cNvSpPr>
            <a:spLocks noChangeShapeType="1"/>
          </p:cNvSpPr>
          <p:nvPr/>
        </p:nvSpPr>
        <p:spPr bwMode="auto">
          <a:xfrm flipV="1">
            <a:off x="6638925" y="2081213"/>
            <a:ext cx="0" cy="2397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7" name="Rectangle 45"/>
          <p:cNvSpPr>
            <a:spLocks noChangeArrowheads="1"/>
          </p:cNvSpPr>
          <p:nvPr/>
        </p:nvSpPr>
        <p:spPr bwMode="auto">
          <a:xfrm>
            <a:off x="6103938" y="1520825"/>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58" name="Rectangle 46"/>
          <p:cNvSpPr>
            <a:spLocks noChangeArrowheads="1"/>
          </p:cNvSpPr>
          <p:nvPr/>
        </p:nvSpPr>
        <p:spPr bwMode="auto">
          <a:xfrm>
            <a:off x="6970713" y="1522413"/>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59" name="Line 47"/>
          <p:cNvSpPr>
            <a:spLocks noChangeShapeType="1"/>
          </p:cNvSpPr>
          <p:nvPr/>
        </p:nvSpPr>
        <p:spPr bwMode="auto">
          <a:xfrm flipH="1" flipV="1">
            <a:off x="6426200" y="1936750"/>
            <a:ext cx="1588" cy="13811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0" name="Line 48"/>
          <p:cNvSpPr>
            <a:spLocks noChangeShapeType="1"/>
          </p:cNvSpPr>
          <p:nvPr/>
        </p:nvSpPr>
        <p:spPr bwMode="auto">
          <a:xfrm flipH="1" flipV="1">
            <a:off x="7350125" y="1939925"/>
            <a:ext cx="0" cy="1365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1" name="Text Box 49"/>
          <p:cNvSpPr txBox="1">
            <a:spLocks noChangeArrowheads="1"/>
          </p:cNvSpPr>
          <p:nvPr/>
        </p:nvSpPr>
        <p:spPr bwMode="auto">
          <a:xfrm>
            <a:off x="1935163" y="3059113"/>
            <a:ext cx="1004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发送主机</a:t>
            </a:r>
            <a:endParaRPr kumimoji="0" lang="en-US" altLang="zh-CN" sz="1600">
              <a:latin typeface="Arial" panose="020B0604020202020204" pitchFamily="34" charset="0"/>
              <a:ea typeface="宋体" panose="02010600030101010101" pitchFamily="2" charset="-122"/>
            </a:endParaRPr>
          </a:p>
        </p:txBody>
      </p:sp>
      <p:sp>
        <p:nvSpPr>
          <p:cNvPr id="18462" name="Text Box 50"/>
          <p:cNvSpPr txBox="1">
            <a:spLocks noChangeArrowheads="1"/>
          </p:cNvSpPr>
          <p:nvPr/>
        </p:nvSpPr>
        <p:spPr bwMode="auto">
          <a:xfrm>
            <a:off x="5727700" y="305752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接收主机</a:t>
            </a:r>
            <a:endParaRPr kumimoji="0" lang="en-US" altLang="zh-CN" sz="1600">
              <a:latin typeface="Arial" panose="020B0604020202020204" pitchFamily="34" charset="0"/>
              <a:ea typeface="宋体" panose="02010600030101010101" pitchFamily="2" charset="-122"/>
            </a:endParaRPr>
          </a:p>
        </p:txBody>
      </p:sp>
      <p:sp>
        <p:nvSpPr>
          <p:cNvPr id="18463" name="Rectangle 51"/>
          <p:cNvSpPr>
            <a:spLocks noChangeArrowheads="1"/>
          </p:cNvSpPr>
          <p:nvPr/>
        </p:nvSpPr>
        <p:spPr bwMode="auto">
          <a:xfrm>
            <a:off x="1512888" y="1966913"/>
            <a:ext cx="717550" cy="1698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64" name="Text Box 52"/>
          <p:cNvSpPr txBox="1">
            <a:spLocks noChangeArrowheads="1"/>
          </p:cNvSpPr>
          <p:nvPr/>
        </p:nvSpPr>
        <p:spPr bwMode="auto">
          <a:xfrm>
            <a:off x="1476375" y="1922463"/>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分组</a:t>
            </a:r>
            <a:endParaRPr kumimoji="0" lang="en-US" altLang="zh-CN" sz="1200">
              <a:latin typeface="Arial" panose="020B0604020202020204" pitchFamily="34" charset="0"/>
              <a:ea typeface="宋体" panose="02010600030101010101" pitchFamily="2" charset="-122"/>
            </a:endParaRPr>
          </a:p>
        </p:txBody>
      </p:sp>
      <p:sp>
        <p:nvSpPr>
          <p:cNvPr id="18465" name="Line 53"/>
          <p:cNvSpPr>
            <a:spLocks noChangeShapeType="1"/>
          </p:cNvSpPr>
          <p:nvPr/>
        </p:nvSpPr>
        <p:spPr bwMode="auto">
          <a:xfrm>
            <a:off x="5961063" y="1870075"/>
            <a:ext cx="0" cy="3921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466" name="Rectangle 54"/>
          <p:cNvSpPr>
            <a:spLocks noChangeArrowheads="1"/>
          </p:cNvSpPr>
          <p:nvPr/>
        </p:nvSpPr>
        <p:spPr bwMode="auto">
          <a:xfrm>
            <a:off x="5422900" y="1985963"/>
            <a:ext cx="715963" cy="1698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67" name="Text Box 55"/>
          <p:cNvSpPr txBox="1">
            <a:spLocks noChangeArrowheads="1"/>
          </p:cNvSpPr>
          <p:nvPr/>
        </p:nvSpPr>
        <p:spPr bwMode="auto">
          <a:xfrm>
            <a:off x="5386388" y="1941513"/>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分组</a:t>
            </a:r>
            <a:endParaRPr kumimoji="0" lang="en-US" altLang="zh-CN" sz="1200">
              <a:latin typeface="Arial" panose="020B0604020202020204" pitchFamily="34" charset="0"/>
              <a:ea typeface="宋体" panose="02010600030101010101" pitchFamily="2" charset="-122"/>
            </a:endParaRPr>
          </a:p>
        </p:txBody>
      </p:sp>
      <p:sp>
        <p:nvSpPr>
          <p:cNvPr id="18468" name="Freeform 56"/>
          <p:cNvSpPr>
            <a:spLocks/>
          </p:cNvSpPr>
          <p:nvPr/>
        </p:nvSpPr>
        <p:spPr bwMode="auto">
          <a:xfrm>
            <a:off x="2768600" y="2903538"/>
            <a:ext cx="3883025" cy="447675"/>
          </a:xfrm>
          <a:custGeom>
            <a:avLst/>
            <a:gdLst>
              <a:gd name="T0" fmla="*/ 0 w 2597"/>
              <a:gd name="T1" fmla="*/ 0 h 384"/>
              <a:gd name="T2" fmla="*/ 0 w 2597"/>
              <a:gd name="T3" fmla="*/ 2147483646 h 384"/>
              <a:gd name="T4" fmla="*/ 2147483646 w 2597"/>
              <a:gd name="T5" fmla="*/ 2147483646 h 384"/>
              <a:gd name="T6" fmla="*/ 2147483646 w 2597"/>
              <a:gd name="T7" fmla="*/ 2147483646 h 384"/>
              <a:gd name="T8" fmla="*/ 0 60000 65536"/>
              <a:gd name="T9" fmla="*/ 0 60000 65536"/>
              <a:gd name="T10" fmla="*/ 0 60000 65536"/>
              <a:gd name="T11" fmla="*/ 0 60000 65536"/>
              <a:gd name="T12" fmla="*/ 0 w 2597"/>
              <a:gd name="T13" fmla="*/ 0 h 384"/>
              <a:gd name="T14" fmla="*/ 2597 w 2597"/>
              <a:gd name="T15" fmla="*/ 384 h 384"/>
            </a:gdLst>
            <a:ahLst/>
            <a:cxnLst>
              <a:cxn ang="T8">
                <a:pos x="T0" y="T1"/>
              </a:cxn>
              <a:cxn ang="T9">
                <a:pos x="T2" y="T3"/>
              </a:cxn>
              <a:cxn ang="T10">
                <a:pos x="T4" y="T5"/>
              </a:cxn>
              <a:cxn ang="T11">
                <a:pos x="T6" y="T7"/>
              </a:cxn>
            </a:cxnLst>
            <a:rect l="T12" t="T13" r="T14" b="T15"/>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9" name="Rectangle 57"/>
          <p:cNvSpPr>
            <a:spLocks noChangeArrowheads="1"/>
          </p:cNvSpPr>
          <p:nvPr/>
        </p:nvSpPr>
        <p:spPr bwMode="auto">
          <a:xfrm>
            <a:off x="4681538" y="3419475"/>
            <a:ext cx="717550" cy="16986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70" name="Text Box 58"/>
          <p:cNvSpPr txBox="1">
            <a:spLocks noChangeArrowheads="1"/>
          </p:cNvSpPr>
          <p:nvPr/>
        </p:nvSpPr>
        <p:spPr bwMode="auto">
          <a:xfrm>
            <a:off x="4654550" y="3375025"/>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分组</a:t>
            </a:r>
            <a:endParaRPr kumimoji="0" lang="en-US" altLang="zh-CN" sz="1200">
              <a:latin typeface="Arial" panose="020B0604020202020204" pitchFamily="34" charset="0"/>
              <a:ea typeface="宋体" panose="02010600030101010101" pitchFamily="2" charset="-122"/>
            </a:endParaRPr>
          </a:p>
        </p:txBody>
      </p:sp>
      <p:sp>
        <p:nvSpPr>
          <p:cNvPr id="18471" name="Line 59"/>
          <p:cNvSpPr>
            <a:spLocks noChangeShapeType="1"/>
          </p:cNvSpPr>
          <p:nvPr/>
        </p:nvSpPr>
        <p:spPr bwMode="auto">
          <a:xfrm>
            <a:off x="5654675" y="3511550"/>
            <a:ext cx="2762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2" name="Text Box 60"/>
          <p:cNvSpPr txBox="1">
            <a:spLocks noChangeArrowheads="1"/>
          </p:cNvSpPr>
          <p:nvPr/>
        </p:nvSpPr>
        <p:spPr bwMode="auto">
          <a:xfrm>
            <a:off x="2143125" y="3668713"/>
            <a:ext cx="800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数据帧</a:t>
            </a:r>
            <a:endParaRPr kumimoji="0" lang="en-US" altLang="zh-CN" sz="1600">
              <a:latin typeface="Arial" panose="020B0604020202020204" pitchFamily="34" charset="0"/>
              <a:ea typeface="宋体" panose="02010600030101010101" pitchFamily="2" charset="-122"/>
            </a:endParaRPr>
          </a:p>
        </p:txBody>
      </p:sp>
      <p:sp>
        <p:nvSpPr>
          <p:cNvPr id="18473" name="Line 61"/>
          <p:cNvSpPr>
            <a:spLocks noChangeShapeType="1"/>
          </p:cNvSpPr>
          <p:nvPr/>
        </p:nvSpPr>
        <p:spPr bwMode="auto">
          <a:xfrm flipV="1">
            <a:off x="2873375" y="3575050"/>
            <a:ext cx="1155700"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E5A2FAF8-73F1-481A-A73A-23253FCA60F5}" type="slidenum">
              <a:rPr kumimoji="0" lang="en-US" altLang="zh-CN" sz="1400" smtClean="0">
                <a:ea typeface="宋体" panose="02010600030101010101" pitchFamily="2" charset="-122"/>
              </a:rPr>
              <a:pPr>
                <a:spcBef>
                  <a:spcPct val="0"/>
                </a:spcBef>
                <a:buClrTx/>
                <a:buSzTx/>
                <a:buFontTx/>
                <a:buNone/>
              </a:pPr>
              <a:t>100</a:t>
            </a:fld>
            <a:r>
              <a:rPr kumimoji="0" lang="en-US" altLang="zh-CN" sz="1000" smtClean="0">
                <a:ea typeface="宋体" panose="02010600030101010101" pitchFamily="2" charset="-122"/>
              </a:rPr>
              <a:t>-</a:t>
            </a:r>
          </a:p>
        </p:txBody>
      </p:sp>
      <p:sp>
        <p:nvSpPr>
          <p:cNvPr id="2006055" name="Rectangle 39"/>
          <p:cNvSpPr>
            <a:spLocks noGrp="1" noChangeArrowheads="1"/>
          </p:cNvSpPr>
          <p:nvPr>
            <p:ph type="title"/>
          </p:nvPr>
        </p:nvSpPr>
        <p:spPr/>
        <p:txBody>
          <a:bodyPr/>
          <a:lstStyle/>
          <a:p>
            <a:pPr>
              <a:defRPr/>
            </a:pPr>
            <a:r>
              <a:rPr lang="zh-CN" altLang="en-US" dirty="0" smtClean="0"/>
              <a:t>信道划分</a:t>
            </a:r>
            <a:r>
              <a:rPr lang="en-US" altLang="zh-CN" dirty="0" smtClean="0">
                <a:latin typeface="+mn-lt"/>
              </a:rPr>
              <a:t>: </a:t>
            </a:r>
            <a:r>
              <a:rPr lang="en-US" altLang="zh-CN" dirty="0">
                <a:latin typeface="+mn-lt"/>
              </a:rPr>
              <a:t>FDMA</a:t>
            </a:r>
          </a:p>
        </p:txBody>
      </p:sp>
      <p:sp>
        <p:nvSpPr>
          <p:cNvPr id="14340" name="Rectangle 40"/>
          <p:cNvSpPr>
            <a:spLocks noGrp="1" noChangeArrowheads="1"/>
          </p:cNvSpPr>
          <p:nvPr>
            <p:ph type="body" idx="1"/>
          </p:nvPr>
        </p:nvSpPr>
        <p:spPr/>
        <p:txBody>
          <a:bodyPr/>
          <a:lstStyle/>
          <a:p>
            <a:pPr>
              <a:buFont typeface="Wingdings" panose="05000000000000000000" pitchFamily="2" charset="2"/>
              <a:buNone/>
              <a:defRPr/>
            </a:pPr>
            <a:r>
              <a:rPr lang="en-US" altLang="zh-CN" dirty="0" smtClean="0">
                <a:solidFill>
                  <a:srgbClr val="FF0000"/>
                </a:solidFill>
                <a:ea typeface="宋体" charset="-122"/>
              </a:rPr>
              <a:t>FDMA: </a:t>
            </a:r>
            <a:r>
              <a:rPr lang="zh-CN" altLang="en-US" dirty="0" smtClean="0">
                <a:solidFill>
                  <a:srgbClr val="FF0000"/>
                </a:solidFill>
                <a:latin typeface="+mn-ea"/>
              </a:rPr>
              <a:t>频分多路复用</a:t>
            </a:r>
            <a:endParaRPr lang="en-US" altLang="zh-CN" sz="2600" dirty="0" smtClean="0">
              <a:ea typeface="宋体" charset="-122"/>
            </a:endParaRPr>
          </a:p>
          <a:p>
            <a:pPr>
              <a:defRPr/>
            </a:pPr>
            <a:r>
              <a:rPr lang="zh-CN" altLang="en-US" sz="2600" dirty="0" smtClean="0">
                <a:latin typeface="+mn-ea"/>
              </a:rPr>
              <a:t>信道频谱划分为多个频带</a:t>
            </a:r>
            <a:endParaRPr lang="en-US" altLang="zh-CN" sz="2600" dirty="0" smtClean="0">
              <a:latin typeface="+mn-ea"/>
            </a:endParaRPr>
          </a:p>
          <a:p>
            <a:pPr>
              <a:defRPr/>
            </a:pPr>
            <a:r>
              <a:rPr lang="zh-CN" altLang="en-US" sz="2600" dirty="0" smtClean="0">
                <a:latin typeface="+mn-ea"/>
              </a:rPr>
              <a:t>每个站点分配固定的频带</a:t>
            </a:r>
            <a:endParaRPr lang="en-US" altLang="zh-CN" sz="2600" dirty="0" smtClean="0">
              <a:latin typeface="+mn-ea"/>
            </a:endParaRPr>
          </a:p>
          <a:p>
            <a:pPr>
              <a:defRPr/>
            </a:pPr>
            <a:r>
              <a:rPr lang="zh-CN" altLang="en-US" sz="2600" dirty="0" smtClean="0">
                <a:latin typeface="+mn-ea"/>
              </a:rPr>
              <a:t>频带未使用时为空闲</a:t>
            </a:r>
            <a:endParaRPr lang="en-US" altLang="zh-CN" sz="2600" dirty="0" smtClean="0">
              <a:latin typeface="+mn-ea"/>
            </a:endParaRPr>
          </a:p>
          <a:p>
            <a:pPr>
              <a:defRPr/>
            </a:pPr>
            <a:r>
              <a:rPr lang="zh-CN" altLang="en-US" sz="2600" dirty="0" smtClean="0">
                <a:latin typeface="+mn-ea"/>
              </a:rPr>
              <a:t>示例</a:t>
            </a:r>
            <a:r>
              <a:rPr lang="en-US" altLang="zh-CN" sz="2600" dirty="0" smtClean="0">
                <a:latin typeface="+mn-ea"/>
              </a:rPr>
              <a:t>: 6</a:t>
            </a:r>
            <a:r>
              <a:rPr lang="zh-CN" altLang="en-US" sz="2600" dirty="0" smtClean="0">
                <a:latin typeface="+mn-ea"/>
              </a:rPr>
              <a:t>个站点的</a:t>
            </a:r>
            <a:r>
              <a:rPr lang="en-US" altLang="zh-CN" sz="2600" dirty="0" smtClean="0">
                <a:latin typeface="+mn-ea"/>
              </a:rPr>
              <a:t>LAN,</a:t>
            </a:r>
            <a:r>
              <a:rPr lang="zh-CN" altLang="en-US" sz="2600" dirty="0" smtClean="0">
                <a:latin typeface="+mn-ea"/>
              </a:rPr>
              <a:t>时隙</a:t>
            </a:r>
            <a:r>
              <a:rPr lang="en-US" altLang="zh-CN" sz="2600" dirty="0" smtClean="0">
                <a:latin typeface="+mn-ea"/>
              </a:rPr>
              <a:t>1,3,4 </a:t>
            </a:r>
            <a:r>
              <a:rPr lang="zh-CN" altLang="en-US" sz="2600" dirty="0" smtClean="0">
                <a:latin typeface="+mn-ea"/>
              </a:rPr>
              <a:t>有帧发送</a:t>
            </a:r>
            <a:r>
              <a:rPr lang="en-US" altLang="zh-CN" sz="2600" dirty="0" smtClean="0">
                <a:latin typeface="+mn-ea"/>
              </a:rPr>
              <a:t>, </a:t>
            </a:r>
            <a:r>
              <a:rPr lang="zh-CN" altLang="en-US" sz="2600" dirty="0" smtClean="0">
                <a:latin typeface="+mn-ea"/>
              </a:rPr>
              <a:t>频带</a:t>
            </a:r>
            <a:r>
              <a:rPr lang="en-US" altLang="zh-CN" sz="2600" dirty="0" smtClean="0">
                <a:latin typeface="+mn-ea"/>
              </a:rPr>
              <a:t>2,5,6</a:t>
            </a:r>
            <a:r>
              <a:rPr lang="zh-CN" altLang="en-US" sz="2600" dirty="0" smtClean="0">
                <a:latin typeface="+mn-ea"/>
              </a:rPr>
              <a:t>空闲</a:t>
            </a:r>
            <a:endParaRPr lang="en-US" altLang="zh-CN" dirty="0" smtClean="0">
              <a:ea typeface="宋体" charset="-122"/>
            </a:endParaRPr>
          </a:p>
          <a:p>
            <a:pPr>
              <a:defRPr/>
            </a:pPr>
            <a:endParaRPr lang="en-US" altLang="zh-CN" sz="2600" dirty="0" smtClean="0"/>
          </a:p>
        </p:txBody>
      </p:sp>
      <p:grpSp>
        <p:nvGrpSpPr>
          <p:cNvPr id="134149" name="Group 41"/>
          <p:cNvGrpSpPr>
            <a:grpSpLocks/>
          </p:cNvGrpSpPr>
          <p:nvPr/>
        </p:nvGrpSpPr>
        <p:grpSpPr bwMode="auto">
          <a:xfrm>
            <a:off x="539750" y="4075113"/>
            <a:ext cx="7675563" cy="2425700"/>
            <a:chOff x="185" y="2497"/>
            <a:chExt cx="4835" cy="1528"/>
          </a:xfrm>
        </p:grpSpPr>
        <p:sp>
          <p:nvSpPr>
            <p:cNvPr id="2006058" name="Rectangle 42"/>
            <p:cNvSpPr>
              <a:spLocks noChangeArrowheads="1"/>
            </p:cNvSpPr>
            <p:nvPr/>
          </p:nvSpPr>
          <p:spPr bwMode="auto">
            <a:xfrm>
              <a:off x="2915" y="2607"/>
              <a:ext cx="395" cy="1418"/>
            </a:xfrm>
            <a:prstGeom prst="rect">
              <a:avLst/>
            </a:prstGeom>
            <a:solidFill>
              <a:srgbClr val="FFFFFF"/>
            </a:solidFill>
            <a:ln w="19050">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06059" name="Line 43"/>
            <p:cNvSpPr>
              <a:spLocks noChangeShapeType="1"/>
            </p:cNvSpPr>
            <p:nvPr/>
          </p:nvSpPr>
          <p:spPr bwMode="auto">
            <a:xfrm flipV="1">
              <a:off x="2914" y="3303"/>
              <a:ext cx="392" cy="1"/>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0" name="Line 44"/>
            <p:cNvSpPr>
              <a:spLocks noChangeShapeType="1"/>
            </p:cNvSpPr>
            <p:nvPr/>
          </p:nvSpPr>
          <p:spPr bwMode="auto">
            <a:xfrm flipV="1">
              <a:off x="2911" y="3550"/>
              <a:ext cx="398" cy="4"/>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1" name="Line 45"/>
            <p:cNvSpPr>
              <a:spLocks noChangeShapeType="1"/>
            </p:cNvSpPr>
            <p:nvPr/>
          </p:nvSpPr>
          <p:spPr bwMode="auto">
            <a:xfrm flipV="1">
              <a:off x="2914" y="3793"/>
              <a:ext cx="395" cy="1"/>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2" name="Line 46"/>
            <p:cNvSpPr>
              <a:spLocks noChangeShapeType="1"/>
            </p:cNvSpPr>
            <p:nvPr/>
          </p:nvSpPr>
          <p:spPr bwMode="auto">
            <a:xfrm flipV="1">
              <a:off x="2911" y="3060"/>
              <a:ext cx="398" cy="4"/>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3" name="Line 47"/>
            <p:cNvSpPr>
              <a:spLocks noChangeShapeType="1"/>
            </p:cNvSpPr>
            <p:nvPr/>
          </p:nvSpPr>
          <p:spPr bwMode="auto">
            <a:xfrm flipV="1">
              <a:off x="2914" y="2817"/>
              <a:ext cx="398" cy="4"/>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4" name="Line 48"/>
            <p:cNvSpPr>
              <a:spLocks noChangeShapeType="1"/>
            </p:cNvSpPr>
            <p:nvPr/>
          </p:nvSpPr>
          <p:spPr bwMode="auto">
            <a:xfrm>
              <a:off x="3368" y="2779"/>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65" name="Freeform 49"/>
            <p:cNvSpPr>
              <a:spLocks/>
            </p:cNvSpPr>
            <p:nvPr/>
          </p:nvSpPr>
          <p:spPr bwMode="auto">
            <a:xfrm>
              <a:off x="3461" y="2704"/>
              <a:ext cx="1089" cy="72"/>
            </a:xfrm>
            <a:custGeom>
              <a:avLst/>
              <a:gdLst/>
              <a:ahLst/>
              <a:cxnLst>
                <a:cxn ang="0">
                  <a:pos x="0" y="72"/>
                </a:cxn>
                <a:cxn ang="0">
                  <a:pos x="0" y="3"/>
                </a:cxn>
                <a:cxn ang="0">
                  <a:pos x="1089" y="0"/>
                </a:cxn>
                <a:cxn ang="0">
                  <a:pos x="1089" y="72"/>
                </a:cxn>
              </a:cxnLst>
              <a:rect l="0" t="0" r="r" b="b"/>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a:effectLst/>
          </p:spPr>
          <p:txBody>
            <a:bodyPr wrap="none" anchor="ctr"/>
            <a:lstStyle/>
            <a:p>
              <a:pPr eaLnBrk="1" hangingPunct="1">
                <a:defRPr/>
              </a:pPr>
              <a:endParaRPr lang="zh-CN" altLang="en-US">
                <a:latin typeface="+mn-lt"/>
              </a:endParaRPr>
            </a:p>
          </p:txBody>
        </p:sp>
        <p:sp>
          <p:nvSpPr>
            <p:cNvPr id="2006066" name="Line 50"/>
            <p:cNvSpPr>
              <a:spLocks noChangeShapeType="1"/>
            </p:cNvSpPr>
            <p:nvPr/>
          </p:nvSpPr>
          <p:spPr bwMode="auto">
            <a:xfrm>
              <a:off x="3398" y="3033"/>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67" name="Line 51"/>
            <p:cNvSpPr>
              <a:spLocks noChangeShapeType="1"/>
            </p:cNvSpPr>
            <p:nvPr/>
          </p:nvSpPr>
          <p:spPr bwMode="auto">
            <a:xfrm>
              <a:off x="3398" y="3284"/>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68" name="Freeform 52"/>
            <p:cNvSpPr>
              <a:spLocks/>
            </p:cNvSpPr>
            <p:nvPr/>
          </p:nvSpPr>
          <p:spPr bwMode="auto">
            <a:xfrm>
              <a:off x="3491" y="3209"/>
              <a:ext cx="1089" cy="72"/>
            </a:xfrm>
            <a:custGeom>
              <a:avLst/>
              <a:gdLst/>
              <a:ahLst/>
              <a:cxnLst>
                <a:cxn ang="0">
                  <a:pos x="0" y="72"/>
                </a:cxn>
                <a:cxn ang="0">
                  <a:pos x="0" y="3"/>
                </a:cxn>
                <a:cxn ang="0">
                  <a:pos x="1089" y="0"/>
                </a:cxn>
                <a:cxn ang="0">
                  <a:pos x="1089" y="72"/>
                </a:cxn>
              </a:cxnLst>
              <a:rect l="0" t="0" r="r" b="b"/>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a:effectLst/>
          </p:spPr>
          <p:txBody>
            <a:bodyPr wrap="none" anchor="ctr"/>
            <a:lstStyle/>
            <a:p>
              <a:pPr eaLnBrk="1" hangingPunct="1">
                <a:defRPr/>
              </a:pPr>
              <a:endParaRPr lang="zh-CN" altLang="en-US">
                <a:latin typeface="+mn-lt"/>
              </a:endParaRPr>
            </a:p>
          </p:txBody>
        </p:sp>
        <p:grpSp>
          <p:nvGrpSpPr>
            <p:cNvPr id="134161" name="Group 53"/>
            <p:cNvGrpSpPr>
              <a:grpSpLocks/>
            </p:cNvGrpSpPr>
            <p:nvPr/>
          </p:nvGrpSpPr>
          <p:grpSpPr bwMode="auto">
            <a:xfrm>
              <a:off x="3409" y="3464"/>
              <a:ext cx="1404" cy="75"/>
              <a:chOff x="1884" y="2826"/>
              <a:chExt cx="1404" cy="75"/>
            </a:xfrm>
          </p:grpSpPr>
          <p:sp>
            <p:nvSpPr>
              <p:cNvPr id="2006070" name="Line 54"/>
              <p:cNvSpPr>
                <a:spLocks noChangeShapeType="1"/>
              </p:cNvSpPr>
              <p:nvPr/>
            </p:nvSpPr>
            <p:spPr bwMode="auto">
              <a:xfrm>
                <a:off x="1884" y="2901"/>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71" name="Freeform 55"/>
              <p:cNvSpPr>
                <a:spLocks/>
              </p:cNvSpPr>
              <p:nvPr/>
            </p:nvSpPr>
            <p:spPr bwMode="auto">
              <a:xfrm>
                <a:off x="1977" y="2826"/>
                <a:ext cx="1089" cy="72"/>
              </a:xfrm>
              <a:custGeom>
                <a:avLst/>
                <a:gdLst/>
                <a:ahLst/>
                <a:cxnLst>
                  <a:cxn ang="0">
                    <a:pos x="0" y="72"/>
                  </a:cxn>
                  <a:cxn ang="0">
                    <a:pos x="0" y="3"/>
                  </a:cxn>
                  <a:cxn ang="0">
                    <a:pos x="1089" y="0"/>
                  </a:cxn>
                  <a:cxn ang="0">
                    <a:pos x="1089" y="72"/>
                  </a:cxn>
                </a:cxnLst>
                <a:rect l="0" t="0" r="r" b="b"/>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a:effectLst/>
            </p:spPr>
            <p:txBody>
              <a:bodyPr wrap="none" anchor="ctr"/>
              <a:lstStyle/>
              <a:p>
                <a:pPr eaLnBrk="1" hangingPunct="1">
                  <a:defRPr/>
                </a:pPr>
                <a:endParaRPr lang="zh-CN" altLang="en-US">
                  <a:latin typeface="+mn-lt"/>
                </a:endParaRPr>
              </a:p>
            </p:txBody>
          </p:sp>
        </p:grpSp>
        <p:sp>
          <p:nvSpPr>
            <p:cNvPr id="2006072" name="Line 56"/>
            <p:cNvSpPr>
              <a:spLocks noChangeShapeType="1"/>
            </p:cNvSpPr>
            <p:nvPr/>
          </p:nvSpPr>
          <p:spPr bwMode="auto">
            <a:xfrm>
              <a:off x="3428" y="3795"/>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73" name="Line 57"/>
            <p:cNvSpPr>
              <a:spLocks noChangeShapeType="1"/>
            </p:cNvSpPr>
            <p:nvPr/>
          </p:nvSpPr>
          <p:spPr bwMode="auto">
            <a:xfrm>
              <a:off x="3432" y="4003"/>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74" name="Text Box 58"/>
            <p:cNvSpPr txBox="1">
              <a:spLocks noChangeArrowheads="1"/>
            </p:cNvSpPr>
            <p:nvPr/>
          </p:nvSpPr>
          <p:spPr bwMode="auto">
            <a:xfrm rot="16200000">
              <a:off x="2162" y="3140"/>
              <a:ext cx="1102" cy="233"/>
            </a:xfrm>
            <a:prstGeom prst="rect">
              <a:avLst/>
            </a:prstGeom>
            <a:noFill/>
            <a:ln w="9525">
              <a:noFill/>
              <a:miter lim="800000"/>
              <a:headEnd/>
              <a:tailEnd/>
            </a:ln>
            <a:effectLst/>
          </p:spPr>
          <p:txBody>
            <a:bodyPr wrap="none">
              <a:spAutoFit/>
            </a:bodyPr>
            <a:lstStyle/>
            <a:p>
              <a:pPr>
                <a:defRPr/>
              </a:pPr>
              <a:r>
                <a:rPr lang="en-US" altLang="zh-CN">
                  <a:latin typeface="+mn-lt"/>
                </a:rPr>
                <a:t>frequency bands</a:t>
              </a:r>
            </a:p>
          </p:txBody>
        </p:sp>
        <p:sp>
          <p:nvSpPr>
            <p:cNvPr id="2006075" name="Text Box 59"/>
            <p:cNvSpPr txBox="1">
              <a:spLocks noChangeArrowheads="1"/>
            </p:cNvSpPr>
            <p:nvPr/>
          </p:nvSpPr>
          <p:spPr bwMode="auto">
            <a:xfrm rot="67766">
              <a:off x="4633" y="2497"/>
              <a:ext cx="387" cy="233"/>
            </a:xfrm>
            <a:prstGeom prst="rect">
              <a:avLst/>
            </a:prstGeom>
            <a:noFill/>
            <a:ln w="9525">
              <a:noFill/>
              <a:miter lim="800000"/>
              <a:headEnd/>
              <a:tailEnd/>
            </a:ln>
            <a:effectLst/>
          </p:spPr>
          <p:txBody>
            <a:bodyPr wrap="none">
              <a:spAutoFit/>
            </a:bodyPr>
            <a:lstStyle/>
            <a:p>
              <a:pPr>
                <a:defRPr/>
              </a:pPr>
              <a:r>
                <a:rPr lang="en-US" altLang="zh-CN">
                  <a:latin typeface="+mn-lt"/>
                </a:rPr>
                <a:t>time</a:t>
              </a:r>
            </a:p>
          </p:txBody>
        </p:sp>
        <p:sp>
          <p:nvSpPr>
            <p:cNvPr id="2006076" name="Freeform 60"/>
            <p:cNvSpPr>
              <a:spLocks/>
            </p:cNvSpPr>
            <p:nvPr/>
          </p:nvSpPr>
          <p:spPr bwMode="auto">
            <a:xfrm>
              <a:off x="1280" y="2739"/>
              <a:ext cx="375" cy="969"/>
            </a:xfrm>
            <a:custGeom>
              <a:avLst/>
              <a:gdLst/>
              <a:ahLst/>
              <a:cxnLst>
                <a:cxn ang="0">
                  <a:pos x="375" y="0"/>
                </a:cxn>
                <a:cxn ang="0">
                  <a:pos x="0" y="485"/>
                </a:cxn>
                <a:cxn ang="0">
                  <a:pos x="375" y="969"/>
                </a:cxn>
                <a:cxn ang="0">
                  <a:pos x="375" y="0"/>
                </a:cxn>
              </a:cxnLst>
              <a:rect l="0" t="0" r="r" b="b"/>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cmpd="sng">
              <a:noFill/>
              <a:round/>
              <a:headEnd/>
              <a:tailEnd/>
            </a:ln>
            <a:effectLst/>
          </p:spPr>
          <p:txBody>
            <a:bodyPr/>
            <a:lstStyle/>
            <a:p>
              <a:pPr eaLnBrk="1" hangingPunct="1">
                <a:defRPr/>
              </a:pPr>
              <a:endParaRPr lang="zh-CN" altLang="en-US">
                <a:latin typeface="+mn-lt"/>
              </a:endParaRPr>
            </a:p>
          </p:txBody>
        </p:sp>
        <p:grpSp>
          <p:nvGrpSpPr>
            <p:cNvPr id="134167" name="Group 61"/>
            <p:cNvGrpSpPr>
              <a:grpSpLocks/>
            </p:cNvGrpSpPr>
            <p:nvPr/>
          </p:nvGrpSpPr>
          <p:grpSpPr bwMode="auto">
            <a:xfrm>
              <a:off x="185" y="3141"/>
              <a:ext cx="1050" cy="198"/>
              <a:chOff x="1614" y="1494"/>
              <a:chExt cx="1050" cy="198"/>
            </a:xfrm>
          </p:grpSpPr>
          <p:sp>
            <p:nvSpPr>
              <p:cNvPr id="2006078" name="Rectangle 62"/>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06079" name="Freeform 63"/>
              <p:cNvSpPr>
                <a:spLocks/>
              </p:cNvSpPr>
              <p:nvPr/>
            </p:nvSpPr>
            <p:spPr bwMode="auto">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eaLnBrk="1" hangingPunct="1">
                  <a:defRPr/>
                </a:pPr>
                <a:endParaRPr lang="zh-CN" altLang="en-US">
                  <a:latin typeface="+mn-lt"/>
                </a:endParaRPr>
              </a:p>
            </p:txBody>
          </p:sp>
          <p:sp>
            <p:nvSpPr>
              <p:cNvPr id="2006080" name="Oval 64"/>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81" name="Line 65"/>
              <p:cNvSpPr>
                <a:spLocks noChangeShapeType="1"/>
              </p:cNvSpPr>
              <p:nvPr/>
            </p:nvSpPr>
            <p:spPr bwMode="auto">
              <a:xfrm>
                <a:off x="2526" y="1584"/>
                <a:ext cx="138" cy="0"/>
              </a:xfrm>
              <a:prstGeom prst="line">
                <a:avLst/>
              </a:prstGeom>
              <a:noFill/>
              <a:ln w="28575">
                <a:solidFill>
                  <a:schemeClr val="tx1"/>
                </a:solidFill>
                <a:round/>
                <a:headEnd/>
                <a:tailEnd/>
              </a:ln>
              <a:effectLst/>
            </p:spPr>
            <p:txBody>
              <a:bodyPr/>
              <a:lstStyle/>
              <a:p>
                <a:pPr eaLnBrk="1" hangingPunct="1">
                  <a:defRPr/>
                </a:pPr>
                <a:endParaRPr lang="zh-CN" altLang="en-US">
                  <a:latin typeface="+mn-lt"/>
                </a:endParaRPr>
              </a:p>
            </p:txBody>
          </p:sp>
        </p:grpSp>
        <p:sp>
          <p:nvSpPr>
            <p:cNvPr id="2006082" name="Freeform 66"/>
            <p:cNvSpPr>
              <a:spLocks/>
            </p:cNvSpPr>
            <p:nvPr/>
          </p:nvSpPr>
          <p:spPr bwMode="auto">
            <a:xfrm>
              <a:off x="1766" y="3175"/>
              <a:ext cx="562" cy="109"/>
            </a:xfrm>
            <a:custGeom>
              <a:avLst/>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2006083" name="Freeform 67"/>
            <p:cNvSpPr>
              <a:spLocks/>
            </p:cNvSpPr>
            <p:nvPr/>
          </p:nvSpPr>
          <p:spPr bwMode="auto">
            <a:xfrm>
              <a:off x="1793" y="2690"/>
              <a:ext cx="269" cy="138"/>
            </a:xfrm>
            <a:custGeom>
              <a:avLst/>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2006084" name="Freeform 68"/>
            <p:cNvSpPr>
              <a:spLocks/>
            </p:cNvSpPr>
            <p:nvPr/>
          </p:nvSpPr>
          <p:spPr bwMode="auto">
            <a:xfrm>
              <a:off x="1736" y="3823"/>
              <a:ext cx="623" cy="117"/>
            </a:xfrm>
            <a:custGeom>
              <a:avLst/>
              <a:gdLst/>
              <a:ahLst/>
              <a:cxnLst>
                <a:cxn ang="0">
                  <a:pos x="20" y="113"/>
                </a:cxn>
                <a:cxn ang="0">
                  <a:pos x="114" y="2"/>
                </a:cxn>
                <a:cxn ang="0">
                  <a:pos x="256" y="114"/>
                </a:cxn>
                <a:cxn ang="0">
                  <a:pos x="394" y="0"/>
                </a:cxn>
                <a:cxn ang="0">
                  <a:pos x="522" y="116"/>
                </a:cxn>
                <a:cxn ang="0">
                  <a:pos x="616" y="14"/>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2006085" name="Text Box 69"/>
            <p:cNvSpPr txBox="1">
              <a:spLocks noChangeArrowheads="1"/>
            </p:cNvSpPr>
            <p:nvPr/>
          </p:nvSpPr>
          <p:spPr bwMode="auto">
            <a:xfrm>
              <a:off x="279" y="3593"/>
              <a:ext cx="721" cy="233"/>
            </a:xfrm>
            <a:prstGeom prst="rect">
              <a:avLst/>
            </a:prstGeom>
            <a:noFill/>
            <a:ln w="9525">
              <a:noFill/>
              <a:miter lim="800000"/>
              <a:headEnd/>
              <a:tailEnd/>
            </a:ln>
            <a:effectLst/>
          </p:spPr>
          <p:txBody>
            <a:bodyPr wrap="none">
              <a:spAutoFit/>
            </a:bodyPr>
            <a:lstStyle/>
            <a:p>
              <a:pPr>
                <a:defRPr/>
              </a:pPr>
              <a:r>
                <a:rPr lang="en-US" altLang="zh-CN" dirty="0">
                  <a:latin typeface="+mn-lt"/>
                  <a:ea typeface="+mn-ea"/>
                </a:rPr>
                <a:t>FDM </a:t>
              </a:r>
              <a:r>
                <a:rPr lang="zh-CN" altLang="en-US" dirty="0">
                  <a:latin typeface="+mn-lt"/>
                  <a:ea typeface="+mn-ea"/>
                </a:rPr>
                <a:t>电缆</a:t>
              </a:r>
              <a:endParaRPr lang="en-US" altLang="zh-CN" dirty="0">
                <a:latin typeface="+mn-lt"/>
                <a:ea typeface="+mn-ea"/>
              </a:endParaRPr>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D23A77B-BD2D-4446-BE83-24F04FACF5D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101</a:t>
            </a:fld>
            <a:r>
              <a:rPr kumimoji="0" lang="en-US" altLang="zh-CN" sz="1000" smtClean="0">
                <a:latin typeface="Arial" panose="020B0604020202020204" pitchFamily="34" charset="0"/>
                <a:ea typeface="宋体" panose="02010600030101010101" pitchFamily="2" charset="-122"/>
              </a:rPr>
              <a:t>-</a:t>
            </a:r>
          </a:p>
        </p:txBody>
      </p:sp>
      <p:sp>
        <p:nvSpPr>
          <p:cNvPr id="136195" name="Rectangle 4"/>
          <p:cNvSpPr>
            <a:spLocks noGrp="1" noChangeArrowheads="1"/>
          </p:cNvSpPr>
          <p:nvPr>
            <p:ph type="title"/>
          </p:nvPr>
        </p:nvSpPr>
        <p:spPr/>
        <p:txBody>
          <a:bodyPr/>
          <a:lstStyle/>
          <a:p>
            <a:r>
              <a:rPr lang="en-US" altLang="zh-CN" smtClean="0"/>
              <a:t>MAC </a:t>
            </a:r>
            <a:r>
              <a:rPr lang="zh-CN" altLang="en-US" smtClean="0"/>
              <a:t>协议</a:t>
            </a:r>
            <a:endParaRPr lang="en-US" altLang="zh-CN" smtClean="0"/>
          </a:p>
        </p:txBody>
      </p:sp>
      <p:sp>
        <p:nvSpPr>
          <p:cNvPr id="136196" name="Rectangle 5"/>
          <p:cNvSpPr>
            <a:spLocks noGrp="1" noChangeArrowheads="1"/>
          </p:cNvSpPr>
          <p:nvPr>
            <p:ph type="body" idx="1"/>
          </p:nvPr>
        </p:nvSpPr>
        <p:spPr/>
        <p:txBody>
          <a:bodyPr/>
          <a:lstStyle/>
          <a:p>
            <a:pPr>
              <a:lnSpc>
                <a:spcPct val="80000"/>
              </a:lnSpc>
            </a:pPr>
            <a:endParaRPr lang="en-US" altLang="zh-CN" sz="2800" smtClean="0">
              <a:solidFill>
                <a:srgbClr val="FF0000"/>
              </a:solidFill>
            </a:endParaRPr>
          </a:p>
          <a:p>
            <a:pPr>
              <a:lnSpc>
                <a:spcPct val="80000"/>
              </a:lnSpc>
            </a:pPr>
            <a:r>
              <a:rPr lang="zh-CN" altLang="en-US" sz="2800" smtClean="0"/>
              <a:t>静态信道划分</a:t>
            </a:r>
            <a:endParaRPr lang="en-US" altLang="zh-CN" sz="2800" smtClean="0"/>
          </a:p>
          <a:p>
            <a:pPr lvl="1">
              <a:lnSpc>
                <a:spcPct val="80000"/>
              </a:lnSpc>
            </a:pPr>
            <a:endParaRPr lang="en-US" altLang="zh-CN" sz="2400" smtClean="0"/>
          </a:p>
          <a:p>
            <a:pPr>
              <a:lnSpc>
                <a:spcPct val="80000"/>
              </a:lnSpc>
            </a:pPr>
            <a:r>
              <a:rPr lang="zh-CN" altLang="en-US" sz="2800" smtClean="0">
                <a:solidFill>
                  <a:srgbClr val="FF0000"/>
                </a:solidFill>
              </a:rPr>
              <a:t>随机接入</a:t>
            </a:r>
            <a:endParaRPr lang="en-US" altLang="zh-CN" sz="2800" smtClean="0">
              <a:solidFill>
                <a:srgbClr val="FF0000"/>
              </a:solidFill>
            </a:endParaRPr>
          </a:p>
          <a:p>
            <a:pPr lvl="1">
              <a:lnSpc>
                <a:spcPct val="80000"/>
              </a:lnSpc>
            </a:pPr>
            <a:r>
              <a:rPr lang="zh-CN" altLang="en-US" sz="2400" smtClean="0"/>
              <a:t>不划分信道</a:t>
            </a:r>
            <a:r>
              <a:rPr lang="en-US" altLang="zh-CN" sz="2400" smtClean="0"/>
              <a:t>, </a:t>
            </a:r>
            <a:r>
              <a:rPr lang="zh-CN" altLang="en-US" sz="2400" smtClean="0"/>
              <a:t>允许冲突发生</a:t>
            </a:r>
            <a:endParaRPr lang="en-US" altLang="zh-CN" sz="2400" smtClean="0"/>
          </a:p>
          <a:p>
            <a:pPr lvl="1">
              <a:lnSpc>
                <a:spcPct val="80000"/>
              </a:lnSpc>
            </a:pPr>
            <a:r>
              <a:rPr lang="en-US" altLang="zh-CN" sz="2400" smtClean="0"/>
              <a:t>“</a:t>
            </a:r>
            <a:r>
              <a:rPr lang="zh-CN" altLang="en-US" sz="2400" smtClean="0"/>
              <a:t>避免</a:t>
            </a:r>
            <a:r>
              <a:rPr lang="en-US" altLang="zh-CN" sz="2400" smtClean="0"/>
              <a:t>” </a:t>
            </a:r>
            <a:r>
              <a:rPr lang="zh-CN" altLang="en-US" sz="2400" smtClean="0"/>
              <a:t>冲突或冲突</a:t>
            </a:r>
            <a:r>
              <a:rPr lang="en-US" altLang="zh-CN" sz="2400" smtClean="0"/>
              <a:t>“</a:t>
            </a:r>
            <a:r>
              <a:rPr lang="zh-CN" altLang="en-US" sz="2400" smtClean="0"/>
              <a:t>恢复</a:t>
            </a:r>
            <a:r>
              <a:rPr lang="en-US" altLang="zh-CN" sz="2400" smtClean="0"/>
              <a:t>”</a:t>
            </a:r>
          </a:p>
          <a:p>
            <a:pPr lvl="1">
              <a:lnSpc>
                <a:spcPct val="80000"/>
              </a:lnSpc>
            </a:pPr>
            <a:r>
              <a:rPr lang="zh-CN" altLang="en-US" sz="2400" smtClean="0"/>
              <a:t>更适合于基于分组的数据通信</a:t>
            </a:r>
            <a:endParaRPr lang="en-US" altLang="zh-CN" sz="2400" smtClean="0"/>
          </a:p>
          <a:p>
            <a:pPr lvl="1">
              <a:lnSpc>
                <a:spcPct val="80000"/>
              </a:lnSpc>
            </a:pPr>
            <a:r>
              <a:rPr lang="zh-CN" altLang="en-US" sz="2400" smtClean="0"/>
              <a:t>案例</a:t>
            </a:r>
            <a:r>
              <a:rPr lang="en-US" altLang="zh-CN" sz="2400" smtClean="0"/>
              <a:t>: Aloha, CSMA, …</a:t>
            </a:r>
          </a:p>
          <a:p>
            <a:pPr>
              <a:lnSpc>
                <a:spcPct val="80000"/>
              </a:lnSpc>
            </a:pPr>
            <a:endParaRPr lang="en-US" altLang="zh-CN" sz="2800" smtClean="0"/>
          </a:p>
          <a:p>
            <a:pPr>
              <a:lnSpc>
                <a:spcPct val="80000"/>
              </a:lnSpc>
            </a:pPr>
            <a:r>
              <a:rPr lang="zh-CN" altLang="en-US" sz="2800" smtClean="0"/>
              <a:t>轮转发送</a:t>
            </a:r>
            <a:endParaRPr lang="en-US" altLang="zh-CN" sz="2800" smtClean="0"/>
          </a:p>
          <a:p>
            <a:pPr>
              <a:lnSpc>
                <a:spcPct val="80000"/>
              </a:lnSpc>
            </a:pPr>
            <a:endParaRPr lang="en-US" altLang="zh-CN" sz="2800" smtClean="0"/>
          </a:p>
        </p:txBody>
      </p:sp>
      <p:sp>
        <p:nvSpPr>
          <p:cNvPr id="136197" name="AutoShape 6"/>
          <p:cNvSpPr>
            <a:spLocks noChangeArrowheads="1"/>
          </p:cNvSpPr>
          <p:nvPr/>
        </p:nvSpPr>
        <p:spPr bwMode="auto">
          <a:xfrm>
            <a:off x="0" y="2300288"/>
            <a:ext cx="431800" cy="485775"/>
          </a:xfrm>
          <a:prstGeom prst="rightArrow">
            <a:avLst>
              <a:gd name="adj1" fmla="val 50000"/>
              <a:gd name="adj2" fmla="val 25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0E775115-6070-46CF-A32D-7DB38A7CB118}" type="slidenum">
              <a:rPr kumimoji="0" lang="en-US" altLang="zh-CN" sz="1400" smtClean="0">
                <a:ea typeface="宋体" panose="02010600030101010101" pitchFamily="2" charset="-122"/>
              </a:rPr>
              <a:pPr>
                <a:spcBef>
                  <a:spcPct val="0"/>
                </a:spcBef>
                <a:buClrTx/>
                <a:buSzTx/>
                <a:buFontTx/>
                <a:buNone/>
              </a:pPr>
              <a:t>102</a:t>
            </a:fld>
            <a:r>
              <a:rPr kumimoji="0" lang="en-US" altLang="zh-CN" sz="1000" smtClean="0">
                <a:ea typeface="宋体" panose="02010600030101010101" pitchFamily="2" charset="-122"/>
              </a:rPr>
              <a:t>-</a:t>
            </a:r>
          </a:p>
        </p:txBody>
      </p:sp>
      <p:sp>
        <p:nvSpPr>
          <p:cNvPr id="2010114" name="Rectangle 2"/>
          <p:cNvSpPr>
            <a:spLocks noGrp="1" noChangeArrowheads="1"/>
          </p:cNvSpPr>
          <p:nvPr>
            <p:ph type="title"/>
          </p:nvPr>
        </p:nvSpPr>
        <p:spPr/>
        <p:txBody>
          <a:bodyPr/>
          <a:lstStyle/>
          <a:p>
            <a:pPr>
              <a:defRPr/>
            </a:pPr>
            <a:r>
              <a:rPr lang="zh-CN" altLang="en-US" dirty="0" smtClean="0">
                <a:latin typeface="+mn-lt"/>
                <a:ea typeface="宋体" pitchFamily="2" charset="-122"/>
              </a:rPr>
              <a:t>随机接入方式</a:t>
            </a:r>
            <a:endParaRPr lang="en-US" altLang="zh-CN" dirty="0">
              <a:latin typeface="+mn-lt"/>
              <a:ea typeface="宋体" pitchFamily="2" charset="-122"/>
            </a:endParaRPr>
          </a:p>
        </p:txBody>
      </p:sp>
      <p:sp>
        <p:nvSpPr>
          <p:cNvPr id="138244" name="Rectangle 3"/>
          <p:cNvSpPr>
            <a:spLocks noGrp="1" noChangeArrowheads="1"/>
          </p:cNvSpPr>
          <p:nvPr>
            <p:ph type="body" idx="1"/>
          </p:nvPr>
        </p:nvSpPr>
        <p:spPr/>
        <p:txBody>
          <a:bodyPr/>
          <a:lstStyle/>
          <a:p>
            <a:pPr>
              <a:lnSpc>
                <a:spcPct val="90000"/>
              </a:lnSpc>
            </a:pPr>
            <a:r>
              <a:rPr lang="zh-CN" altLang="en-US" sz="2600" smtClean="0"/>
              <a:t>当节点有数据发送时</a:t>
            </a:r>
            <a:endParaRPr lang="en-US" altLang="zh-CN" sz="2600" smtClean="0"/>
          </a:p>
          <a:p>
            <a:pPr lvl="1">
              <a:lnSpc>
                <a:spcPct val="90000"/>
              </a:lnSpc>
            </a:pPr>
            <a:r>
              <a:rPr lang="zh-CN" altLang="en-US" sz="2200" smtClean="0"/>
              <a:t>以信道带宽</a:t>
            </a:r>
            <a:r>
              <a:rPr lang="en-US" altLang="zh-CN" sz="2200" smtClean="0"/>
              <a:t>R</a:t>
            </a:r>
            <a:r>
              <a:rPr lang="zh-CN" altLang="en-US" sz="2200" smtClean="0"/>
              <a:t>发送数据</a:t>
            </a:r>
            <a:endParaRPr lang="en-US" altLang="zh-CN" sz="2200" smtClean="0"/>
          </a:p>
          <a:p>
            <a:pPr lvl="1">
              <a:lnSpc>
                <a:spcPct val="90000"/>
              </a:lnSpc>
            </a:pPr>
            <a:r>
              <a:rPr lang="zh-CN" altLang="en-US" sz="2200" smtClean="0"/>
              <a:t>节点之间不进行事前的协调</a:t>
            </a:r>
            <a:endParaRPr lang="en-US" altLang="zh-CN" sz="2200" smtClean="0"/>
          </a:p>
          <a:p>
            <a:pPr>
              <a:lnSpc>
                <a:spcPct val="90000"/>
              </a:lnSpc>
            </a:pPr>
            <a:endParaRPr lang="en-US" altLang="zh-CN" sz="2600" smtClean="0"/>
          </a:p>
          <a:p>
            <a:pPr>
              <a:lnSpc>
                <a:spcPct val="90000"/>
              </a:lnSpc>
            </a:pPr>
            <a:r>
              <a:rPr lang="zh-CN" altLang="en-US" sz="2600" smtClean="0"/>
              <a:t>两个或多个节点同时发送数据</a:t>
            </a:r>
            <a:r>
              <a:rPr lang="en-US" altLang="zh-CN" sz="2600" smtClean="0"/>
              <a:t> ➜ “</a:t>
            </a:r>
            <a:r>
              <a:rPr lang="zh-CN" altLang="en-US" sz="2600" smtClean="0"/>
              <a:t>冲突</a:t>
            </a:r>
            <a:r>
              <a:rPr lang="en-US" altLang="zh-CN" sz="2600" smtClean="0"/>
              <a:t>”,</a:t>
            </a:r>
          </a:p>
          <a:p>
            <a:pPr>
              <a:lnSpc>
                <a:spcPct val="90000"/>
              </a:lnSpc>
            </a:pPr>
            <a:endParaRPr lang="en-US" altLang="zh-CN" sz="2600" smtClean="0">
              <a:solidFill>
                <a:srgbClr val="FF0000"/>
              </a:solidFill>
            </a:endParaRPr>
          </a:p>
          <a:p>
            <a:pPr>
              <a:lnSpc>
                <a:spcPct val="90000"/>
              </a:lnSpc>
            </a:pPr>
            <a:r>
              <a:rPr lang="zh-CN" altLang="en-US" sz="2600" smtClean="0">
                <a:solidFill>
                  <a:srgbClr val="FF0000"/>
                </a:solidFill>
              </a:rPr>
              <a:t>随机接入</a:t>
            </a:r>
            <a:r>
              <a:rPr lang="en-US" altLang="zh-CN" sz="2600" smtClean="0">
                <a:solidFill>
                  <a:srgbClr val="FF0000"/>
                </a:solidFill>
              </a:rPr>
              <a:t>MAC</a:t>
            </a:r>
            <a:r>
              <a:rPr lang="zh-CN" altLang="en-US" sz="2600" smtClean="0">
                <a:solidFill>
                  <a:srgbClr val="FF0000"/>
                </a:solidFill>
              </a:rPr>
              <a:t>协议</a:t>
            </a:r>
            <a:r>
              <a:rPr lang="en-US" altLang="zh-CN" sz="2600" smtClean="0"/>
              <a:t>: </a:t>
            </a:r>
          </a:p>
          <a:p>
            <a:pPr lvl="1">
              <a:lnSpc>
                <a:spcPct val="90000"/>
              </a:lnSpc>
            </a:pPr>
            <a:r>
              <a:rPr lang="zh-CN" altLang="en-US" sz="2200" smtClean="0"/>
              <a:t>如何检测冲突</a:t>
            </a:r>
            <a:endParaRPr lang="en-US" altLang="zh-CN" sz="2200" smtClean="0"/>
          </a:p>
          <a:p>
            <a:pPr lvl="1">
              <a:lnSpc>
                <a:spcPct val="90000"/>
              </a:lnSpc>
            </a:pPr>
            <a:r>
              <a:rPr lang="zh-CN" altLang="en-US" sz="2200" smtClean="0"/>
              <a:t>发生冲突后如何恢复</a:t>
            </a:r>
            <a:r>
              <a:rPr lang="en-US" altLang="zh-CN" sz="2200" smtClean="0"/>
              <a:t> (</a:t>
            </a:r>
            <a:r>
              <a:rPr lang="zh-CN" altLang="en-US" sz="2200" smtClean="0"/>
              <a:t>例如</a:t>
            </a:r>
            <a:r>
              <a:rPr lang="en-US" altLang="zh-CN" sz="2200" smtClean="0"/>
              <a:t>, </a:t>
            </a:r>
            <a:r>
              <a:rPr lang="zh-CN" altLang="en-US" sz="2200" smtClean="0"/>
              <a:t>延迟重传</a:t>
            </a:r>
            <a:r>
              <a:rPr lang="en-US" altLang="zh-CN" sz="2200" smtClean="0"/>
              <a:t>)</a:t>
            </a:r>
          </a:p>
          <a:p>
            <a:pPr>
              <a:lnSpc>
                <a:spcPct val="90000"/>
              </a:lnSpc>
            </a:pPr>
            <a:endParaRPr lang="en-US" altLang="zh-CN" sz="2600" smtClean="0"/>
          </a:p>
          <a:p>
            <a:pPr>
              <a:lnSpc>
                <a:spcPct val="90000"/>
              </a:lnSpc>
            </a:pPr>
            <a:r>
              <a:rPr lang="zh-CN" altLang="en-US" sz="2600" smtClean="0"/>
              <a:t>随机接入</a:t>
            </a:r>
            <a:r>
              <a:rPr lang="en-US" altLang="zh-CN" sz="2600" smtClean="0"/>
              <a:t>MAC</a:t>
            </a:r>
            <a:r>
              <a:rPr lang="zh-CN" altLang="en-US" sz="2600" smtClean="0"/>
              <a:t>协议的实例</a:t>
            </a:r>
            <a:r>
              <a:rPr lang="en-US" altLang="zh-CN" sz="2600" smtClean="0"/>
              <a:t>:</a:t>
            </a:r>
          </a:p>
          <a:p>
            <a:pPr lvl="1">
              <a:lnSpc>
                <a:spcPct val="90000"/>
              </a:lnSpc>
            </a:pPr>
            <a:r>
              <a:rPr lang="en-US" altLang="zh-CN" sz="2200" smtClean="0"/>
              <a:t>ALOHA, </a:t>
            </a:r>
            <a:r>
              <a:rPr lang="zh-CN" altLang="en-US" sz="2200" smtClean="0"/>
              <a:t>时隙</a:t>
            </a:r>
            <a:r>
              <a:rPr lang="en-US" altLang="zh-CN" sz="2200" smtClean="0"/>
              <a:t>ALOHA</a:t>
            </a:r>
          </a:p>
          <a:p>
            <a:pPr lvl="1">
              <a:lnSpc>
                <a:spcPct val="90000"/>
              </a:lnSpc>
            </a:pPr>
            <a:r>
              <a:rPr lang="en-US" altLang="zh-CN" sz="2200" smtClean="0"/>
              <a:t>CSMA, CSMA/CD, CSMA/CA</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FF9E6C5C-FC9F-49B3-8404-C2B40DFE19FA}" type="slidenum">
              <a:rPr kumimoji="0" lang="en-US" altLang="zh-CN" sz="1400" smtClean="0">
                <a:ea typeface="宋体" panose="02010600030101010101" pitchFamily="2" charset="-122"/>
              </a:rPr>
              <a:pPr>
                <a:spcBef>
                  <a:spcPct val="0"/>
                </a:spcBef>
                <a:buClrTx/>
                <a:buSzTx/>
                <a:buFontTx/>
                <a:buNone/>
              </a:pPr>
              <a:t>103</a:t>
            </a:fld>
            <a:r>
              <a:rPr kumimoji="0" lang="en-US" altLang="zh-CN" sz="1000" smtClean="0">
                <a:ea typeface="宋体" panose="02010600030101010101" pitchFamily="2" charset="-122"/>
              </a:rPr>
              <a:t>-</a:t>
            </a:r>
          </a:p>
        </p:txBody>
      </p:sp>
      <p:sp>
        <p:nvSpPr>
          <p:cNvPr id="2018309" name="Rectangle 5"/>
          <p:cNvSpPr>
            <a:spLocks noGrp="1" noChangeArrowheads="1"/>
          </p:cNvSpPr>
          <p:nvPr>
            <p:ph type="title"/>
          </p:nvPr>
        </p:nvSpPr>
        <p:spPr/>
        <p:txBody>
          <a:bodyPr/>
          <a:lstStyle/>
          <a:p>
            <a:pPr>
              <a:defRPr/>
            </a:pPr>
            <a:r>
              <a:rPr lang="zh-CN" altLang="en-US" sz="3200" dirty="0" smtClean="0"/>
              <a:t>随机接入</a:t>
            </a:r>
            <a:r>
              <a:rPr lang="en-US" altLang="zh-CN" sz="3200" dirty="0" smtClean="0"/>
              <a:t>: </a:t>
            </a:r>
            <a:r>
              <a:rPr lang="zh-CN" altLang="en-US" sz="3200" dirty="0" smtClean="0"/>
              <a:t>纯</a:t>
            </a:r>
            <a:r>
              <a:rPr lang="en-US" altLang="zh-CN" sz="3200" dirty="0" smtClean="0">
                <a:latin typeface="+mn-lt"/>
              </a:rPr>
              <a:t> </a:t>
            </a:r>
            <a:r>
              <a:rPr lang="en-US" altLang="zh-CN" sz="3200" dirty="0">
                <a:latin typeface="+mn-lt"/>
              </a:rPr>
              <a:t>ALOHA</a:t>
            </a:r>
          </a:p>
        </p:txBody>
      </p:sp>
      <p:sp>
        <p:nvSpPr>
          <p:cNvPr id="140292" name="Rectangle 6"/>
          <p:cNvSpPr>
            <a:spLocks noGrp="1" noChangeArrowheads="1"/>
          </p:cNvSpPr>
          <p:nvPr>
            <p:ph type="body" idx="1"/>
          </p:nvPr>
        </p:nvSpPr>
        <p:spPr>
          <a:xfrm>
            <a:off x="468313" y="1125538"/>
            <a:ext cx="8362950" cy="5327650"/>
          </a:xfrm>
        </p:spPr>
        <p:txBody>
          <a:bodyPr/>
          <a:lstStyle/>
          <a:p>
            <a:r>
              <a:rPr lang="zh-CN" altLang="en-US" sz="2600" smtClean="0"/>
              <a:t>纯</a:t>
            </a:r>
            <a:r>
              <a:rPr lang="en-US" altLang="zh-CN" sz="2600" smtClean="0"/>
              <a:t>Aloha: </a:t>
            </a:r>
            <a:r>
              <a:rPr lang="zh-CN" altLang="en-US" sz="2600" smtClean="0"/>
              <a:t>简单</a:t>
            </a:r>
            <a:endParaRPr lang="en-US" altLang="zh-CN" sz="2600" smtClean="0"/>
          </a:p>
          <a:p>
            <a:r>
              <a:rPr lang="zh-CN" altLang="en-US" sz="2600" smtClean="0"/>
              <a:t>一旦数据帧到达</a:t>
            </a:r>
            <a:r>
              <a:rPr lang="en-US" altLang="zh-CN" sz="2600" smtClean="0"/>
              <a:t>, </a:t>
            </a:r>
            <a:r>
              <a:rPr lang="zh-CN" altLang="en-US" sz="2600" smtClean="0"/>
              <a:t>立即发送</a:t>
            </a:r>
            <a:r>
              <a:rPr lang="en-US" altLang="zh-CN" sz="2600" smtClean="0"/>
              <a:t> </a:t>
            </a:r>
          </a:p>
          <a:p>
            <a:r>
              <a:rPr lang="zh-CN" altLang="en-US" sz="2600" smtClean="0"/>
              <a:t>如果发生冲突</a:t>
            </a:r>
            <a:r>
              <a:rPr lang="en-US" altLang="zh-CN" sz="2600" smtClean="0"/>
              <a:t>, </a:t>
            </a:r>
            <a:r>
              <a:rPr lang="zh-CN" altLang="en-US" sz="2600" smtClean="0"/>
              <a:t>节点等待随机时间后重发数据直到发送成功</a:t>
            </a:r>
            <a:endParaRPr lang="en-US" altLang="zh-CN" sz="2600" smtClean="0"/>
          </a:p>
          <a:p>
            <a:endParaRPr lang="en-US" altLang="zh-CN" sz="2600" smtClean="0"/>
          </a:p>
        </p:txBody>
      </p:sp>
      <p:pic>
        <p:nvPicPr>
          <p:cNvPr id="140293" name="Picture 7" descr="File:Pure ALOHA1.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59013"/>
            <a:ext cx="7358063"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8312" name="Text Box 8"/>
          <p:cNvSpPr txBox="1">
            <a:spLocks noChangeArrowheads="1"/>
          </p:cNvSpPr>
          <p:nvPr/>
        </p:nvSpPr>
        <p:spPr bwMode="auto">
          <a:xfrm>
            <a:off x="2916238" y="6491288"/>
            <a:ext cx="3798887" cy="369887"/>
          </a:xfrm>
          <a:prstGeom prst="rect">
            <a:avLst/>
          </a:prstGeom>
          <a:noFill/>
          <a:ln w="9525">
            <a:noFill/>
            <a:miter lim="800000"/>
            <a:headEnd/>
            <a:tailEnd/>
          </a:ln>
          <a:effectLst/>
        </p:spPr>
        <p:txBody>
          <a:bodyPr>
            <a:spAutoFit/>
          </a:bodyPr>
          <a:lstStyle/>
          <a:p>
            <a:pPr algn="ctr" eaLnBrk="1" hangingPunct="1">
              <a:defRPr/>
            </a:pPr>
            <a:r>
              <a:rPr lang="zh-CN" altLang="en-US" b="1" dirty="0">
                <a:latin typeface="+mn-lt"/>
                <a:ea typeface="+mn-ea"/>
              </a:rPr>
              <a:t>纯</a:t>
            </a:r>
            <a:r>
              <a:rPr lang="en-US" altLang="zh-CN" b="1" dirty="0">
                <a:latin typeface="+mn-lt"/>
                <a:ea typeface="+mn-ea"/>
              </a:rPr>
              <a:t> ALOHA </a:t>
            </a:r>
            <a:r>
              <a:rPr lang="zh-CN" altLang="en-US" b="1" dirty="0">
                <a:latin typeface="+mn-lt"/>
                <a:ea typeface="+mn-ea"/>
              </a:rPr>
              <a:t>协议</a:t>
            </a:r>
            <a:endParaRPr lang="en-US" altLang="zh-CN" b="1" dirty="0">
              <a:latin typeface="+mn-lt"/>
              <a:ea typeface="+mn-ea"/>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89BE2FE-8262-4DDD-9A24-068763479FF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104</a:t>
            </a:fld>
            <a:r>
              <a:rPr kumimoji="0" lang="en-US" altLang="zh-CN" sz="1000" smtClean="0">
                <a:latin typeface="Arial" panose="020B0604020202020204" pitchFamily="34" charset="0"/>
                <a:ea typeface="宋体" panose="02010600030101010101" pitchFamily="2" charset="-122"/>
              </a:rPr>
              <a:t>-</a:t>
            </a:r>
          </a:p>
        </p:txBody>
      </p:sp>
      <p:sp>
        <p:nvSpPr>
          <p:cNvPr id="142339" name="Rectangle 5"/>
          <p:cNvSpPr>
            <a:spLocks noGrp="1" noChangeArrowheads="1"/>
          </p:cNvSpPr>
          <p:nvPr>
            <p:ph type="title"/>
          </p:nvPr>
        </p:nvSpPr>
        <p:spPr/>
        <p:txBody>
          <a:bodyPr/>
          <a:lstStyle/>
          <a:p>
            <a:r>
              <a:rPr lang="zh-CN" altLang="en-US" smtClean="0"/>
              <a:t>随机接入</a:t>
            </a:r>
            <a:r>
              <a:rPr lang="en-US" altLang="zh-CN" smtClean="0"/>
              <a:t>: </a:t>
            </a:r>
            <a:r>
              <a:rPr lang="zh-CN" altLang="en-US" smtClean="0"/>
              <a:t>时隙</a:t>
            </a:r>
            <a:r>
              <a:rPr lang="en-US" altLang="zh-CN" smtClean="0"/>
              <a:t>ALOHA</a:t>
            </a:r>
          </a:p>
        </p:txBody>
      </p:sp>
      <p:sp>
        <p:nvSpPr>
          <p:cNvPr id="142340" name="Rectangle 6"/>
          <p:cNvSpPr>
            <a:spLocks noGrp="1" noChangeArrowheads="1"/>
          </p:cNvSpPr>
          <p:nvPr>
            <p:ph type="body" sz="half" idx="1"/>
          </p:nvPr>
        </p:nvSpPr>
        <p:spPr/>
        <p:txBody>
          <a:bodyPr/>
          <a:lstStyle/>
          <a:p>
            <a:r>
              <a:rPr lang="zh-CN" altLang="en-US" sz="2600" smtClean="0"/>
              <a:t>假设</a:t>
            </a:r>
            <a:r>
              <a:rPr lang="en-US" altLang="zh-CN" sz="2600" smtClean="0"/>
              <a:t>:</a:t>
            </a:r>
          </a:p>
          <a:p>
            <a:pPr lvl="1"/>
            <a:r>
              <a:rPr lang="zh-CN" altLang="en-US" sz="2200" smtClean="0"/>
              <a:t>所有的数据帧长度相同</a:t>
            </a:r>
            <a:endParaRPr lang="en-US" altLang="zh-CN" sz="2200" smtClean="0"/>
          </a:p>
          <a:p>
            <a:pPr lvl="1"/>
            <a:r>
              <a:rPr lang="zh-CN" altLang="en-US" sz="2200" smtClean="0"/>
              <a:t>时间轴被划分为等时长的时隙</a:t>
            </a:r>
            <a:r>
              <a:rPr lang="en-US" altLang="zh-CN" sz="2200" smtClean="0"/>
              <a:t> (</a:t>
            </a:r>
            <a:r>
              <a:rPr lang="zh-CN" altLang="en-US" sz="2200" smtClean="0"/>
              <a:t>时长为发送</a:t>
            </a:r>
            <a:r>
              <a:rPr lang="en-US" altLang="zh-CN" sz="2200" smtClean="0"/>
              <a:t>1</a:t>
            </a:r>
            <a:r>
              <a:rPr lang="zh-CN" altLang="en-US" sz="2200" smtClean="0"/>
              <a:t>个数据帧的时延</a:t>
            </a:r>
            <a:r>
              <a:rPr lang="en-US" altLang="zh-CN" sz="2200" smtClean="0"/>
              <a:t>)</a:t>
            </a:r>
          </a:p>
          <a:p>
            <a:pPr lvl="1"/>
            <a:r>
              <a:rPr lang="zh-CN" altLang="en-US" sz="2200" smtClean="0"/>
              <a:t>节点只能在时隙到达时开始发送数据</a:t>
            </a:r>
            <a:endParaRPr lang="en-US" altLang="zh-CN" sz="2200" smtClean="0"/>
          </a:p>
          <a:p>
            <a:pPr lvl="1"/>
            <a:r>
              <a:rPr lang="zh-CN" altLang="en-US" sz="2200" smtClean="0"/>
              <a:t>节点之间同步</a:t>
            </a:r>
            <a:endParaRPr lang="en-US" altLang="zh-CN" sz="2200" smtClean="0"/>
          </a:p>
          <a:p>
            <a:pPr lvl="1"/>
            <a:r>
              <a:rPr lang="zh-CN" altLang="en-US" sz="2200" smtClean="0"/>
              <a:t>如果</a:t>
            </a:r>
            <a:r>
              <a:rPr lang="en-US" altLang="zh-CN" sz="2200" smtClean="0"/>
              <a:t>2</a:t>
            </a:r>
            <a:r>
              <a:rPr lang="zh-CN" altLang="en-US" sz="2200" smtClean="0"/>
              <a:t>个或多个节点在同一时隙内发送数据</a:t>
            </a:r>
            <a:r>
              <a:rPr lang="en-US" altLang="zh-CN" sz="2200" smtClean="0"/>
              <a:t>, </a:t>
            </a:r>
            <a:r>
              <a:rPr lang="zh-CN" altLang="en-US" sz="2200" smtClean="0"/>
              <a:t>所有节点均能检测到冲突的发生</a:t>
            </a:r>
            <a:endParaRPr lang="en-US" altLang="zh-CN" sz="2200" smtClean="0"/>
          </a:p>
        </p:txBody>
      </p:sp>
      <p:sp>
        <p:nvSpPr>
          <p:cNvPr id="142341" name="Rectangle 7"/>
          <p:cNvSpPr>
            <a:spLocks noGrp="1" noChangeArrowheads="1"/>
          </p:cNvSpPr>
          <p:nvPr>
            <p:ph type="body" sz="half" idx="2"/>
          </p:nvPr>
        </p:nvSpPr>
        <p:spPr/>
        <p:txBody>
          <a:bodyPr/>
          <a:lstStyle/>
          <a:p>
            <a:r>
              <a:rPr lang="zh-CN" altLang="en-US" sz="2600" smtClean="0"/>
              <a:t>操作</a:t>
            </a:r>
            <a:r>
              <a:rPr lang="en-US" altLang="zh-CN" sz="2600" smtClean="0"/>
              <a:t>:</a:t>
            </a:r>
          </a:p>
          <a:p>
            <a:pPr lvl="1"/>
            <a:r>
              <a:rPr lang="zh-CN" altLang="en-US" sz="2200" smtClean="0"/>
              <a:t>当节点获得新的数据帧</a:t>
            </a:r>
            <a:r>
              <a:rPr lang="en-US" altLang="zh-CN" sz="2200" smtClean="0"/>
              <a:t>, </a:t>
            </a:r>
            <a:r>
              <a:rPr lang="zh-CN" altLang="en-US" sz="2200" smtClean="0"/>
              <a:t>等待下一时隙到达开始发送</a:t>
            </a:r>
            <a:endParaRPr lang="en-US" altLang="zh-CN" sz="2200" smtClean="0"/>
          </a:p>
          <a:p>
            <a:pPr lvl="1"/>
            <a:r>
              <a:rPr lang="zh-CN" altLang="en-US" sz="2200" smtClean="0"/>
              <a:t>如果不存在冲突</a:t>
            </a:r>
            <a:r>
              <a:rPr lang="en-US" altLang="zh-CN" sz="2200" smtClean="0"/>
              <a:t>: </a:t>
            </a:r>
            <a:r>
              <a:rPr lang="zh-CN" altLang="en-US" sz="2200" smtClean="0"/>
              <a:t>节点可以在下一时隙到达发送新的数据帧</a:t>
            </a:r>
            <a:endParaRPr lang="en-US" altLang="zh-CN" sz="2200" smtClean="0"/>
          </a:p>
          <a:p>
            <a:pPr lvl="1"/>
            <a:r>
              <a:rPr lang="zh-CN" altLang="en-US" sz="2200" smtClean="0"/>
              <a:t>如果发生冲突</a:t>
            </a:r>
            <a:r>
              <a:rPr lang="en-US" altLang="zh-CN" sz="2200" smtClean="0"/>
              <a:t>: </a:t>
            </a:r>
            <a:r>
              <a:rPr lang="zh-CN" altLang="en-US" sz="2200" smtClean="0"/>
              <a:t>节点以概率</a:t>
            </a:r>
            <a:r>
              <a:rPr lang="en-US" altLang="zh-CN" sz="2200" smtClean="0"/>
              <a:t>p</a:t>
            </a:r>
            <a:r>
              <a:rPr lang="zh-CN" altLang="en-US" sz="2200" smtClean="0"/>
              <a:t>在每一个后续时隙内发送数据直到发送成功</a:t>
            </a:r>
            <a:endParaRPr lang="en-US" altLang="zh-CN" sz="220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2B59846A-E2D0-4018-938A-1D67C55430FF}" type="slidenum">
              <a:rPr kumimoji="0" lang="en-US" altLang="zh-CN" sz="1400" smtClean="0">
                <a:ea typeface="宋体" panose="02010600030101010101" pitchFamily="2" charset="-122"/>
              </a:rPr>
              <a:pPr>
                <a:spcBef>
                  <a:spcPct val="0"/>
                </a:spcBef>
                <a:buClrTx/>
                <a:buSzTx/>
                <a:buFontTx/>
                <a:buNone/>
              </a:pPr>
              <a:t>105</a:t>
            </a:fld>
            <a:r>
              <a:rPr kumimoji="0" lang="en-US" altLang="zh-CN" sz="1000" smtClean="0">
                <a:ea typeface="宋体" panose="02010600030101010101" pitchFamily="2" charset="-122"/>
              </a:rPr>
              <a:t>-</a:t>
            </a:r>
          </a:p>
        </p:txBody>
      </p:sp>
      <p:sp>
        <p:nvSpPr>
          <p:cNvPr id="24579" name="Rectangle 3"/>
          <p:cNvSpPr>
            <a:spLocks noGrp="1" noChangeArrowheads="1"/>
          </p:cNvSpPr>
          <p:nvPr>
            <p:ph type="body" sz="half" idx="1"/>
          </p:nvPr>
        </p:nvSpPr>
        <p:spPr>
          <a:xfrm>
            <a:off x="615950" y="3789363"/>
            <a:ext cx="3810000" cy="2703512"/>
          </a:xfrm>
        </p:spPr>
        <p:txBody>
          <a:bodyPr/>
          <a:lstStyle/>
          <a:p>
            <a:pPr>
              <a:buFont typeface="Wingdings" panose="05000000000000000000" pitchFamily="2" charset="2"/>
              <a:buNone/>
              <a:defRPr/>
            </a:pPr>
            <a:r>
              <a:rPr lang="zh-CN" altLang="en-US" sz="2200" u="sng" dirty="0" smtClean="0">
                <a:solidFill>
                  <a:srgbClr val="FF0000"/>
                </a:solidFill>
                <a:latin typeface="+mn-ea"/>
              </a:rPr>
              <a:t>优点</a:t>
            </a:r>
            <a:endParaRPr lang="en-US" altLang="zh-CN" sz="2200" dirty="0" smtClean="0">
              <a:latin typeface="+mn-ea"/>
            </a:endParaRPr>
          </a:p>
          <a:p>
            <a:pPr>
              <a:defRPr/>
            </a:pPr>
            <a:r>
              <a:rPr lang="zh-CN" altLang="en-US" sz="2200" dirty="0" smtClean="0">
                <a:latin typeface="+mn-ea"/>
              </a:rPr>
              <a:t>一个活跃节点可以持续以全速</a:t>
            </a:r>
            <a:r>
              <a:rPr lang="en-US" altLang="zh-CN" sz="2200" dirty="0" smtClean="0">
                <a:latin typeface="+mn-ea"/>
              </a:rPr>
              <a:t>(</a:t>
            </a:r>
            <a:r>
              <a:rPr lang="zh-CN" altLang="en-US" sz="2200" dirty="0" smtClean="0">
                <a:latin typeface="+mn-ea"/>
              </a:rPr>
              <a:t>信道带宽</a:t>
            </a:r>
            <a:r>
              <a:rPr lang="en-US" altLang="zh-CN" sz="2200" dirty="0" smtClean="0">
                <a:latin typeface="+mn-ea"/>
              </a:rPr>
              <a:t>)</a:t>
            </a:r>
            <a:r>
              <a:rPr lang="zh-CN" altLang="en-US" sz="2200" dirty="0" smtClean="0">
                <a:latin typeface="+mn-ea"/>
              </a:rPr>
              <a:t>发送数据帧</a:t>
            </a:r>
            <a:endParaRPr lang="en-US" altLang="zh-CN" sz="2200" dirty="0" smtClean="0">
              <a:latin typeface="+mn-ea"/>
            </a:endParaRPr>
          </a:p>
          <a:p>
            <a:pPr>
              <a:defRPr/>
            </a:pPr>
            <a:r>
              <a:rPr lang="zh-CN" altLang="en-US" sz="2200" dirty="0" smtClean="0">
                <a:latin typeface="+mn-ea"/>
              </a:rPr>
              <a:t>高度去中心化</a:t>
            </a:r>
            <a:r>
              <a:rPr lang="en-US" altLang="zh-CN" sz="2200" dirty="0" smtClean="0">
                <a:latin typeface="+mn-ea"/>
              </a:rPr>
              <a:t>: </a:t>
            </a:r>
            <a:r>
              <a:rPr lang="zh-CN" altLang="en-US" sz="2200" dirty="0" smtClean="0">
                <a:latin typeface="+mn-ea"/>
              </a:rPr>
              <a:t>不需要中央调度</a:t>
            </a:r>
            <a:endParaRPr lang="en-US" altLang="zh-CN" sz="2200" dirty="0" smtClean="0">
              <a:latin typeface="+mn-ea"/>
            </a:endParaRPr>
          </a:p>
          <a:p>
            <a:pPr>
              <a:defRPr/>
            </a:pPr>
            <a:r>
              <a:rPr lang="zh-CN" altLang="en-US" sz="2200" dirty="0" smtClean="0">
                <a:latin typeface="+mn-ea"/>
              </a:rPr>
              <a:t>简单</a:t>
            </a:r>
            <a:endParaRPr lang="en-US" altLang="zh-CN" sz="2200" dirty="0" smtClean="0">
              <a:latin typeface="+mn-ea"/>
            </a:endParaRPr>
          </a:p>
          <a:p>
            <a:pPr>
              <a:defRPr/>
            </a:pPr>
            <a:endParaRPr lang="en-US" altLang="zh-CN" sz="2200" dirty="0" smtClean="0">
              <a:latin typeface="+mn-ea"/>
            </a:endParaRPr>
          </a:p>
        </p:txBody>
      </p:sp>
      <p:sp>
        <p:nvSpPr>
          <p:cNvPr id="24580" name="Rectangle 4"/>
          <p:cNvSpPr>
            <a:spLocks noGrp="1" noChangeArrowheads="1"/>
          </p:cNvSpPr>
          <p:nvPr>
            <p:ph type="body" sz="half" idx="2"/>
          </p:nvPr>
        </p:nvSpPr>
        <p:spPr>
          <a:xfrm>
            <a:off x="4572000" y="3829050"/>
            <a:ext cx="3810000" cy="2700338"/>
          </a:xfrm>
        </p:spPr>
        <p:txBody>
          <a:bodyPr/>
          <a:lstStyle/>
          <a:p>
            <a:pPr>
              <a:lnSpc>
                <a:spcPct val="90000"/>
              </a:lnSpc>
              <a:buFont typeface="Wingdings" panose="05000000000000000000" pitchFamily="2" charset="2"/>
              <a:buNone/>
              <a:defRPr/>
            </a:pPr>
            <a:r>
              <a:rPr lang="zh-CN" altLang="en-US" sz="2200" u="sng" dirty="0" smtClean="0">
                <a:solidFill>
                  <a:srgbClr val="FF0000"/>
                </a:solidFill>
                <a:latin typeface="+mn-ea"/>
              </a:rPr>
              <a:t>缺点</a:t>
            </a:r>
            <a:endParaRPr lang="en-US" altLang="zh-CN" sz="2200" dirty="0" smtClean="0">
              <a:latin typeface="+mn-ea"/>
            </a:endParaRPr>
          </a:p>
          <a:p>
            <a:pPr>
              <a:lnSpc>
                <a:spcPct val="90000"/>
              </a:lnSpc>
              <a:defRPr/>
            </a:pPr>
            <a:r>
              <a:rPr lang="zh-CN" altLang="en-US" sz="2200" dirty="0" smtClean="0">
                <a:latin typeface="+mn-ea"/>
              </a:rPr>
              <a:t>存在冲突</a:t>
            </a:r>
            <a:r>
              <a:rPr lang="en-US" altLang="zh-CN" sz="2200" dirty="0" smtClean="0">
                <a:latin typeface="+mn-ea"/>
              </a:rPr>
              <a:t>, </a:t>
            </a:r>
            <a:r>
              <a:rPr lang="zh-CN" altLang="en-US" sz="2200" dirty="0" smtClean="0">
                <a:latin typeface="+mn-ea"/>
              </a:rPr>
              <a:t>浪费时隙</a:t>
            </a:r>
            <a:endParaRPr lang="en-US" altLang="zh-CN" sz="2200" dirty="0" smtClean="0">
              <a:latin typeface="+mn-ea"/>
            </a:endParaRPr>
          </a:p>
          <a:p>
            <a:pPr>
              <a:lnSpc>
                <a:spcPct val="90000"/>
              </a:lnSpc>
              <a:defRPr/>
            </a:pPr>
            <a:r>
              <a:rPr lang="zh-CN" altLang="en-US" sz="2200" dirty="0" smtClean="0">
                <a:latin typeface="+mn-ea"/>
              </a:rPr>
              <a:t>存在空闲时隙</a:t>
            </a:r>
            <a:endParaRPr lang="en-US" altLang="zh-CN" sz="2200" dirty="0" smtClean="0">
              <a:latin typeface="+mn-ea"/>
            </a:endParaRPr>
          </a:p>
          <a:p>
            <a:pPr>
              <a:lnSpc>
                <a:spcPct val="90000"/>
              </a:lnSpc>
              <a:defRPr/>
            </a:pPr>
            <a:r>
              <a:rPr lang="zh-CN" altLang="en-US" sz="2200" dirty="0" smtClean="0">
                <a:latin typeface="+mn-ea"/>
              </a:rPr>
              <a:t>节点可能花费较长的时间进行冲突监测与退避重传</a:t>
            </a:r>
            <a:endParaRPr lang="en-US" altLang="zh-CN" sz="2200" dirty="0" smtClean="0">
              <a:latin typeface="+mn-ea"/>
            </a:endParaRPr>
          </a:p>
          <a:p>
            <a:pPr>
              <a:lnSpc>
                <a:spcPct val="90000"/>
              </a:lnSpc>
              <a:defRPr/>
            </a:pPr>
            <a:r>
              <a:rPr lang="zh-CN" altLang="en-US" sz="2200" dirty="0" smtClean="0">
                <a:latin typeface="+mn-ea"/>
              </a:rPr>
              <a:t>要求时钟同步</a:t>
            </a:r>
            <a:endParaRPr lang="en-US" altLang="zh-CN" sz="2200" dirty="0" smtClean="0">
              <a:latin typeface="+mn-ea"/>
            </a:endParaRPr>
          </a:p>
        </p:txBody>
      </p:sp>
      <p:sp>
        <p:nvSpPr>
          <p:cNvPr id="2014214" name="Rectangle 6"/>
          <p:cNvSpPr>
            <a:spLocks noGrp="1" noChangeArrowheads="1"/>
          </p:cNvSpPr>
          <p:nvPr>
            <p:ph type="title"/>
          </p:nvPr>
        </p:nvSpPr>
        <p:spPr/>
        <p:txBody>
          <a:bodyPr/>
          <a:lstStyle/>
          <a:p>
            <a:pPr>
              <a:defRPr/>
            </a:pPr>
            <a:r>
              <a:rPr lang="zh-CN" altLang="en-US" dirty="0" smtClean="0"/>
              <a:t>随机接入</a:t>
            </a:r>
            <a:r>
              <a:rPr lang="en-US" altLang="zh-CN" dirty="0" smtClean="0"/>
              <a:t>: </a:t>
            </a:r>
            <a:r>
              <a:rPr lang="zh-CN" altLang="en-US" dirty="0" smtClean="0"/>
              <a:t>时隙</a:t>
            </a:r>
            <a:r>
              <a:rPr lang="en-US" altLang="zh-CN" dirty="0" smtClean="0">
                <a:latin typeface="+mn-lt"/>
              </a:rPr>
              <a:t>ALOHA</a:t>
            </a:r>
            <a:endParaRPr lang="en-US" altLang="zh-CN" dirty="0">
              <a:latin typeface="+mn-lt"/>
            </a:endParaRPr>
          </a:p>
        </p:txBody>
      </p:sp>
      <p:grpSp>
        <p:nvGrpSpPr>
          <p:cNvPr id="144390" name="Group 64"/>
          <p:cNvGrpSpPr>
            <a:grpSpLocks/>
          </p:cNvGrpSpPr>
          <p:nvPr/>
        </p:nvGrpSpPr>
        <p:grpSpPr bwMode="auto">
          <a:xfrm>
            <a:off x="1028700" y="1350963"/>
            <a:ext cx="6053138" cy="1938337"/>
            <a:chOff x="648" y="899"/>
            <a:chExt cx="3813" cy="1221"/>
          </a:xfrm>
        </p:grpSpPr>
        <p:grpSp>
          <p:nvGrpSpPr>
            <p:cNvPr id="144391" name="Group 9"/>
            <p:cNvGrpSpPr>
              <a:grpSpLocks/>
            </p:cNvGrpSpPr>
            <p:nvPr/>
          </p:nvGrpSpPr>
          <p:grpSpPr bwMode="auto">
            <a:xfrm>
              <a:off x="1193" y="899"/>
              <a:ext cx="283" cy="192"/>
              <a:chOff x="1185" y="903"/>
              <a:chExt cx="283" cy="192"/>
            </a:xfrm>
          </p:grpSpPr>
          <p:sp>
            <p:nvSpPr>
              <p:cNvPr id="144442" name="Rectangle 7"/>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43" name="Text Box 8"/>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2" name="Group 10"/>
            <p:cNvGrpSpPr>
              <a:grpSpLocks/>
            </p:cNvGrpSpPr>
            <p:nvPr/>
          </p:nvGrpSpPr>
          <p:grpSpPr bwMode="auto">
            <a:xfrm>
              <a:off x="1811" y="901"/>
              <a:ext cx="283" cy="192"/>
              <a:chOff x="1185" y="903"/>
              <a:chExt cx="283" cy="192"/>
            </a:xfrm>
          </p:grpSpPr>
          <p:sp>
            <p:nvSpPr>
              <p:cNvPr id="144440" name="Rectangle 11"/>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41" name="Text Box 12"/>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3" name="Group 13"/>
            <p:cNvGrpSpPr>
              <a:grpSpLocks/>
            </p:cNvGrpSpPr>
            <p:nvPr/>
          </p:nvGrpSpPr>
          <p:grpSpPr bwMode="auto">
            <a:xfrm>
              <a:off x="2779" y="902"/>
              <a:ext cx="283" cy="192"/>
              <a:chOff x="1185" y="903"/>
              <a:chExt cx="283" cy="192"/>
            </a:xfrm>
          </p:grpSpPr>
          <p:sp>
            <p:nvSpPr>
              <p:cNvPr id="144438" name="Rectangle 14"/>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9" name="Text Box 15"/>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4" name="Group 16"/>
            <p:cNvGrpSpPr>
              <a:grpSpLocks/>
            </p:cNvGrpSpPr>
            <p:nvPr/>
          </p:nvGrpSpPr>
          <p:grpSpPr bwMode="auto">
            <a:xfrm>
              <a:off x="3419" y="899"/>
              <a:ext cx="283" cy="192"/>
              <a:chOff x="1185" y="903"/>
              <a:chExt cx="283" cy="192"/>
            </a:xfrm>
          </p:grpSpPr>
          <p:sp>
            <p:nvSpPr>
              <p:cNvPr id="144436" name="Rectangle 17"/>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7" name="Text Box 18"/>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5" name="Group 24"/>
            <p:cNvGrpSpPr>
              <a:grpSpLocks/>
            </p:cNvGrpSpPr>
            <p:nvPr/>
          </p:nvGrpSpPr>
          <p:grpSpPr bwMode="auto">
            <a:xfrm>
              <a:off x="1194" y="1225"/>
              <a:ext cx="283" cy="192"/>
              <a:chOff x="4584" y="1229"/>
              <a:chExt cx="283" cy="192"/>
            </a:xfrm>
          </p:grpSpPr>
          <p:sp>
            <p:nvSpPr>
              <p:cNvPr id="144434" name="Rectangle 20"/>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5" name="Text Box 21"/>
              <p:cNvSpPr txBox="1">
                <a:spLocks noChangeArrowheads="1"/>
              </p:cNvSpPr>
              <p:nvPr/>
            </p:nvSpPr>
            <p:spPr bwMode="auto">
              <a:xfrm>
                <a:off x="4636" y="122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144396" name="Group 31"/>
            <p:cNvGrpSpPr>
              <a:grpSpLocks/>
            </p:cNvGrpSpPr>
            <p:nvPr/>
          </p:nvGrpSpPr>
          <p:grpSpPr bwMode="auto">
            <a:xfrm>
              <a:off x="1195" y="1546"/>
              <a:ext cx="283" cy="192"/>
              <a:chOff x="4827" y="1591"/>
              <a:chExt cx="283" cy="192"/>
            </a:xfrm>
          </p:grpSpPr>
          <p:sp>
            <p:nvSpPr>
              <p:cNvPr id="144432" name="Rectangle 22"/>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3" name="Text Box 23"/>
              <p:cNvSpPr txBox="1">
                <a:spLocks noChangeArrowheads="1"/>
              </p:cNvSpPr>
              <p:nvPr/>
            </p:nvSpPr>
            <p:spPr bwMode="auto">
              <a:xfrm>
                <a:off x="4872" y="159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144397" name="Group 25"/>
            <p:cNvGrpSpPr>
              <a:grpSpLocks/>
            </p:cNvGrpSpPr>
            <p:nvPr/>
          </p:nvGrpSpPr>
          <p:grpSpPr bwMode="auto">
            <a:xfrm>
              <a:off x="1817" y="1226"/>
              <a:ext cx="283" cy="192"/>
              <a:chOff x="4584" y="1229"/>
              <a:chExt cx="283" cy="192"/>
            </a:xfrm>
          </p:grpSpPr>
          <p:sp>
            <p:nvSpPr>
              <p:cNvPr id="144430" name="Rectangle 26"/>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1" name="Text Box 27"/>
              <p:cNvSpPr txBox="1">
                <a:spLocks noChangeArrowheads="1"/>
              </p:cNvSpPr>
              <p:nvPr/>
            </p:nvSpPr>
            <p:spPr bwMode="auto">
              <a:xfrm>
                <a:off x="4636" y="122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144398" name="Group 28"/>
            <p:cNvGrpSpPr>
              <a:grpSpLocks/>
            </p:cNvGrpSpPr>
            <p:nvPr/>
          </p:nvGrpSpPr>
          <p:grpSpPr bwMode="auto">
            <a:xfrm>
              <a:off x="2143" y="1227"/>
              <a:ext cx="283" cy="192"/>
              <a:chOff x="4584" y="1229"/>
              <a:chExt cx="283" cy="192"/>
            </a:xfrm>
          </p:grpSpPr>
          <p:sp>
            <p:nvSpPr>
              <p:cNvPr id="144428" name="Rectangle 29"/>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29" name="Text Box 30"/>
              <p:cNvSpPr txBox="1">
                <a:spLocks noChangeArrowheads="1"/>
              </p:cNvSpPr>
              <p:nvPr/>
            </p:nvSpPr>
            <p:spPr bwMode="auto">
              <a:xfrm>
                <a:off x="4636" y="122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144399" name="Group 32"/>
            <p:cNvGrpSpPr>
              <a:grpSpLocks/>
            </p:cNvGrpSpPr>
            <p:nvPr/>
          </p:nvGrpSpPr>
          <p:grpSpPr bwMode="auto">
            <a:xfrm>
              <a:off x="2780" y="1547"/>
              <a:ext cx="283" cy="192"/>
              <a:chOff x="4827" y="1591"/>
              <a:chExt cx="283" cy="192"/>
            </a:xfrm>
          </p:grpSpPr>
          <p:sp>
            <p:nvSpPr>
              <p:cNvPr id="144426" name="Rectangle 33"/>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27" name="Text Box 34"/>
              <p:cNvSpPr txBox="1">
                <a:spLocks noChangeArrowheads="1"/>
              </p:cNvSpPr>
              <p:nvPr/>
            </p:nvSpPr>
            <p:spPr bwMode="auto">
              <a:xfrm>
                <a:off x="4872" y="159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144400" name="Group 35"/>
            <p:cNvGrpSpPr>
              <a:grpSpLocks/>
            </p:cNvGrpSpPr>
            <p:nvPr/>
          </p:nvGrpSpPr>
          <p:grpSpPr bwMode="auto">
            <a:xfrm>
              <a:off x="3732" y="1548"/>
              <a:ext cx="283" cy="192"/>
              <a:chOff x="4827" y="1591"/>
              <a:chExt cx="283" cy="192"/>
            </a:xfrm>
          </p:grpSpPr>
          <p:sp>
            <p:nvSpPr>
              <p:cNvPr id="144424" name="Rectangle 36"/>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25" name="Text Box 37"/>
              <p:cNvSpPr txBox="1">
                <a:spLocks noChangeArrowheads="1"/>
              </p:cNvSpPr>
              <p:nvPr/>
            </p:nvSpPr>
            <p:spPr bwMode="auto">
              <a:xfrm>
                <a:off x="4872" y="159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sp>
          <p:nvSpPr>
            <p:cNvPr id="144401" name="Text Box 38"/>
            <p:cNvSpPr txBox="1">
              <a:spLocks noChangeArrowheads="1"/>
            </p:cNvSpPr>
            <p:nvPr/>
          </p:nvSpPr>
          <p:spPr bwMode="auto">
            <a:xfrm>
              <a:off x="659" y="921"/>
              <a:ext cx="4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node 1</a:t>
              </a:r>
            </a:p>
          </p:txBody>
        </p:sp>
        <p:sp>
          <p:nvSpPr>
            <p:cNvPr id="144402" name="Text Box 39"/>
            <p:cNvSpPr txBox="1">
              <a:spLocks noChangeArrowheads="1"/>
            </p:cNvSpPr>
            <p:nvPr/>
          </p:nvSpPr>
          <p:spPr bwMode="auto">
            <a:xfrm>
              <a:off x="648" y="1245"/>
              <a:ext cx="4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node 2</a:t>
              </a:r>
            </a:p>
          </p:txBody>
        </p:sp>
        <p:sp>
          <p:nvSpPr>
            <p:cNvPr id="144403" name="Text Box 40"/>
            <p:cNvSpPr txBox="1">
              <a:spLocks noChangeArrowheads="1"/>
            </p:cNvSpPr>
            <p:nvPr/>
          </p:nvSpPr>
          <p:spPr bwMode="auto">
            <a:xfrm>
              <a:off x="677" y="1562"/>
              <a:ext cx="4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node 3</a:t>
              </a:r>
            </a:p>
          </p:txBody>
        </p:sp>
        <p:sp>
          <p:nvSpPr>
            <p:cNvPr id="144404" name="Line 41"/>
            <p:cNvSpPr>
              <a:spLocks noChangeShapeType="1"/>
            </p:cNvSpPr>
            <p:nvPr/>
          </p:nvSpPr>
          <p:spPr bwMode="auto">
            <a:xfrm>
              <a:off x="1179" y="1882"/>
              <a:ext cx="32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5" name="Line 42"/>
            <p:cNvSpPr>
              <a:spLocks noChangeShapeType="1"/>
            </p:cNvSpPr>
            <p:nvPr/>
          </p:nvSpPr>
          <p:spPr bwMode="auto">
            <a:xfrm>
              <a:off x="1181"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6" name="Line 43"/>
            <p:cNvSpPr>
              <a:spLocks noChangeShapeType="1"/>
            </p:cNvSpPr>
            <p:nvPr/>
          </p:nvSpPr>
          <p:spPr bwMode="auto">
            <a:xfrm>
              <a:off x="1496"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7" name="Line 44"/>
            <p:cNvSpPr>
              <a:spLocks noChangeShapeType="1"/>
            </p:cNvSpPr>
            <p:nvPr/>
          </p:nvSpPr>
          <p:spPr bwMode="auto">
            <a:xfrm>
              <a:off x="1813" y="1817"/>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8" name="Line 45"/>
            <p:cNvSpPr>
              <a:spLocks noChangeShapeType="1"/>
            </p:cNvSpPr>
            <p:nvPr/>
          </p:nvSpPr>
          <p:spPr bwMode="auto">
            <a:xfrm>
              <a:off x="2132"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9" name="Line 46"/>
            <p:cNvSpPr>
              <a:spLocks noChangeShapeType="1"/>
            </p:cNvSpPr>
            <p:nvPr/>
          </p:nvSpPr>
          <p:spPr bwMode="auto">
            <a:xfrm>
              <a:off x="2450" y="1817"/>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0" name="Line 47"/>
            <p:cNvSpPr>
              <a:spLocks noChangeShapeType="1"/>
            </p:cNvSpPr>
            <p:nvPr/>
          </p:nvSpPr>
          <p:spPr bwMode="auto">
            <a:xfrm>
              <a:off x="2770"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1" name="Line 48"/>
            <p:cNvSpPr>
              <a:spLocks noChangeShapeType="1"/>
            </p:cNvSpPr>
            <p:nvPr/>
          </p:nvSpPr>
          <p:spPr bwMode="auto">
            <a:xfrm>
              <a:off x="3088"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2" name="Line 49"/>
            <p:cNvSpPr>
              <a:spLocks noChangeShapeType="1"/>
            </p:cNvSpPr>
            <p:nvPr/>
          </p:nvSpPr>
          <p:spPr bwMode="auto">
            <a:xfrm>
              <a:off x="3406" y="1817"/>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3" name="Line 50"/>
            <p:cNvSpPr>
              <a:spLocks noChangeShapeType="1"/>
            </p:cNvSpPr>
            <p:nvPr/>
          </p:nvSpPr>
          <p:spPr bwMode="auto">
            <a:xfrm>
              <a:off x="3726" y="1815"/>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4" name="Line 51"/>
            <p:cNvSpPr>
              <a:spLocks noChangeShapeType="1"/>
            </p:cNvSpPr>
            <p:nvPr/>
          </p:nvSpPr>
          <p:spPr bwMode="auto">
            <a:xfrm>
              <a:off x="4034" y="1813"/>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5" name="Text Box 54"/>
            <p:cNvSpPr txBox="1">
              <a:spLocks noChangeArrowheads="1"/>
            </p:cNvSpPr>
            <p:nvPr/>
          </p:nvSpPr>
          <p:spPr bwMode="auto">
            <a:xfrm>
              <a:off x="1220" y="1883"/>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C</a:t>
              </a:r>
            </a:p>
          </p:txBody>
        </p:sp>
        <p:sp>
          <p:nvSpPr>
            <p:cNvPr id="144416" name="Text Box 55"/>
            <p:cNvSpPr txBox="1">
              <a:spLocks noChangeArrowheads="1"/>
            </p:cNvSpPr>
            <p:nvPr/>
          </p:nvSpPr>
          <p:spPr bwMode="auto">
            <a:xfrm>
              <a:off x="1862" y="188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C</a:t>
              </a:r>
            </a:p>
          </p:txBody>
        </p:sp>
        <p:sp>
          <p:nvSpPr>
            <p:cNvPr id="144417" name="Text Box 56"/>
            <p:cNvSpPr txBox="1">
              <a:spLocks noChangeArrowheads="1"/>
            </p:cNvSpPr>
            <p:nvPr/>
          </p:nvSpPr>
          <p:spPr bwMode="auto">
            <a:xfrm>
              <a:off x="2816" y="188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C</a:t>
              </a:r>
            </a:p>
          </p:txBody>
        </p:sp>
        <p:sp>
          <p:nvSpPr>
            <p:cNvPr id="144418" name="Text Box 58"/>
            <p:cNvSpPr txBox="1">
              <a:spLocks noChangeArrowheads="1"/>
            </p:cNvSpPr>
            <p:nvPr/>
          </p:nvSpPr>
          <p:spPr bwMode="auto">
            <a:xfrm>
              <a:off x="2186"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S</a:t>
              </a:r>
            </a:p>
          </p:txBody>
        </p:sp>
        <p:sp>
          <p:nvSpPr>
            <p:cNvPr id="144419" name="Text Box 59"/>
            <p:cNvSpPr txBox="1">
              <a:spLocks noChangeArrowheads="1"/>
            </p:cNvSpPr>
            <p:nvPr/>
          </p:nvSpPr>
          <p:spPr bwMode="auto">
            <a:xfrm>
              <a:off x="3446"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S</a:t>
              </a:r>
            </a:p>
          </p:txBody>
        </p:sp>
        <p:sp>
          <p:nvSpPr>
            <p:cNvPr id="144420" name="Text Box 60"/>
            <p:cNvSpPr txBox="1">
              <a:spLocks noChangeArrowheads="1"/>
            </p:cNvSpPr>
            <p:nvPr/>
          </p:nvSpPr>
          <p:spPr bwMode="auto">
            <a:xfrm>
              <a:off x="3752" y="188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S</a:t>
              </a:r>
            </a:p>
          </p:txBody>
        </p:sp>
        <p:sp>
          <p:nvSpPr>
            <p:cNvPr id="144421" name="Text Box 61"/>
            <p:cNvSpPr txBox="1">
              <a:spLocks noChangeArrowheads="1"/>
            </p:cNvSpPr>
            <p:nvPr/>
          </p:nvSpPr>
          <p:spPr bwMode="auto">
            <a:xfrm>
              <a:off x="1544" y="188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E</a:t>
              </a:r>
            </a:p>
          </p:txBody>
        </p:sp>
        <p:sp>
          <p:nvSpPr>
            <p:cNvPr id="144422" name="Text Box 62"/>
            <p:cNvSpPr txBox="1">
              <a:spLocks noChangeArrowheads="1"/>
            </p:cNvSpPr>
            <p:nvPr/>
          </p:nvSpPr>
          <p:spPr bwMode="auto">
            <a:xfrm>
              <a:off x="2504"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E</a:t>
              </a:r>
            </a:p>
          </p:txBody>
        </p:sp>
        <p:sp>
          <p:nvSpPr>
            <p:cNvPr id="144423" name="Text Box 63"/>
            <p:cNvSpPr txBox="1">
              <a:spLocks noChangeArrowheads="1"/>
            </p:cNvSpPr>
            <p:nvPr/>
          </p:nvSpPr>
          <p:spPr bwMode="auto">
            <a:xfrm>
              <a:off x="3134"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E</a:t>
              </a:r>
            </a:p>
          </p:txBody>
        </p:sp>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0BB66705-BF05-4DDD-84BB-A2C1D93FCEAC}" type="slidenum">
              <a:rPr kumimoji="0" lang="en-US" altLang="zh-CN" sz="1400" smtClean="0">
                <a:ea typeface="宋体" panose="02010600030101010101" pitchFamily="2" charset="-122"/>
              </a:rPr>
              <a:pPr>
                <a:spcBef>
                  <a:spcPct val="0"/>
                </a:spcBef>
                <a:buClrTx/>
                <a:buSzTx/>
                <a:buFontTx/>
                <a:buNone/>
              </a:pPr>
              <a:t>106</a:t>
            </a:fld>
            <a:r>
              <a:rPr kumimoji="0" lang="en-US" altLang="zh-CN" sz="1000" smtClean="0">
                <a:ea typeface="宋体" panose="02010600030101010101" pitchFamily="2" charset="-122"/>
              </a:rPr>
              <a:t>-</a:t>
            </a:r>
          </a:p>
        </p:txBody>
      </p:sp>
      <p:sp>
        <p:nvSpPr>
          <p:cNvPr id="2020354" name="Rectangle 2"/>
          <p:cNvSpPr>
            <a:spLocks noGrp="1" noChangeArrowheads="1"/>
          </p:cNvSpPr>
          <p:nvPr>
            <p:ph type="title"/>
          </p:nvPr>
        </p:nvSpPr>
        <p:spPr/>
        <p:txBody>
          <a:bodyPr/>
          <a:lstStyle/>
          <a:p>
            <a:pPr>
              <a:defRPr/>
            </a:pPr>
            <a:r>
              <a:rPr lang="zh-CN" altLang="en-US" sz="3600" dirty="0" smtClean="0"/>
              <a:t>随机接入</a:t>
            </a:r>
            <a:r>
              <a:rPr lang="en-US" altLang="zh-CN" sz="3600" dirty="0" smtClean="0"/>
              <a:t>: </a:t>
            </a:r>
            <a:r>
              <a:rPr lang="zh-CN" altLang="en-US" sz="3600" dirty="0" smtClean="0"/>
              <a:t>纯</a:t>
            </a:r>
            <a:r>
              <a:rPr lang="en-US" altLang="zh-CN" sz="3600" dirty="0" smtClean="0"/>
              <a:t> ALOHA</a:t>
            </a:r>
            <a:r>
              <a:rPr lang="zh-CN" altLang="en-US" sz="3500" dirty="0" smtClean="0">
                <a:latin typeface="+mn-lt"/>
                <a:ea typeface="宋体" pitchFamily="2" charset="-122"/>
              </a:rPr>
              <a:t>的性能</a:t>
            </a:r>
            <a:endParaRPr lang="en-US" altLang="zh-CN" dirty="0">
              <a:latin typeface="+mn-lt"/>
              <a:ea typeface="宋体" pitchFamily="2" charset="-122"/>
            </a:endParaRPr>
          </a:p>
        </p:txBody>
      </p:sp>
      <p:sp>
        <p:nvSpPr>
          <p:cNvPr id="146436" name="Rectangle 3"/>
          <p:cNvSpPr>
            <a:spLocks noGrp="1" noChangeArrowheads="1"/>
          </p:cNvSpPr>
          <p:nvPr>
            <p:ph type="body" idx="1"/>
          </p:nvPr>
        </p:nvSpPr>
        <p:spPr>
          <a:xfrm>
            <a:off x="142875" y="3429000"/>
            <a:ext cx="8264525" cy="2892425"/>
          </a:xfrm>
        </p:spPr>
        <p:txBody>
          <a:bodyPr/>
          <a:lstStyle/>
          <a:p>
            <a:pPr>
              <a:lnSpc>
                <a:spcPct val="90000"/>
              </a:lnSpc>
              <a:buFont typeface="Wingdings" panose="05000000000000000000" pitchFamily="2" charset="2"/>
              <a:buNone/>
            </a:pPr>
            <a:r>
              <a:rPr lang="en-US" altLang="zh-CN" sz="2000" smtClean="0"/>
              <a:t>Prob(</a:t>
            </a:r>
            <a:r>
              <a:rPr lang="zh-CN" altLang="en-US" sz="2000" smtClean="0"/>
              <a:t>节点成功发送</a:t>
            </a:r>
            <a:r>
              <a:rPr lang="en-US" altLang="zh-CN" sz="2000" smtClean="0"/>
              <a:t>) </a:t>
            </a:r>
          </a:p>
          <a:p>
            <a:pPr>
              <a:lnSpc>
                <a:spcPct val="90000"/>
              </a:lnSpc>
              <a:buFont typeface="Wingdings" panose="05000000000000000000" pitchFamily="2" charset="2"/>
              <a:buNone/>
            </a:pPr>
            <a:r>
              <a:rPr lang="en-US" altLang="zh-CN" sz="2000" smtClean="0"/>
              <a:t>= Prob(</a:t>
            </a:r>
            <a:r>
              <a:rPr lang="zh-CN" altLang="en-US" sz="2000" smtClean="0"/>
              <a:t>节点发送</a:t>
            </a:r>
            <a:r>
              <a:rPr lang="en-US" altLang="zh-CN" sz="2000" smtClean="0"/>
              <a:t>) </a:t>
            </a:r>
            <a:r>
              <a:rPr lang="en-US" altLang="zh-CN" sz="2800" baseline="16000" smtClean="0"/>
              <a:t>x</a:t>
            </a:r>
            <a:endParaRPr lang="en-US" altLang="zh-CN" sz="2000" baseline="16000" smtClean="0"/>
          </a:p>
          <a:p>
            <a:pPr>
              <a:lnSpc>
                <a:spcPct val="90000"/>
              </a:lnSpc>
              <a:buFont typeface="Wingdings" panose="05000000000000000000" pitchFamily="2" charset="2"/>
              <a:buNone/>
            </a:pPr>
            <a:r>
              <a:rPr lang="en-US" altLang="zh-CN" sz="2000" smtClean="0"/>
              <a:t>Prob([t</a:t>
            </a:r>
            <a:r>
              <a:rPr lang="en-US" altLang="zh-CN" sz="2000" baseline="-25000" smtClean="0"/>
              <a:t>0</a:t>
            </a:r>
            <a:r>
              <a:rPr lang="en-US" altLang="zh-CN" sz="2000" smtClean="0"/>
              <a:t>-1,t</a:t>
            </a:r>
            <a:r>
              <a:rPr lang="en-US" altLang="zh-CN" sz="2000" baseline="-25000" smtClean="0"/>
              <a:t>0</a:t>
            </a:r>
            <a:r>
              <a:rPr lang="en-US" altLang="zh-CN" sz="2000" smtClean="0"/>
              <a:t>]</a:t>
            </a:r>
            <a:r>
              <a:rPr lang="zh-CN" altLang="en-US" sz="2000" smtClean="0"/>
              <a:t>时间范围内无其他节点发送</a:t>
            </a:r>
            <a:r>
              <a:rPr lang="en-US" altLang="zh-CN" sz="2000" smtClean="0"/>
              <a:t>) x</a:t>
            </a:r>
          </a:p>
          <a:p>
            <a:pPr>
              <a:lnSpc>
                <a:spcPct val="90000"/>
              </a:lnSpc>
              <a:buFont typeface="Wingdings" panose="05000000000000000000" pitchFamily="2" charset="2"/>
              <a:buNone/>
            </a:pPr>
            <a:r>
              <a:rPr lang="en-US" altLang="zh-CN" sz="2000" smtClean="0"/>
              <a:t>Prob([t</a:t>
            </a:r>
            <a:r>
              <a:rPr lang="en-US" altLang="zh-CN" sz="2000" baseline="-25000" smtClean="0"/>
              <a:t>0</a:t>
            </a:r>
            <a:r>
              <a:rPr lang="en-US" altLang="zh-CN" sz="2000" smtClean="0"/>
              <a:t>,t</a:t>
            </a:r>
            <a:r>
              <a:rPr lang="en-US" altLang="zh-CN" sz="2000" baseline="-25000" smtClean="0"/>
              <a:t>0</a:t>
            </a:r>
            <a:r>
              <a:rPr lang="en-US" altLang="zh-CN" sz="2000" smtClean="0"/>
              <a:t>+1]</a:t>
            </a:r>
            <a:r>
              <a:rPr lang="zh-CN" altLang="en-US" sz="2000" smtClean="0"/>
              <a:t>时间范围内无其他节点发送</a:t>
            </a:r>
            <a:r>
              <a:rPr lang="en-US" altLang="zh-CN" sz="2000" smtClean="0"/>
              <a:t>) </a:t>
            </a:r>
          </a:p>
          <a:p>
            <a:pPr>
              <a:lnSpc>
                <a:spcPct val="90000"/>
              </a:lnSpc>
              <a:buFont typeface="Wingdings" panose="05000000000000000000" pitchFamily="2" charset="2"/>
              <a:buNone/>
            </a:pPr>
            <a:r>
              <a:rPr lang="en-US" altLang="zh-CN" sz="2000" smtClean="0"/>
              <a:t>   = p </a:t>
            </a:r>
            <a:r>
              <a:rPr lang="en-US" altLang="zh-CN" sz="2800" baseline="16000" smtClean="0"/>
              <a:t>. </a:t>
            </a:r>
            <a:r>
              <a:rPr lang="en-US" altLang="zh-CN" sz="2000" smtClean="0"/>
              <a:t>(1-p)</a:t>
            </a:r>
            <a:r>
              <a:rPr lang="en-US" altLang="zh-CN" sz="2000" b="1" baseline="30000" smtClean="0"/>
              <a:t>N-1</a:t>
            </a:r>
            <a:r>
              <a:rPr lang="en-US" altLang="zh-CN" sz="2800" baseline="16000" smtClean="0"/>
              <a:t> . </a:t>
            </a:r>
            <a:r>
              <a:rPr lang="en-US" altLang="zh-CN" sz="2000" smtClean="0"/>
              <a:t>(1-p)</a:t>
            </a:r>
            <a:r>
              <a:rPr lang="en-US" altLang="zh-CN" sz="2000" b="1" baseline="30000" smtClean="0"/>
              <a:t>N-1</a:t>
            </a:r>
          </a:p>
          <a:p>
            <a:pPr>
              <a:lnSpc>
                <a:spcPct val="90000"/>
              </a:lnSpc>
              <a:buFont typeface="Wingdings" panose="05000000000000000000" pitchFamily="2" charset="2"/>
              <a:buNone/>
            </a:pPr>
            <a:r>
              <a:rPr lang="en-US" altLang="zh-CN" sz="2000" b="1" smtClean="0"/>
              <a:t>   = </a:t>
            </a:r>
            <a:r>
              <a:rPr lang="en-US" altLang="zh-CN" sz="2000" smtClean="0"/>
              <a:t>p </a:t>
            </a:r>
            <a:r>
              <a:rPr lang="en-US" altLang="zh-CN" sz="2800" baseline="16000" smtClean="0"/>
              <a:t>. </a:t>
            </a:r>
            <a:r>
              <a:rPr lang="en-US" altLang="zh-CN" sz="2000" smtClean="0"/>
              <a:t>(1-p)</a:t>
            </a:r>
            <a:r>
              <a:rPr lang="en-US" altLang="zh-CN" sz="2000" b="1" baseline="30000" smtClean="0"/>
              <a:t>2(N-1)</a:t>
            </a:r>
            <a:r>
              <a:rPr lang="en-US" altLang="zh-CN" sz="2800" baseline="16000" smtClean="0"/>
              <a:t> </a:t>
            </a:r>
          </a:p>
          <a:p>
            <a:pPr>
              <a:lnSpc>
                <a:spcPct val="90000"/>
              </a:lnSpc>
              <a:buFont typeface="Wingdings" panose="05000000000000000000" pitchFamily="2" charset="2"/>
              <a:buNone/>
            </a:pPr>
            <a:endParaRPr lang="en-US" altLang="zh-CN" sz="2800" baseline="16000" smtClean="0"/>
          </a:p>
          <a:p>
            <a:pPr>
              <a:lnSpc>
                <a:spcPct val="90000"/>
              </a:lnSpc>
              <a:buFont typeface="Wingdings" panose="05000000000000000000" pitchFamily="2" charset="2"/>
              <a:buNone/>
            </a:pPr>
            <a:r>
              <a:rPr lang="en-US" altLang="zh-CN" sz="2800" baseline="16000" smtClean="0"/>
              <a:t> … </a:t>
            </a:r>
            <a:r>
              <a:rPr lang="zh-CN" altLang="en-US" sz="2800" baseline="16000" smtClean="0"/>
              <a:t>选择最优的参数</a:t>
            </a:r>
            <a:r>
              <a:rPr lang="en-US" altLang="zh-CN" sz="2800" baseline="16000" smtClean="0"/>
              <a:t>p ,</a:t>
            </a:r>
            <a:r>
              <a:rPr lang="en-US" altLang="zh-CN" sz="2800" smtClean="0"/>
              <a:t> </a:t>
            </a:r>
            <a:r>
              <a:rPr lang="zh-CN" altLang="en-US" sz="2800" baseline="16000" smtClean="0"/>
              <a:t>设置</a:t>
            </a:r>
            <a:r>
              <a:rPr lang="en-US" altLang="zh-CN" sz="2800" baseline="16000" smtClean="0"/>
              <a:t>n -&gt; infty ...                                        </a:t>
            </a:r>
            <a:br>
              <a:rPr lang="en-US" altLang="zh-CN" sz="2800" baseline="16000" smtClean="0"/>
            </a:br>
            <a:r>
              <a:rPr lang="en-US" altLang="zh-CN" sz="2800" baseline="16000" smtClean="0"/>
              <a:t>              = 1/(2e) = .18</a:t>
            </a:r>
            <a:endParaRPr lang="en-US" altLang="zh-CN" sz="2800" smtClean="0"/>
          </a:p>
        </p:txBody>
      </p:sp>
      <p:pic>
        <p:nvPicPr>
          <p:cNvPr id="146437" name="Picture 5"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125538"/>
            <a:ext cx="54721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0358" name="Text Box 6"/>
          <p:cNvSpPr txBox="1">
            <a:spLocks noChangeArrowheads="1"/>
          </p:cNvSpPr>
          <p:nvPr/>
        </p:nvSpPr>
        <p:spPr bwMode="auto">
          <a:xfrm>
            <a:off x="5651500" y="1484313"/>
            <a:ext cx="3492500" cy="1200150"/>
          </a:xfrm>
          <a:prstGeom prst="rect">
            <a:avLst/>
          </a:prstGeom>
          <a:noFill/>
          <a:ln w="9525">
            <a:noFill/>
            <a:miter lim="800000"/>
            <a:headEnd/>
            <a:tailEnd/>
          </a:ln>
          <a:effectLst/>
        </p:spPr>
        <p:txBody>
          <a:bodyPr>
            <a:spAutoFit/>
          </a:bodyPr>
          <a:lstStyle/>
          <a:p>
            <a:pPr eaLnBrk="1" hangingPunct="1">
              <a:defRPr/>
            </a:pPr>
            <a:r>
              <a:rPr lang="zh-CN" altLang="en-US" dirty="0">
                <a:latin typeface="+mn-lt"/>
                <a:ea typeface="+mn-ea"/>
              </a:rPr>
              <a:t>冲突概率增加</a:t>
            </a:r>
            <a:r>
              <a:rPr lang="en-US" altLang="zh-CN" dirty="0">
                <a:latin typeface="+mn-lt"/>
                <a:ea typeface="+mn-ea"/>
              </a:rPr>
              <a:t>:</a:t>
            </a:r>
          </a:p>
          <a:p>
            <a:pPr lvl="1" eaLnBrk="1" hangingPunct="1">
              <a:defRPr/>
            </a:pPr>
            <a:r>
              <a:rPr lang="en-US" altLang="zh-CN" dirty="0">
                <a:latin typeface="+mn-lt"/>
                <a:ea typeface="+mn-ea"/>
              </a:rPr>
              <a:t>T0</a:t>
            </a:r>
            <a:r>
              <a:rPr lang="zh-CN" altLang="en-US" dirty="0">
                <a:latin typeface="+mn-lt"/>
                <a:ea typeface="+mn-ea"/>
              </a:rPr>
              <a:t>时刻发送的数据帧会与</a:t>
            </a:r>
            <a:r>
              <a:rPr lang="en-US" altLang="zh-CN" dirty="0">
                <a:latin typeface="+mn-lt"/>
                <a:ea typeface="+mn-ea"/>
              </a:rPr>
              <a:t> [t0-1,t0+1]</a:t>
            </a:r>
            <a:r>
              <a:rPr lang="zh-CN" altLang="en-US" dirty="0">
                <a:latin typeface="+mn-lt"/>
                <a:ea typeface="+mn-ea"/>
              </a:rPr>
              <a:t>时间范围内发送的其他数据帧发生冲突</a:t>
            </a:r>
            <a:endParaRPr lang="en-US" altLang="zh-CN" dirty="0">
              <a:latin typeface="+mn-lt"/>
              <a:ea typeface="+mn-ea"/>
            </a:endParaRPr>
          </a:p>
        </p:txBody>
      </p:sp>
      <p:grpSp>
        <p:nvGrpSpPr>
          <p:cNvPr id="146439" name="Group 34"/>
          <p:cNvGrpSpPr>
            <a:grpSpLocks/>
          </p:cNvGrpSpPr>
          <p:nvPr/>
        </p:nvGrpSpPr>
        <p:grpSpPr bwMode="auto">
          <a:xfrm>
            <a:off x="4857750" y="2928938"/>
            <a:ext cx="4286250" cy="3362325"/>
            <a:chOff x="916" y="936"/>
            <a:chExt cx="3409" cy="2819"/>
          </a:xfrm>
        </p:grpSpPr>
        <p:sp>
          <p:nvSpPr>
            <p:cNvPr id="10" name="Text Box 4"/>
            <p:cNvSpPr txBox="1">
              <a:spLocks noChangeArrowheads="1"/>
            </p:cNvSpPr>
            <p:nvPr/>
          </p:nvSpPr>
          <p:spPr bwMode="auto">
            <a:xfrm rot="-5391161">
              <a:off x="90" y="1762"/>
              <a:ext cx="2279" cy="628"/>
            </a:xfrm>
            <a:prstGeom prst="rect">
              <a:avLst/>
            </a:prstGeom>
            <a:noFill/>
            <a:ln w="9525">
              <a:noFill/>
              <a:miter lim="800000"/>
              <a:headEnd/>
              <a:tailEnd/>
            </a:ln>
            <a:effectLst/>
          </p:spPr>
          <p:txBody>
            <a:bodyPr/>
            <a:lstStyle/>
            <a:p>
              <a:pPr marL="342900" indent="-342900" algn="ctr" eaLnBrk="1" hangingPunct="1">
                <a:buSzPct val="70000"/>
                <a:defRPr/>
              </a:pPr>
              <a:r>
                <a:rPr lang="en-US" altLang="zh-CN" sz="1200" b="1">
                  <a:latin typeface="+mn-lt"/>
                </a:rPr>
                <a:t>S = throughput </a:t>
              </a:r>
            </a:p>
            <a:p>
              <a:pPr marL="342900" indent="-342900" algn="ctr" eaLnBrk="1" hangingPunct="1">
                <a:buSzPct val="70000"/>
                <a:defRPr/>
              </a:pPr>
              <a:r>
                <a:rPr lang="en-US" altLang="zh-CN" sz="1200" b="1">
                  <a:latin typeface="+mn-lt"/>
                </a:rPr>
                <a:t>     (success rate)</a:t>
              </a:r>
              <a:endParaRPr lang="en-US" altLang="zh-CN" sz="1400" b="1">
                <a:latin typeface="+mn-lt"/>
              </a:endParaRPr>
            </a:p>
          </p:txBody>
        </p:sp>
        <p:sp>
          <p:nvSpPr>
            <p:cNvPr id="11" name="Line 6"/>
            <p:cNvSpPr>
              <a:spLocks noChangeShapeType="1"/>
            </p:cNvSpPr>
            <p:nvPr/>
          </p:nvSpPr>
          <p:spPr bwMode="auto">
            <a:xfrm>
              <a:off x="1498" y="3337"/>
              <a:ext cx="2752"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2" name="Line 7"/>
            <p:cNvSpPr>
              <a:spLocks noChangeShapeType="1"/>
            </p:cNvSpPr>
            <p:nvPr/>
          </p:nvSpPr>
          <p:spPr bwMode="auto">
            <a:xfrm>
              <a:off x="1942" y="3281"/>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3" name="Line 8"/>
            <p:cNvSpPr>
              <a:spLocks noChangeShapeType="1"/>
            </p:cNvSpPr>
            <p:nvPr/>
          </p:nvSpPr>
          <p:spPr bwMode="auto">
            <a:xfrm>
              <a:off x="2408" y="3279"/>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4" name="Line 9"/>
            <p:cNvSpPr>
              <a:spLocks noChangeShapeType="1"/>
            </p:cNvSpPr>
            <p:nvPr/>
          </p:nvSpPr>
          <p:spPr bwMode="auto">
            <a:xfrm>
              <a:off x="2862" y="3271"/>
              <a:ext cx="0" cy="125"/>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5" name="Line 10"/>
            <p:cNvSpPr>
              <a:spLocks noChangeShapeType="1"/>
            </p:cNvSpPr>
            <p:nvPr/>
          </p:nvSpPr>
          <p:spPr bwMode="auto">
            <a:xfrm>
              <a:off x="3310" y="3276"/>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6" name="Line 11"/>
            <p:cNvSpPr>
              <a:spLocks noChangeShapeType="1"/>
            </p:cNvSpPr>
            <p:nvPr/>
          </p:nvSpPr>
          <p:spPr bwMode="auto">
            <a:xfrm>
              <a:off x="4218" y="3273"/>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7" name="Line 12"/>
            <p:cNvSpPr>
              <a:spLocks noChangeShapeType="1"/>
            </p:cNvSpPr>
            <p:nvPr/>
          </p:nvSpPr>
          <p:spPr bwMode="auto">
            <a:xfrm>
              <a:off x="1451" y="1609"/>
              <a:ext cx="92"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8" name="Line 13"/>
            <p:cNvSpPr>
              <a:spLocks noChangeShapeType="1"/>
            </p:cNvSpPr>
            <p:nvPr/>
          </p:nvSpPr>
          <p:spPr bwMode="auto">
            <a:xfrm>
              <a:off x="1448" y="2057"/>
              <a:ext cx="93"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9" name="Line 14"/>
            <p:cNvSpPr>
              <a:spLocks noChangeShapeType="1"/>
            </p:cNvSpPr>
            <p:nvPr/>
          </p:nvSpPr>
          <p:spPr bwMode="auto">
            <a:xfrm>
              <a:off x="1453" y="2495"/>
              <a:ext cx="93"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20" name="Line 15"/>
            <p:cNvSpPr>
              <a:spLocks noChangeShapeType="1"/>
            </p:cNvSpPr>
            <p:nvPr/>
          </p:nvSpPr>
          <p:spPr bwMode="auto">
            <a:xfrm>
              <a:off x="1454" y="2902"/>
              <a:ext cx="95"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21" name="Freeform 16"/>
            <p:cNvSpPr>
              <a:spLocks/>
            </p:cNvSpPr>
            <p:nvPr/>
          </p:nvSpPr>
          <p:spPr bwMode="auto">
            <a:xfrm>
              <a:off x="1490" y="2538"/>
              <a:ext cx="2755" cy="788"/>
            </a:xfrm>
            <a:custGeom>
              <a:avLst/>
              <a:gdLst/>
              <a:ahLst/>
              <a:cxnLst>
                <a:cxn ang="0">
                  <a:pos x="0" y="554"/>
                </a:cxn>
                <a:cxn ang="0">
                  <a:pos x="145" y="238"/>
                </a:cxn>
                <a:cxn ang="0">
                  <a:pos x="297" y="60"/>
                </a:cxn>
                <a:cxn ang="0">
                  <a:pos x="404" y="11"/>
                </a:cxn>
                <a:cxn ang="0">
                  <a:pos x="508" y="7"/>
                </a:cxn>
                <a:cxn ang="0">
                  <a:pos x="673" y="53"/>
                </a:cxn>
                <a:cxn ang="0">
                  <a:pos x="904" y="152"/>
                </a:cxn>
                <a:cxn ang="0">
                  <a:pos x="1174" y="271"/>
                </a:cxn>
                <a:cxn ang="0">
                  <a:pos x="1438" y="389"/>
                </a:cxn>
                <a:cxn ang="0">
                  <a:pos x="1708" y="475"/>
                </a:cxn>
                <a:cxn ang="0">
                  <a:pos x="1972" y="521"/>
                </a:cxn>
                <a:cxn ang="0">
                  <a:pos x="2275" y="528"/>
                </a:cxn>
                <a:cxn ang="0">
                  <a:pos x="2532" y="528"/>
                </a:cxn>
                <a:cxn ang="0">
                  <a:pos x="2693" y="527"/>
                </a:cxn>
              </a:cxnLst>
              <a:rect l="0" t="0" r="r" b="b"/>
              <a:pathLst>
                <a:path w="2693" h="554">
                  <a:moveTo>
                    <a:pt x="0" y="554"/>
                  </a:moveTo>
                  <a:cubicBezTo>
                    <a:pt x="48" y="437"/>
                    <a:pt x="96" y="320"/>
                    <a:pt x="145" y="238"/>
                  </a:cubicBezTo>
                  <a:cubicBezTo>
                    <a:pt x="194" y="156"/>
                    <a:pt x="254" y="98"/>
                    <a:pt x="297" y="60"/>
                  </a:cubicBezTo>
                  <a:cubicBezTo>
                    <a:pt x="340" y="22"/>
                    <a:pt x="369" y="20"/>
                    <a:pt x="404" y="11"/>
                  </a:cubicBezTo>
                  <a:cubicBezTo>
                    <a:pt x="439" y="2"/>
                    <a:pt x="463" y="0"/>
                    <a:pt x="508" y="7"/>
                  </a:cubicBezTo>
                  <a:cubicBezTo>
                    <a:pt x="553" y="14"/>
                    <a:pt x="607" y="29"/>
                    <a:pt x="673" y="53"/>
                  </a:cubicBezTo>
                  <a:cubicBezTo>
                    <a:pt x="739" y="77"/>
                    <a:pt x="821" y="116"/>
                    <a:pt x="904" y="152"/>
                  </a:cubicBezTo>
                  <a:cubicBezTo>
                    <a:pt x="987" y="188"/>
                    <a:pt x="1085" y="232"/>
                    <a:pt x="1174" y="271"/>
                  </a:cubicBezTo>
                  <a:cubicBezTo>
                    <a:pt x="1263" y="310"/>
                    <a:pt x="1349" y="355"/>
                    <a:pt x="1438" y="389"/>
                  </a:cubicBezTo>
                  <a:cubicBezTo>
                    <a:pt x="1527" y="423"/>
                    <a:pt x="1619" y="453"/>
                    <a:pt x="1708" y="475"/>
                  </a:cubicBezTo>
                  <a:cubicBezTo>
                    <a:pt x="1797" y="497"/>
                    <a:pt x="1878" y="512"/>
                    <a:pt x="1972" y="521"/>
                  </a:cubicBezTo>
                  <a:cubicBezTo>
                    <a:pt x="2066" y="530"/>
                    <a:pt x="2182" y="527"/>
                    <a:pt x="2275" y="528"/>
                  </a:cubicBezTo>
                  <a:cubicBezTo>
                    <a:pt x="2368" y="529"/>
                    <a:pt x="2462" y="528"/>
                    <a:pt x="2532" y="528"/>
                  </a:cubicBezTo>
                  <a:cubicBezTo>
                    <a:pt x="2602" y="528"/>
                    <a:pt x="2660" y="527"/>
                    <a:pt x="2693" y="527"/>
                  </a:cubicBezTo>
                </a:path>
              </a:pathLst>
            </a:custGeom>
            <a:noFill/>
            <a:ln w="28575" cap="flat" cmpd="sng">
              <a:solidFill>
                <a:srgbClr val="0033CC"/>
              </a:solidFill>
              <a:prstDash val="solid"/>
              <a:round/>
              <a:headEnd/>
              <a:tailEnd/>
            </a:ln>
            <a:effectLst/>
          </p:spPr>
          <p:txBody>
            <a:bodyPr wrap="none" anchor="ctr"/>
            <a:lstStyle/>
            <a:p>
              <a:pPr eaLnBrk="1" hangingPunct="1">
                <a:defRPr/>
              </a:pPr>
              <a:endParaRPr lang="zh-CN" altLang="en-US" sz="1200">
                <a:latin typeface="+mn-lt"/>
              </a:endParaRPr>
            </a:p>
          </p:txBody>
        </p:sp>
        <p:sp>
          <p:nvSpPr>
            <p:cNvPr id="22" name="Freeform 17"/>
            <p:cNvSpPr>
              <a:spLocks/>
            </p:cNvSpPr>
            <p:nvPr/>
          </p:nvSpPr>
          <p:spPr bwMode="auto">
            <a:xfrm>
              <a:off x="1498" y="1763"/>
              <a:ext cx="2758" cy="1576"/>
            </a:xfrm>
            <a:custGeom>
              <a:avLst/>
              <a:gdLst/>
              <a:ahLst/>
              <a:cxnLst>
                <a:cxn ang="0">
                  <a:pos x="0" y="1104"/>
                </a:cxn>
                <a:cxn ang="0">
                  <a:pos x="125" y="702"/>
                </a:cxn>
                <a:cxn ang="0">
                  <a:pos x="268" y="419"/>
                </a:cxn>
                <a:cxn ang="0">
                  <a:pos x="406" y="239"/>
                </a:cxn>
                <a:cxn ang="0">
                  <a:pos x="547" y="110"/>
                </a:cxn>
                <a:cxn ang="0">
                  <a:pos x="719" y="22"/>
                </a:cxn>
                <a:cxn ang="0">
                  <a:pos x="877" y="2"/>
                </a:cxn>
                <a:cxn ang="0">
                  <a:pos x="1027" y="11"/>
                </a:cxn>
                <a:cxn ang="0">
                  <a:pos x="1183" y="59"/>
                </a:cxn>
                <a:cxn ang="0">
                  <a:pos x="1351" y="115"/>
                </a:cxn>
                <a:cxn ang="0">
                  <a:pos x="1589" y="227"/>
                </a:cxn>
                <a:cxn ang="0">
                  <a:pos x="1833" y="345"/>
                </a:cxn>
                <a:cxn ang="0">
                  <a:pos x="2064" y="464"/>
                </a:cxn>
                <a:cxn ang="0">
                  <a:pos x="2294" y="570"/>
                </a:cxn>
                <a:cxn ang="0">
                  <a:pos x="2532" y="669"/>
                </a:cxn>
                <a:cxn ang="0">
                  <a:pos x="2696" y="708"/>
                </a:cxn>
              </a:cxnLst>
              <a:rect l="0" t="0" r="r" b="b"/>
              <a:pathLst>
                <a:path w="2696" h="1104">
                  <a:moveTo>
                    <a:pt x="0" y="1104"/>
                  </a:moveTo>
                  <a:cubicBezTo>
                    <a:pt x="37" y="964"/>
                    <a:pt x="80" y="816"/>
                    <a:pt x="125" y="702"/>
                  </a:cubicBezTo>
                  <a:cubicBezTo>
                    <a:pt x="170" y="588"/>
                    <a:pt x="221" y="496"/>
                    <a:pt x="268" y="419"/>
                  </a:cubicBezTo>
                  <a:cubicBezTo>
                    <a:pt x="315" y="342"/>
                    <a:pt x="360" y="290"/>
                    <a:pt x="406" y="239"/>
                  </a:cubicBezTo>
                  <a:cubicBezTo>
                    <a:pt x="452" y="188"/>
                    <a:pt x="495" y="146"/>
                    <a:pt x="547" y="110"/>
                  </a:cubicBezTo>
                  <a:cubicBezTo>
                    <a:pt x="599" y="74"/>
                    <a:pt x="664" y="40"/>
                    <a:pt x="719" y="22"/>
                  </a:cubicBezTo>
                  <a:cubicBezTo>
                    <a:pt x="774" y="4"/>
                    <a:pt x="826" y="4"/>
                    <a:pt x="877" y="2"/>
                  </a:cubicBezTo>
                  <a:cubicBezTo>
                    <a:pt x="928" y="0"/>
                    <a:pt x="976" y="2"/>
                    <a:pt x="1027" y="11"/>
                  </a:cubicBezTo>
                  <a:cubicBezTo>
                    <a:pt x="1078" y="20"/>
                    <a:pt x="1129" y="42"/>
                    <a:pt x="1183" y="59"/>
                  </a:cubicBezTo>
                  <a:cubicBezTo>
                    <a:pt x="1237" y="76"/>
                    <a:pt x="1283" y="87"/>
                    <a:pt x="1351" y="115"/>
                  </a:cubicBezTo>
                  <a:cubicBezTo>
                    <a:pt x="1419" y="143"/>
                    <a:pt x="1509" y="189"/>
                    <a:pt x="1589" y="227"/>
                  </a:cubicBezTo>
                  <a:cubicBezTo>
                    <a:pt x="1669" y="265"/>
                    <a:pt x="1754" y="306"/>
                    <a:pt x="1833" y="345"/>
                  </a:cubicBezTo>
                  <a:cubicBezTo>
                    <a:pt x="1912" y="384"/>
                    <a:pt x="1987" y="427"/>
                    <a:pt x="2064" y="464"/>
                  </a:cubicBezTo>
                  <a:cubicBezTo>
                    <a:pt x="2141" y="501"/>
                    <a:pt x="2216" y="536"/>
                    <a:pt x="2294" y="570"/>
                  </a:cubicBezTo>
                  <a:cubicBezTo>
                    <a:pt x="2372" y="604"/>
                    <a:pt x="2465" y="646"/>
                    <a:pt x="2532" y="669"/>
                  </a:cubicBezTo>
                  <a:cubicBezTo>
                    <a:pt x="2599" y="692"/>
                    <a:pt x="2647" y="700"/>
                    <a:pt x="2696" y="708"/>
                  </a:cubicBezTo>
                </a:path>
              </a:pathLst>
            </a:custGeom>
            <a:noFill/>
            <a:ln w="28575" cap="flat" cmpd="sng">
              <a:solidFill>
                <a:srgbClr val="0033CC"/>
              </a:solidFill>
              <a:prstDash val="solid"/>
              <a:round/>
              <a:headEnd/>
              <a:tailEnd/>
            </a:ln>
            <a:effectLst/>
          </p:spPr>
          <p:txBody>
            <a:bodyPr wrap="none" anchor="ctr"/>
            <a:lstStyle/>
            <a:p>
              <a:pPr eaLnBrk="1" hangingPunct="1">
                <a:defRPr/>
              </a:pPr>
              <a:endParaRPr lang="zh-CN" altLang="en-US" sz="1200">
                <a:latin typeface="+mn-lt"/>
              </a:endParaRPr>
            </a:p>
          </p:txBody>
        </p:sp>
        <p:sp>
          <p:nvSpPr>
            <p:cNvPr id="23" name="Line 18"/>
            <p:cNvSpPr>
              <a:spLocks noChangeShapeType="1"/>
            </p:cNvSpPr>
            <p:nvPr/>
          </p:nvSpPr>
          <p:spPr bwMode="auto">
            <a:xfrm flipV="1">
              <a:off x="1498" y="2556"/>
              <a:ext cx="444" cy="11"/>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4" name="Line 19"/>
            <p:cNvSpPr>
              <a:spLocks noChangeShapeType="1"/>
            </p:cNvSpPr>
            <p:nvPr/>
          </p:nvSpPr>
          <p:spPr bwMode="auto">
            <a:xfrm>
              <a:off x="1932" y="2552"/>
              <a:ext cx="8" cy="791"/>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5" name="Line 20"/>
            <p:cNvSpPr>
              <a:spLocks noChangeShapeType="1"/>
            </p:cNvSpPr>
            <p:nvPr/>
          </p:nvSpPr>
          <p:spPr bwMode="auto">
            <a:xfrm>
              <a:off x="2401" y="1813"/>
              <a:ext cx="8" cy="1515"/>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6" name="Line 21"/>
            <p:cNvSpPr>
              <a:spLocks noChangeShapeType="1"/>
            </p:cNvSpPr>
            <p:nvPr/>
          </p:nvSpPr>
          <p:spPr bwMode="auto">
            <a:xfrm flipV="1">
              <a:off x="1514" y="1753"/>
              <a:ext cx="884" cy="25"/>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7" name="Text Box 22"/>
            <p:cNvSpPr txBox="1">
              <a:spLocks noChangeArrowheads="1"/>
            </p:cNvSpPr>
            <p:nvPr/>
          </p:nvSpPr>
          <p:spPr bwMode="auto">
            <a:xfrm>
              <a:off x="2020" y="3521"/>
              <a:ext cx="1202" cy="234"/>
            </a:xfrm>
            <a:prstGeom prst="rect">
              <a:avLst/>
            </a:prstGeom>
            <a:noFill/>
            <a:ln w="9525">
              <a:noFill/>
              <a:miter lim="800000"/>
              <a:headEnd/>
              <a:tailEnd/>
            </a:ln>
            <a:effectLst/>
          </p:spPr>
          <p:txBody>
            <a:bodyPr wrap="none">
              <a:spAutoFit/>
            </a:bodyPr>
            <a:lstStyle/>
            <a:p>
              <a:pPr>
                <a:defRPr/>
              </a:pPr>
              <a:r>
                <a:rPr lang="en-US" altLang="zh-CN" sz="1100">
                  <a:latin typeface="+mn-lt"/>
                </a:rPr>
                <a:t>G = offered load = Np</a:t>
              </a:r>
              <a:endParaRPr lang="en-US" altLang="zh-CN" sz="1200">
                <a:latin typeface="+mn-lt"/>
              </a:endParaRPr>
            </a:p>
          </p:txBody>
        </p:sp>
        <p:sp>
          <p:nvSpPr>
            <p:cNvPr id="28" name="Text Box 23"/>
            <p:cNvSpPr txBox="1">
              <a:spLocks noChangeArrowheads="1"/>
            </p:cNvSpPr>
            <p:nvPr/>
          </p:nvSpPr>
          <p:spPr bwMode="auto">
            <a:xfrm>
              <a:off x="1901" y="3317"/>
              <a:ext cx="311" cy="234"/>
            </a:xfrm>
            <a:prstGeom prst="rect">
              <a:avLst/>
            </a:prstGeom>
            <a:noFill/>
            <a:ln w="9525">
              <a:noFill/>
              <a:miter lim="800000"/>
              <a:headEnd/>
              <a:tailEnd/>
            </a:ln>
            <a:effectLst/>
          </p:spPr>
          <p:txBody>
            <a:bodyPr wrap="none">
              <a:spAutoFit/>
            </a:bodyPr>
            <a:lstStyle/>
            <a:p>
              <a:pPr>
                <a:defRPr/>
              </a:pPr>
              <a:r>
                <a:rPr lang="en-US" altLang="zh-CN" sz="1050">
                  <a:latin typeface="+mn-lt"/>
                </a:rPr>
                <a:t>0.5</a:t>
              </a:r>
              <a:endParaRPr lang="en-US" altLang="zh-CN" sz="1200">
                <a:latin typeface="+mn-lt"/>
              </a:endParaRPr>
            </a:p>
          </p:txBody>
        </p:sp>
        <p:sp>
          <p:nvSpPr>
            <p:cNvPr id="29" name="Text Box 24"/>
            <p:cNvSpPr txBox="1">
              <a:spLocks noChangeArrowheads="1"/>
            </p:cNvSpPr>
            <p:nvPr/>
          </p:nvSpPr>
          <p:spPr bwMode="auto">
            <a:xfrm>
              <a:off x="2309" y="3338"/>
              <a:ext cx="312" cy="234"/>
            </a:xfrm>
            <a:prstGeom prst="rect">
              <a:avLst/>
            </a:prstGeom>
            <a:noFill/>
            <a:ln w="9525">
              <a:noFill/>
              <a:miter lim="800000"/>
              <a:headEnd/>
              <a:tailEnd/>
            </a:ln>
            <a:effectLst/>
          </p:spPr>
          <p:txBody>
            <a:bodyPr wrap="none">
              <a:spAutoFit/>
            </a:bodyPr>
            <a:lstStyle/>
            <a:p>
              <a:pPr>
                <a:defRPr/>
              </a:pPr>
              <a:r>
                <a:rPr lang="en-US" altLang="zh-CN" sz="1050">
                  <a:latin typeface="+mn-lt"/>
                </a:rPr>
                <a:t>1.0</a:t>
              </a:r>
              <a:endParaRPr lang="en-US" altLang="zh-CN" sz="1200">
                <a:latin typeface="+mn-lt"/>
              </a:endParaRPr>
            </a:p>
          </p:txBody>
        </p:sp>
        <p:sp>
          <p:nvSpPr>
            <p:cNvPr id="30" name="Text Box 25"/>
            <p:cNvSpPr txBox="1">
              <a:spLocks noChangeArrowheads="1"/>
            </p:cNvSpPr>
            <p:nvPr/>
          </p:nvSpPr>
          <p:spPr bwMode="auto">
            <a:xfrm>
              <a:off x="2787" y="3338"/>
              <a:ext cx="309" cy="234"/>
            </a:xfrm>
            <a:prstGeom prst="rect">
              <a:avLst/>
            </a:prstGeom>
            <a:noFill/>
            <a:ln w="9525">
              <a:noFill/>
              <a:miter lim="800000"/>
              <a:headEnd/>
              <a:tailEnd/>
            </a:ln>
            <a:effectLst/>
          </p:spPr>
          <p:txBody>
            <a:bodyPr wrap="none">
              <a:spAutoFit/>
            </a:bodyPr>
            <a:lstStyle/>
            <a:p>
              <a:pPr>
                <a:defRPr/>
              </a:pPr>
              <a:r>
                <a:rPr lang="en-US" altLang="zh-CN" sz="1050">
                  <a:latin typeface="+mn-lt"/>
                </a:rPr>
                <a:t>1.5</a:t>
              </a:r>
              <a:endParaRPr lang="en-US" altLang="zh-CN" sz="1200">
                <a:latin typeface="+mn-lt"/>
              </a:endParaRPr>
            </a:p>
          </p:txBody>
        </p:sp>
        <p:sp>
          <p:nvSpPr>
            <p:cNvPr id="31" name="Text Box 26"/>
            <p:cNvSpPr txBox="1">
              <a:spLocks noChangeArrowheads="1"/>
            </p:cNvSpPr>
            <p:nvPr/>
          </p:nvSpPr>
          <p:spPr bwMode="auto">
            <a:xfrm>
              <a:off x="3220" y="3338"/>
              <a:ext cx="309" cy="234"/>
            </a:xfrm>
            <a:prstGeom prst="rect">
              <a:avLst/>
            </a:prstGeom>
            <a:noFill/>
            <a:ln w="9525">
              <a:noFill/>
              <a:miter lim="800000"/>
              <a:headEnd/>
              <a:tailEnd/>
            </a:ln>
            <a:effectLst/>
          </p:spPr>
          <p:txBody>
            <a:bodyPr wrap="none">
              <a:spAutoFit/>
            </a:bodyPr>
            <a:lstStyle/>
            <a:p>
              <a:pPr>
                <a:defRPr/>
              </a:pPr>
              <a:r>
                <a:rPr lang="en-US" altLang="zh-CN" sz="1050">
                  <a:latin typeface="+mn-lt"/>
                </a:rPr>
                <a:t>2.0</a:t>
              </a:r>
              <a:endParaRPr lang="en-US" altLang="zh-CN" sz="1200">
                <a:latin typeface="+mn-lt"/>
              </a:endParaRPr>
            </a:p>
          </p:txBody>
        </p:sp>
        <p:sp>
          <p:nvSpPr>
            <p:cNvPr id="32" name="Text Box 27"/>
            <p:cNvSpPr txBox="1">
              <a:spLocks noChangeArrowheads="1"/>
            </p:cNvSpPr>
            <p:nvPr/>
          </p:nvSpPr>
          <p:spPr bwMode="auto">
            <a:xfrm>
              <a:off x="1266" y="2706"/>
              <a:ext cx="312" cy="234"/>
            </a:xfrm>
            <a:prstGeom prst="rect">
              <a:avLst/>
            </a:prstGeom>
            <a:noFill/>
            <a:ln w="9525">
              <a:noFill/>
              <a:miter lim="800000"/>
              <a:headEnd/>
              <a:tailEnd/>
            </a:ln>
            <a:effectLst/>
          </p:spPr>
          <p:txBody>
            <a:bodyPr wrap="none">
              <a:spAutoFit/>
            </a:bodyPr>
            <a:lstStyle/>
            <a:p>
              <a:pPr>
                <a:defRPr/>
              </a:pPr>
              <a:r>
                <a:rPr lang="en-US" altLang="zh-CN" sz="1050">
                  <a:latin typeface="+mn-lt"/>
                </a:rPr>
                <a:t>0.1</a:t>
              </a:r>
              <a:endParaRPr lang="en-US" altLang="zh-CN" sz="1200">
                <a:latin typeface="+mn-lt"/>
              </a:endParaRPr>
            </a:p>
          </p:txBody>
        </p:sp>
        <p:sp>
          <p:nvSpPr>
            <p:cNvPr id="33" name="Text Box 28"/>
            <p:cNvSpPr txBox="1">
              <a:spLocks noChangeArrowheads="1"/>
            </p:cNvSpPr>
            <p:nvPr/>
          </p:nvSpPr>
          <p:spPr bwMode="auto">
            <a:xfrm>
              <a:off x="1254" y="2298"/>
              <a:ext cx="308" cy="233"/>
            </a:xfrm>
            <a:prstGeom prst="rect">
              <a:avLst/>
            </a:prstGeom>
            <a:noFill/>
            <a:ln w="9525">
              <a:noFill/>
              <a:miter lim="800000"/>
              <a:headEnd/>
              <a:tailEnd/>
            </a:ln>
            <a:effectLst/>
          </p:spPr>
          <p:txBody>
            <a:bodyPr wrap="none">
              <a:spAutoFit/>
            </a:bodyPr>
            <a:lstStyle/>
            <a:p>
              <a:pPr>
                <a:defRPr/>
              </a:pPr>
              <a:r>
                <a:rPr lang="en-US" altLang="zh-CN" sz="1050">
                  <a:latin typeface="+mn-lt"/>
                </a:rPr>
                <a:t>0.2</a:t>
              </a:r>
              <a:endParaRPr lang="en-US" altLang="zh-CN" sz="1200">
                <a:latin typeface="+mn-lt"/>
              </a:endParaRPr>
            </a:p>
          </p:txBody>
        </p:sp>
        <p:sp>
          <p:nvSpPr>
            <p:cNvPr id="34" name="Text Box 29"/>
            <p:cNvSpPr txBox="1">
              <a:spLocks noChangeArrowheads="1"/>
            </p:cNvSpPr>
            <p:nvPr/>
          </p:nvSpPr>
          <p:spPr bwMode="auto">
            <a:xfrm>
              <a:off x="1238" y="1889"/>
              <a:ext cx="311" cy="234"/>
            </a:xfrm>
            <a:prstGeom prst="rect">
              <a:avLst/>
            </a:prstGeom>
            <a:noFill/>
            <a:ln w="9525">
              <a:noFill/>
              <a:miter lim="800000"/>
              <a:headEnd/>
              <a:tailEnd/>
            </a:ln>
            <a:effectLst/>
          </p:spPr>
          <p:txBody>
            <a:bodyPr wrap="none">
              <a:spAutoFit/>
            </a:bodyPr>
            <a:lstStyle/>
            <a:p>
              <a:pPr>
                <a:defRPr/>
              </a:pPr>
              <a:r>
                <a:rPr lang="en-US" altLang="zh-CN" sz="1050">
                  <a:latin typeface="+mn-lt"/>
                </a:rPr>
                <a:t>0.3</a:t>
              </a:r>
              <a:endParaRPr lang="en-US" altLang="zh-CN" sz="1200">
                <a:latin typeface="+mn-lt"/>
              </a:endParaRPr>
            </a:p>
          </p:txBody>
        </p:sp>
        <p:sp>
          <p:nvSpPr>
            <p:cNvPr id="35" name="Text Box 30"/>
            <p:cNvSpPr txBox="1">
              <a:spLocks noChangeArrowheads="1"/>
            </p:cNvSpPr>
            <p:nvPr/>
          </p:nvSpPr>
          <p:spPr bwMode="auto">
            <a:xfrm>
              <a:off x="1238" y="1435"/>
              <a:ext cx="311" cy="234"/>
            </a:xfrm>
            <a:prstGeom prst="rect">
              <a:avLst/>
            </a:prstGeom>
            <a:noFill/>
            <a:ln w="9525">
              <a:noFill/>
              <a:miter lim="800000"/>
              <a:headEnd/>
              <a:tailEnd/>
            </a:ln>
            <a:effectLst/>
          </p:spPr>
          <p:txBody>
            <a:bodyPr wrap="none">
              <a:spAutoFit/>
            </a:bodyPr>
            <a:lstStyle/>
            <a:p>
              <a:pPr>
                <a:defRPr/>
              </a:pPr>
              <a:r>
                <a:rPr lang="en-US" altLang="zh-CN" sz="1050">
                  <a:latin typeface="+mn-lt"/>
                </a:rPr>
                <a:t>0.4</a:t>
              </a:r>
              <a:endParaRPr lang="en-US" altLang="zh-CN" sz="1200">
                <a:latin typeface="+mn-lt"/>
              </a:endParaRPr>
            </a:p>
          </p:txBody>
        </p:sp>
        <p:sp>
          <p:nvSpPr>
            <p:cNvPr id="36" name="Text Box 31"/>
            <p:cNvSpPr txBox="1">
              <a:spLocks noChangeArrowheads="1"/>
            </p:cNvSpPr>
            <p:nvPr/>
          </p:nvSpPr>
          <p:spPr bwMode="auto">
            <a:xfrm>
              <a:off x="3271" y="2931"/>
              <a:ext cx="691" cy="234"/>
            </a:xfrm>
            <a:prstGeom prst="rect">
              <a:avLst/>
            </a:prstGeom>
            <a:noFill/>
            <a:ln w="9525">
              <a:noFill/>
              <a:miter lim="800000"/>
              <a:headEnd/>
              <a:tailEnd/>
            </a:ln>
            <a:effectLst/>
          </p:spPr>
          <p:txBody>
            <a:bodyPr wrap="none">
              <a:spAutoFit/>
            </a:bodyPr>
            <a:lstStyle/>
            <a:p>
              <a:pPr>
                <a:defRPr/>
              </a:pPr>
              <a:r>
                <a:rPr lang="en-US" altLang="zh-CN" sz="1100">
                  <a:latin typeface="+mn-lt"/>
                </a:rPr>
                <a:t>Pure Aloha</a:t>
              </a:r>
              <a:endParaRPr lang="en-US" altLang="zh-CN" sz="1200">
                <a:latin typeface="+mn-lt"/>
              </a:endParaRPr>
            </a:p>
          </p:txBody>
        </p:sp>
        <p:sp>
          <p:nvSpPr>
            <p:cNvPr id="37" name="Text Box 32"/>
            <p:cNvSpPr txBox="1">
              <a:spLocks noChangeArrowheads="1"/>
            </p:cNvSpPr>
            <p:nvPr/>
          </p:nvSpPr>
          <p:spPr bwMode="auto">
            <a:xfrm>
              <a:off x="3514" y="2160"/>
              <a:ext cx="811" cy="233"/>
            </a:xfrm>
            <a:prstGeom prst="rect">
              <a:avLst/>
            </a:prstGeom>
            <a:noFill/>
            <a:ln w="9525">
              <a:noFill/>
              <a:miter lim="800000"/>
              <a:headEnd/>
              <a:tailEnd/>
            </a:ln>
            <a:effectLst/>
          </p:spPr>
          <p:txBody>
            <a:bodyPr wrap="none">
              <a:spAutoFit/>
            </a:bodyPr>
            <a:lstStyle/>
            <a:p>
              <a:pPr>
                <a:defRPr/>
              </a:pPr>
              <a:r>
                <a:rPr lang="en-US" altLang="zh-CN" sz="1100">
                  <a:latin typeface="+mn-lt"/>
                </a:rPr>
                <a:t>Slotted Aloha</a:t>
              </a:r>
              <a:endParaRPr lang="en-US" altLang="zh-CN" sz="1200">
                <a:latin typeface="+mn-lt"/>
              </a:endParaRPr>
            </a:p>
          </p:txBody>
        </p:sp>
        <p:sp>
          <p:nvSpPr>
            <p:cNvPr id="38" name="Line 33"/>
            <p:cNvSpPr>
              <a:spLocks noChangeShapeType="1"/>
            </p:cNvSpPr>
            <p:nvPr/>
          </p:nvSpPr>
          <p:spPr bwMode="auto">
            <a:xfrm flipH="1" flipV="1">
              <a:off x="1496" y="1299"/>
              <a:ext cx="0" cy="2035"/>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2EB35C35-7485-4FC6-9D0A-2D8EBABE7272}" type="slidenum">
              <a:rPr kumimoji="0" lang="en-US" altLang="zh-CN" sz="1400" smtClean="0">
                <a:ea typeface="宋体" panose="02010600030101010101" pitchFamily="2" charset="-122"/>
              </a:rPr>
              <a:pPr>
                <a:spcBef>
                  <a:spcPct val="0"/>
                </a:spcBef>
                <a:buClrTx/>
                <a:buSzTx/>
                <a:buFontTx/>
                <a:buNone/>
              </a:pPr>
              <a:t>107</a:t>
            </a:fld>
            <a:r>
              <a:rPr kumimoji="0" lang="en-US" altLang="zh-CN" sz="1000" smtClean="0">
                <a:ea typeface="宋体" panose="02010600030101010101" pitchFamily="2" charset="-122"/>
              </a:rPr>
              <a:t>-</a:t>
            </a:r>
          </a:p>
        </p:txBody>
      </p:sp>
      <p:sp>
        <p:nvSpPr>
          <p:cNvPr id="2056194" name="Rectangle 2"/>
          <p:cNvSpPr>
            <a:spLocks noGrp="1" noChangeArrowheads="1"/>
          </p:cNvSpPr>
          <p:nvPr>
            <p:ph type="title"/>
          </p:nvPr>
        </p:nvSpPr>
        <p:spPr/>
        <p:txBody>
          <a:bodyPr/>
          <a:lstStyle/>
          <a:p>
            <a:pPr>
              <a:defRPr/>
            </a:pPr>
            <a:r>
              <a:rPr lang="zh-CN" altLang="en-US" sz="3200" dirty="0" smtClean="0"/>
              <a:t>随机接入</a:t>
            </a:r>
            <a:r>
              <a:rPr lang="en-US" altLang="zh-CN" sz="3200" dirty="0" smtClean="0"/>
              <a:t>: </a:t>
            </a:r>
            <a:r>
              <a:rPr lang="zh-CN" altLang="en-US" sz="3200" dirty="0" smtClean="0"/>
              <a:t>时隙</a:t>
            </a:r>
            <a:r>
              <a:rPr lang="en-US" altLang="zh-CN" sz="3200" dirty="0" smtClean="0">
                <a:latin typeface="+mn-lt"/>
              </a:rPr>
              <a:t> Aloha</a:t>
            </a:r>
            <a:r>
              <a:rPr lang="zh-CN" altLang="en-US" sz="3200" dirty="0" smtClean="0">
                <a:latin typeface="+mn-lt"/>
              </a:rPr>
              <a:t>的性能</a:t>
            </a:r>
            <a:endParaRPr lang="en-US" altLang="zh-CN" sz="3200" dirty="0">
              <a:latin typeface="+mn-lt"/>
            </a:endParaRPr>
          </a:p>
        </p:txBody>
      </p:sp>
      <p:sp>
        <p:nvSpPr>
          <p:cNvPr id="148484" name="Rectangle 3"/>
          <p:cNvSpPr>
            <a:spLocks noGrp="1" noChangeArrowheads="1"/>
          </p:cNvSpPr>
          <p:nvPr>
            <p:ph type="body" idx="1"/>
          </p:nvPr>
        </p:nvSpPr>
        <p:spPr>
          <a:xfrm>
            <a:off x="457200" y="2276475"/>
            <a:ext cx="8229600" cy="3024188"/>
          </a:xfrm>
        </p:spPr>
        <p:txBody>
          <a:bodyPr/>
          <a:lstStyle/>
          <a:p>
            <a:pPr>
              <a:lnSpc>
                <a:spcPct val="105000"/>
              </a:lnSpc>
            </a:pPr>
            <a:r>
              <a:rPr lang="zh-CN" altLang="en-US" sz="2200" smtClean="0"/>
              <a:t>假设</a:t>
            </a:r>
            <a:r>
              <a:rPr lang="en-US" altLang="zh-CN" sz="2200" smtClean="0"/>
              <a:t>: N</a:t>
            </a:r>
            <a:r>
              <a:rPr lang="zh-CN" altLang="en-US" sz="2200" smtClean="0"/>
              <a:t>个节点有数据帧待发送</a:t>
            </a:r>
            <a:r>
              <a:rPr lang="en-US" altLang="zh-CN" sz="2200" smtClean="0"/>
              <a:t>, </a:t>
            </a:r>
            <a:r>
              <a:rPr lang="zh-CN" altLang="en-US" sz="2200" smtClean="0"/>
              <a:t>并以概率</a:t>
            </a:r>
            <a:r>
              <a:rPr lang="en-US" altLang="zh-CN" sz="2200" smtClean="0"/>
              <a:t>p</a:t>
            </a:r>
            <a:r>
              <a:rPr lang="zh-CN" altLang="en-US" sz="2200" smtClean="0"/>
              <a:t>发送</a:t>
            </a:r>
            <a:endParaRPr lang="en-US" altLang="zh-CN" sz="2200" smtClean="0"/>
          </a:p>
          <a:p>
            <a:pPr>
              <a:lnSpc>
                <a:spcPct val="105000"/>
              </a:lnSpc>
            </a:pPr>
            <a:r>
              <a:rPr lang="zh-CN" altLang="en-US" sz="2200" smtClean="0"/>
              <a:t>一个时隙内特定节点成功发送的概率</a:t>
            </a:r>
            <a:r>
              <a:rPr lang="en-US" altLang="zh-CN" sz="2200" smtClean="0"/>
              <a:t>= p(1-p)</a:t>
            </a:r>
            <a:r>
              <a:rPr lang="en-US" altLang="zh-CN" sz="2200" baseline="30000" smtClean="0"/>
              <a:t>N-1</a:t>
            </a:r>
          </a:p>
          <a:p>
            <a:pPr>
              <a:lnSpc>
                <a:spcPct val="105000"/>
              </a:lnSpc>
            </a:pPr>
            <a:r>
              <a:rPr lang="zh-CN" altLang="en-US" sz="2200" smtClean="0"/>
              <a:t>所有节点成功发送的概率</a:t>
            </a:r>
            <a:r>
              <a:rPr lang="en-US" altLang="zh-CN" sz="2200" smtClean="0"/>
              <a:t>= Np(1-p)</a:t>
            </a:r>
            <a:r>
              <a:rPr lang="en-US" altLang="zh-CN" sz="2200" baseline="30000" smtClean="0"/>
              <a:t>N-1</a:t>
            </a:r>
          </a:p>
          <a:p>
            <a:pPr>
              <a:lnSpc>
                <a:spcPct val="105000"/>
              </a:lnSpc>
            </a:pPr>
            <a:r>
              <a:rPr lang="zh-CN" altLang="en-US" sz="2200" smtClean="0"/>
              <a:t>最大效率</a:t>
            </a:r>
            <a:r>
              <a:rPr lang="en-US" altLang="zh-CN" sz="2200" smtClean="0"/>
              <a:t>: </a:t>
            </a:r>
            <a:r>
              <a:rPr lang="zh-CN" altLang="en-US" sz="2200" smtClean="0"/>
              <a:t>寻找</a:t>
            </a:r>
            <a:r>
              <a:rPr lang="en-US" altLang="zh-CN" sz="2200" smtClean="0"/>
              <a:t>p*</a:t>
            </a:r>
            <a:r>
              <a:rPr lang="zh-CN" altLang="en-US" sz="2200" smtClean="0"/>
              <a:t>使得</a:t>
            </a:r>
            <a:r>
              <a:rPr lang="en-US" altLang="zh-CN" sz="2200" smtClean="0"/>
              <a:t>Np(1-p)</a:t>
            </a:r>
            <a:r>
              <a:rPr lang="en-US" altLang="zh-CN" sz="2200" baseline="30000" smtClean="0"/>
              <a:t>N-1</a:t>
            </a:r>
            <a:r>
              <a:rPr lang="zh-CN" altLang="en-US" sz="2200" smtClean="0"/>
              <a:t>最大化</a:t>
            </a:r>
            <a:endParaRPr lang="en-US" altLang="zh-CN" sz="2200" smtClean="0"/>
          </a:p>
          <a:p>
            <a:pPr>
              <a:lnSpc>
                <a:spcPct val="105000"/>
              </a:lnSpc>
            </a:pPr>
            <a:r>
              <a:rPr lang="zh-CN" altLang="en-US" sz="2200" smtClean="0"/>
              <a:t>对多个节点而言</a:t>
            </a:r>
            <a:r>
              <a:rPr lang="en-US" altLang="zh-CN" sz="2200" smtClean="0"/>
              <a:t>, </a:t>
            </a:r>
            <a:r>
              <a:rPr lang="zh-CN" altLang="en-US" sz="2200" smtClean="0"/>
              <a:t>当</a:t>
            </a:r>
            <a:r>
              <a:rPr lang="en-US" altLang="zh-CN" sz="2200" smtClean="0"/>
              <a:t>N</a:t>
            </a:r>
            <a:r>
              <a:rPr lang="zh-CN" altLang="en-US" sz="2200" smtClean="0"/>
              <a:t>取无穷大时</a:t>
            </a:r>
            <a:r>
              <a:rPr lang="en-US" altLang="zh-CN" sz="2200" smtClean="0"/>
              <a:t>, Np*(1-p*)</a:t>
            </a:r>
            <a:r>
              <a:rPr lang="en-US" altLang="zh-CN" sz="2200" baseline="30000" smtClean="0"/>
              <a:t>N-1</a:t>
            </a:r>
            <a:r>
              <a:rPr lang="en-US" altLang="zh-CN" sz="2200" smtClean="0"/>
              <a:t> </a:t>
            </a:r>
            <a:r>
              <a:rPr lang="zh-CN" altLang="en-US" sz="2200" smtClean="0"/>
              <a:t>达到极限值</a:t>
            </a:r>
            <a:r>
              <a:rPr lang="en-US" altLang="zh-CN" sz="2200" smtClean="0"/>
              <a:t>, </a:t>
            </a:r>
            <a:r>
              <a:rPr lang="zh-CN" altLang="en-US" sz="2200" smtClean="0"/>
              <a:t>从而得到</a:t>
            </a:r>
            <a:r>
              <a:rPr lang="en-US" altLang="zh-CN" sz="2200" smtClean="0"/>
              <a:t> </a:t>
            </a:r>
            <a:r>
              <a:rPr lang="zh-CN" altLang="en-US" sz="2200" smtClean="0"/>
              <a:t>效率最大值</a:t>
            </a:r>
            <a:r>
              <a:rPr lang="en-US" altLang="zh-CN" sz="2200" smtClean="0"/>
              <a:t>= 1/e = 0.37</a:t>
            </a:r>
          </a:p>
          <a:p>
            <a:pPr>
              <a:lnSpc>
                <a:spcPct val="90000"/>
              </a:lnSpc>
            </a:pPr>
            <a:endParaRPr lang="en-US" altLang="zh-CN" sz="2200" smtClean="0"/>
          </a:p>
        </p:txBody>
      </p:sp>
      <p:sp>
        <p:nvSpPr>
          <p:cNvPr id="2056196" name="Text Box 4"/>
          <p:cNvSpPr txBox="1">
            <a:spLocks noChangeArrowheads="1"/>
          </p:cNvSpPr>
          <p:nvPr/>
        </p:nvSpPr>
        <p:spPr bwMode="auto">
          <a:xfrm>
            <a:off x="395288" y="1125538"/>
            <a:ext cx="8137525" cy="830262"/>
          </a:xfrm>
          <a:prstGeom prst="rect">
            <a:avLst/>
          </a:prstGeom>
          <a:noFill/>
          <a:ln w="25400">
            <a:noFill/>
            <a:miter lim="800000"/>
            <a:headEnd/>
            <a:tailEnd/>
          </a:ln>
          <a:effectLst/>
        </p:spPr>
        <p:txBody>
          <a:bodyPr>
            <a:spAutoFit/>
          </a:bodyPr>
          <a:lstStyle/>
          <a:p>
            <a:pPr>
              <a:defRPr/>
            </a:pPr>
            <a:r>
              <a:rPr lang="zh-CN" altLang="en-US" sz="2400" b="1" dirty="0">
                <a:solidFill>
                  <a:srgbClr val="FF0000"/>
                </a:solidFill>
                <a:latin typeface="+mn-ea"/>
                <a:ea typeface="+mn-ea"/>
              </a:rPr>
              <a:t>效率</a:t>
            </a:r>
            <a:r>
              <a:rPr lang="en-US" altLang="zh-CN" sz="2400" dirty="0">
                <a:latin typeface="+mn-ea"/>
                <a:ea typeface="+mn-ea"/>
              </a:rPr>
              <a:t> : </a:t>
            </a:r>
            <a:r>
              <a:rPr lang="zh-CN" altLang="en-US" sz="2400" dirty="0">
                <a:latin typeface="+mn-ea"/>
                <a:ea typeface="+mn-ea"/>
              </a:rPr>
              <a:t>成功发送的时隙数在整个发送过程所占的比例</a:t>
            </a:r>
            <a:r>
              <a:rPr lang="en-US" altLang="zh-CN" sz="2400" dirty="0">
                <a:latin typeface="+mn-ea"/>
                <a:ea typeface="+mn-ea"/>
              </a:rPr>
              <a:t> </a:t>
            </a:r>
            <a:br>
              <a:rPr lang="en-US" altLang="zh-CN" sz="2400" dirty="0">
                <a:latin typeface="+mn-ea"/>
                <a:ea typeface="+mn-ea"/>
              </a:rPr>
            </a:br>
            <a:r>
              <a:rPr lang="en-US" altLang="zh-CN" sz="2400" dirty="0">
                <a:latin typeface="+mn-ea"/>
                <a:ea typeface="+mn-ea"/>
              </a:rPr>
              <a:t>(</a:t>
            </a:r>
            <a:r>
              <a:rPr lang="zh-CN" altLang="en-US" sz="2400" dirty="0">
                <a:latin typeface="+mn-ea"/>
                <a:ea typeface="+mn-ea"/>
              </a:rPr>
              <a:t>多个节点</a:t>
            </a:r>
            <a:r>
              <a:rPr lang="en-US" altLang="zh-CN" sz="2400" dirty="0">
                <a:latin typeface="+mn-ea"/>
                <a:ea typeface="+mn-ea"/>
              </a:rPr>
              <a:t>, </a:t>
            </a:r>
            <a:r>
              <a:rPr lang="zh-CN" altLang="en-US" sz="2400" dirty="0">
                <a:latin typeface="+mn-ea"/>
                <a:ea typeface="+mn-ea"/>
              </a:rPr>
              <a:t>所有节点均有数据帧待发送</a:t>
            </a:r>
            <a:r>
              <a:rPr lang="en-US" altLang="zh-CN" sz="2400" dirty="0">
                <a:latin typeface="+mn-ea"/>
                <a:ea typeface="+mn-ea"/>
              </a:rPr>
              <a:t>)</a:t>
            </a:r>
            <a:endParaRPr lang="en-US" altLang="zh-CN" dirty="0">
              <a:latin typeface="+mn-ea"/>
              <a:ea typeface="+mn-ea"/>
            </a:endParaRPr>
          </a:p>
        </p:txBody>
      </p:sp>
      <p:sp>
        <p:nvSpPr>
          <p:cNvPr id="2056197" name="Text Box 5"/>
          <p:cNvSpPr txBox="1">
            <a:spLocks noChangeArrowheads="1"/>
          </p:cNvSpPr>
          <p:nvPr/>
        </p:nvSpPr>
        <p:spPr bwMode="auto">
          <a:xfrm>
            <a:off x="395288" y="5516563"/>
            <a:ext cx="7848600" cy="830262"/>
          </a:xfrm>
          <a:prstGeom prst="rect">
            <a:avLst/>
          </a:prstGeom>
          <a:noFill/>
          <a:ln w="25400">
            <a:noFill/>
            <a:miter lim="800000"/>
            <a:headEnd/>
            <a:tailEnd/>
          </a:ln>
          <a:effectLst/>
        </p:spPr>
        <p:txBody>
          <a:bodyPr>
            <a:spAutoFit/>
          </a:bodyPr>
          <a:lstStyle/>
          <a:p>
            <a:pPr>
              <a:defRPr/>
            </a:pPr>
            <a:r>
              <a:rPr lang="zh-CN" altLang="en-US" sz="2400" i="1" dirty="0">
                <a:solidFill>
                  <a:srgbClr val="FF0000"/>
                </a:solidFill>
                <a:latin typeface="+mn-lt"/>
                <a:ea typeface="+mn-ea"/>
              </a:rPr>
              <a:t>最大信道利用率</a:t>
            </a:r>
            <a:r>
              <a:rPr lang="en-US" altLang="zh-CN" sz="2400" i="1" dirty="0">
                <a:solidFill>
                  <a:srgbClr val="FF0000"/>
                </a:solidFill>
                <a:latin typeface="+mn-lt"/>
                <a:ea typeface="+mn-ea"/>
              </a:rPr>
              <a:t>:</a:t>
            </a:r>
            <a:r>
              <a:rPr lang="en-US" altLang="zh-CN" sz="2400" dirty="0">
                <a:latin typeface="+mn-lt"/>
                <a:ea typeface="+mn-ea"/>
              </a:rPr>
              <a:t> </a:t>
            </a:r>
            <a:r>
              <a:rPr lang="zh-CN" altLang="en-US" sz="2400" dirty="0">
                <a:latin typeface="+mn-lt"/>
                <a:ea typeface="+mn-ea"/>
              </a:rPr>
              <a:t>信道只有</a:t>
            </a:r>
            <a:r>
              <a:rPr lang="en-US" altLang="zh-CN" sz="2400" dirty="0">
                <a:latin typeface="+mn-lt"/>
                <a:ea typeface="+mn-ea"/>
              </a:rPr>
              <a:t>37%</a:t>
            </a:r>
            <a:r>
              <a:rPr lang="zh-CN" altLang="en-US" sz="2400" dirty="0">
                <a:latin typeface="+mn-lt"/>
                <a:ea typeface="+mn-ea"/>
              </a:rPr>
              <a:t>的时间被用于有效数据帧传输</a:t>
            </a:r>
            <a:r>
              <a:rPr lang="en-US" altLang="zh-CN" sz="2400" dirty="0">
                <a:latin typeface="+mn-lt"/>
                <a:ea typeface="+mn-ea"/>
              </a:rPr>
              <a:t>!</a:t>
            </a:r>
            <a:endParaRPr lang="en-US" altLang="zh-CN" dirty="0">
              <a:latin typeface="+mn-lt"/>
              <a:ea typeface="+mn-ea"/>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C577C48-1FA4-4B72-8823-847F45E51F5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108</a:t>
            </a:fld>
            <a:r>
              <a:rPr kumimoji="0" lang="en-US" altLang="zh-CN" sz="1000" smtClean="0">
                <a:latin typeface="Arial" panose="020B0604020202020204" pitchFamily="34" charset="0"/>
                <a:ea typeface="宋体" panose="02010600030101010101" pitchFamily="2" charset="-122"/>
              </a:rPr>
              <a:t>-</a:t>
            </a:r>
          </a:p>
        </p:txBody>
      </p:sp>
      <p:sp>
        <p:nvSpPr>
          <p:cNvPr id="149507" name="Rectangle 6"/>
          <p:cNvSpPr>
            <a:spLocks noGrp="1" noChangeArrowheads="1"/>
          </p:cNvSpPr>
          <p:nvPr>
            <p:ph type="title"/>
          </p:nvPr>
        </p:nvSpPr>
        <p:spPr/>
        <p:txBody>
          <a:bodyPr/>
          <a:lstStyle/>
          <a:p>
            <a:r>
              <a:rPr lang="zh-CN" altLang="en-US" sz="4000" smtClean="0"/>
              <a:t>随机接入</a:t>
            </a:r>
            <a:r>
              <a:rPr lang="en-US" altLang="zh-CN" sz="4000" smtClean="0"/>
              <a:t>: </a:t>
            </a:r>
            <a:r>
              <a:rPr lang="en-US" altLang="zh-CN" smtClean="0"/>
              <a:t>CSMA</a:t>
            </a:r>
          </a:p>
        </p:txBody>
      </p:sp>
      <p:sp>
        <p:nvSpPr>
          <p:cNvPr id="28676" name="Rectangle 7"/>
          <p:cNvSpPr>
            <a:spLocks noGrp="1" noChangeArrowheads="1"/>
          </p:cNvSpPr>
          <p:nvPr>
            <p:ph type="body" idx="1"/>
          </p:nvPr>
        </p:nvSpPr>
        <p:spPr/>
        <p:txBody>
          <a:bodyPr/>
          <a:lstStyle/>
          <a:p>
            <a:r>
              <a:rPr lang="en-US" altLang="zh-CN" sz="2600" smtClean="0"/>
              <a:t>CSMA (</a:t>
            </a:r>
            <a:r>
              <a:rPr lang="zh-CN" altLang="en-US" sz="2600" smtClean="0"/>
              <a:t>载波监听多路访问</a:t>
            </a:r>
            <a:r>
              <a:rPr lang="en-US" altLang="zh-CN" sz="2600" smtClean="0"/>
              <a:t>) </a:t>
            </a:r>
          </a:p>
          <a:p>
            <a:pPr lvl="1"/>
            <a:r>
              <a:rPr lang="zh-CN" altLang="en-US" sz="2200" smtClean="0"/>
              <a:t>发送前监听信道</a:t>
            </a:r>
            <a:endParaRPr lang="en-US" altLang="zh-CN" sz="2200" smtClean="0"/>
          </a:p>
          <a:p>
            <a:pPr lvl="1"/>
            <a:r>
              <a:rPr lang="zh-CN" altLang="en-US" sz="2200" smtClean="0"/>
              <a:t>如果信道空闲</a:t>
            </a:r>
            <a:r>
              <a:rPr lang="en-US" altLang="zh-CN" sz="2200" smtClean="0"/>
              <a:t>, </a:t>
            </a:r>
            <a:r>
              <a:rPr lang="zh-CN" altLang="en-US" sz="2200" smtClean="0"/>
              <a:t>发送整个数据帧</a:t>
            </a:r>
            <a:endParaRPr lang="en-US" altLang="zh-CN" sz="2200" smtClean="0"/>
          </a:p>
          <a:p>
            <a:pPr lvl="1"/>
            <a:r>
              <a:rPr lang="zh-CN" altLang="en-US" sz="2200" smtClean="0"/>
              <a:t>如果信道忙</a:t>
            </a:r>
            <a:r>
              <a:rPr lang="en-US" altLang="zh-CN" sz="2200" smtClean="0"/>
              <a:t>, </a:t>
            </a:r>
            <a:r>
              <a:rPr lang="zh-CN" altLang="en-US" sz="2200" smtClean="0"/>
              <a:t>延迟发送</a:t>
            </a:r>
            <a:r>
              <a:rPr lang="en-US" altLang="zh-CN" sz="2200" smtClean="0"/>
              <a:t> </a:t>
            </a:r>
            <a:br>
              <a:rPr lang="en-US" altLang="zh-CN" sz="2200" smtClean="0"/>
            </a:br>
            <a:endParaRPr lang="en-US" altLang="zh-CN" sz="2200" smtClean="0"/>
          </a:p>
          <a:p>
            <a:r>
              <a:rPr lang="zh-CN" altLang="en-US" sz="2600" smtClean="0"/>
              <a:t>类比人类行为</a:t>
            </a:r>
            <a:r>
              <a:rPr lang="en-US" altLang="zh-CN" sz="2600" smtClean="0"/>
              <a:t>: </a:t>
            </a:r>
            <a:r>
              <a:rPr lang="zh-CN" altLang="en-US" sz="2600" smtClean="0"/>
              <a:t>不打扰其他人</a:t>
            </a:r>
            <a:r>
              <a:rPr lang="en-US" altLang="zh-CN" sz="2600" smtClean="0"/>
              <a:t>!</a:t>
            </a:r>
          </a:p>
          <a:p>
            <a:pPr lvl="1"/>
            <a:r>
              <a:rPr lang="zh-CN" altLang="en-US" sz="2200" smtClean="0">
                <a:sym typeface="Wingdings" panose="05000000000000000000" pitchFamily="2" charset="2"/>
              </a:rPr>
              <a:t>说话之前先听是否有人说话</a:t>
            </a:r>
            <a:r>
              <a:rPr lang="en-US" altLang="zh-CN" sz="2200" smtClean="0">
                <a:sym typeface="Wingdings" panose="05000000000000000000" pitchFamily="2" charset="2"/>
              </a:rPr>
              <a:t> </a:t>
            </a:r>
            <a:r>
              <a:rPr lang="zh-CN" altLang="en-US" sz="2200" smtClean="0">
                <a:sym typeface="Wingdings" panose="05000000000000000000" pitchFamily="2" charset="2"/>
              </a:rPr>
              <a:t>载波监听</a:t>
            </a:r>
            <a:endParaRPr lang="en-US" altLang="zh-CN" sz="2200" smtClean="0">
              <a:sym typeface="Wingdings" panose="05000000000000000000" pitchFamily="2" charset="2"/>
            </a:endParaRPr>
          </a:p>
          <a:p>
            <a:pPr lvl="1"/>
            <a:r>
              <a:rPr lang="zh-CN" altLang="en-US" sz="2200" smtClean="0">
                <a:sym typeface="Wingdings" panose="05000000000000000000" pitchFamily="2" charset="2"/>
              </a:rPr>
              <a:t>如果有其他人同时说话</a:t>
            </a:r>
            <a:r>
              <a:rPr lang="en-US" altLang="zh-CN" sz="2200" smtClean="0">
                <a:sym typeface="Wingdings" panose="05000000000000000000" pitchFamily="2" charset="2"/>
              </a:rPr>
              <a:t>, </a:t>
            </a:r>
            <a:r>
              <a:rPr lang="zh-CN" altLang="en-US" sz="2200" smtClean="0">
                <a:sym typeface="Wingdings" panose="05000000000000000000" pitchFamily="2" charset="2"/>
              </a:rPr>
              <a:t>停止讲话</a:t>
            </a:r>
            <a:r>
              <a:rPr lang="en-US" altLang="zh-CN" sz="2200" smtClean="0">
                <a:sym typeface="Wingdings" panose="05000000000000000000" pitchFamily="2" charset="2"/>
              </a:rPr>
              <a:t>  </a:t>
            </a:r>
            <a:r>
              <a:rPr lang="zh-CN" altLang="en-US" sz="2200" smtClean="0">
                <a:sym typeface="Wingdings" panose="05000000000000000000" pitchFamily="2" charset="2"/>
              </a:rPr>
              <a:t>冲突检测</a:t>
            </a:r>
            <a:endParaRPr lang="en-US" altLang="zh-CN" sz="2200" smtClean="0">
              <a:sym typeface="Wingdings" panose="05000000000000000000" pitchFamily="2" charset="2"/>
            </a:endParaRPr>
          </a:p>
          <a:p>
            <a:pPr lvl="1"/>
            <a:endParaRPr lang="en-US" altLang="zh-CN" sz="2200" smtClean="0">
              <a:sym typeface="Wingdings" panose="05000000000000000000" pitchFamily="2" charset="2"/>
            </a:endParaRPr>
          </a:p>
          <a:p>
            <a:r>
              <a:rPr lang="zh-CN" altLang="en-US" sz="2600" smtClean="0">
                <a:sym typeface="Wingdings" panose="05000000000000000000" pitchFamily="2" charset="2"/>
              </a:rPr>
              <a:t>问题</a:t>
            </a:r>
            <a:endParaRPr lang="en-US" altLang="zh-CN" sz="2600" smtClean="0">
              <a:sym typeface="Wingdings" panose="05000000000000000000" pitchFamily="2" charset="2"/>
            </a:endParaRPr>
          </a:p>
          <a:p>
            <a:pPr lvl="1"/>
            <a:r>
              <a:rPr lang="zh-CN" altLang="en-US" sz="2200" smtClean="0">
                <a:sym typeface="Wingdings" panose="05000000000000000000" pitchFamily="2" charset="2"/>
              </a:rPr>
              <a:t>如果所有的节点均执行载波监听</a:t>
            </a:r>
            <a:r>
              <a:rPr lang="en-US" altLang="zh-CN" sz="2200" smtClean="0">
                <a:sym typeface="Wingdings" panose="05000000000000000000" pitchFamily="2" charset="2"/>
              </a:rPr>
              <a:t>, </a:t>
            </a:r>
            <a:r>
              <a:rPr lang="zh-CN" altLang="en-US" sz="2200" smtClean="0">
                <a:sym typeface="Wingdings" panose="05000000000000000000" pitchFamily="2" charset="2"/>
              </a:rPr>
              <a:t>为什么还会发生冲突？</a:t>
            </a:r>
            <a:endParaRPr lang="en-US" altLang="zh-CN" sz="2200" smtClean="0"/>
          </a:p>
          <a:p>
            <a:pPr lvl="1"/>
            <a:endParaRPr lang="en-US" altLang="zh-CN" sz="2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7C1D0D3E-7DF0-412A-9A74-5380A5214142}" type="slidenum">
              <a:rPr kumimoji="0" lang="en-US" altLang="zh-CN" sz="1400" smtClean="0">
                <a:ea typeface="宋体" panose="02010600030101010101" pitchFamily="2" charset="-122"/>
              </a:rPr>
              <a:pPr>
                <a:spcBef>
                  <a:spcPct val="0"/>
                </a:spcBef>
                <a:buClrTx/>
                <a:buSzTx/>
                <a:buFontTx/>
                <a:buNone/>
              </a:pPr>
              <a:t>109</a:t>
            </a:fld>
            <a:r>
              <a:rPr kumimoji="0" lang="en-US" altLang="zh-CN" sz="1000" smtClean="0">
                <a:ea typeface="宋体" panose="02010600030101010101" pitchFamily="2" charset="-122"/>
              </a:rPr>
              <a:t>-</a:t>
            </a:r>
          </a:p>
        </p:txBody>
      </p:sp>
      <p:sp>
        <p:nvSpPr>
          <p:cNvPr id="2024450" name="Rectangle 2"/>
          <p:cNvSpPr>
            <a:spLocks noGrp="1" noChangeArrowheads="1"/>
          </p:cNvSpPr>
          <p:nvPr>
            <p:ph type="title"/>
          </p:nvPr>
        </p:nvSpPr>
        <p:spPr/>
        <p:txBody>
          <a:bodyPr/>
          <a:lstStyle/>
          <a:p>
            <a:pPr>
              <a:defRPr/>
            </a:pPr>
            <a:r>
              <a:rPr lang="zh-CN" altLang="en-US" sz="4000" dirty="0" smtClean="0"/>
              <a:t>随机接入</a:t>
            </a:r>
            <a:r>
              <a:rPr lang="en-US" altLang="zh-CN" sz="4000" dirty="0" smtClean="0"/>
              <a:t>: </a:t>
            </a:r>
            <a:r>
              <a:rPr lang="en-US" altLang="zh-CN" dirty="0" smtClean="0">
                <a:latin typeface="+mn-lt"/>
                <a:ea typeface="宋体" pitchFamily="2" charset="-122"/>
              </a:rPr>
              <a:t>CSMA </a:t>
            </a:r>
            <a:r>
              <a:rPr lang="zh-CN" altLang="en-US" dirty="0" smtClean="0">
                <a:latin typeface="+mn-lt"/>
                <a:ea typeface="宋体" pitchFamily="2" charset="-122"/>
              </a:rPr>
              <a:t>冲突</a:t>
            </a:r>
            <a:endParaRPr lang="en-US" altLang="zh-CN" dirty="0">
              <a:latin typeface="+mn-lt"/>
              <a:ea typeface="宋体" pitchFamily="2" charset="-122"/>
            </a:endParaRPr>
          </a:p>
        </p:txBody>
      </p:sp>
      <p:sp>
        <p:nvSpPr>
          <p:cNvPr id="2024452" name="Rectangle 4"/>
          <p:cNvSpPr>
            <a:spLocks noChangeArrowheads="1"/>
          </p:cNvSpPr>
          <p:nvPr/>
        </p:nvSpPr>
        <p:spPr bwMode="auto">
          <a:xfrm>
            <a:off x="307975" y="1536700"/>
            <a:ext cx="3794125" cy="1077913"/>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冲突依然会发生</a:t>
            </a:r>
            <a:r>
              <a:rPr lang="en-US" altLang="zh-CN" sz="2400" dirty="0">
                <a:solidFill>
                  <a:srgbClr val="0033CC"/>
                </a:solidFill>
                <a:latin typeface="+mn-lt"/>
                <a:ea typeface="+mn-ea"/>
              </a:rPr>
              <a:t>:</a:t>
            </a:r>
          </a:p>
          <a:p>
            <a:pPr>
              <a:defRPr/>
            </a:pPr>
            <a:r>
              <a:rPr lang="zh-CN" altLang="en-US" sz="2000" dirty="0">
                <a:latin typeface="+mn-lt"/>
                <a:ea typeface="+mn-ea"/>
              </a:rPr>
              <a:t>传播时延导致两个节点无法监听到对方的发送</a:t>
            </a:r>
            <a:endParaRPr lang="en-US" altLang="zh-CN" sz="2400" dirty="0">
              <a:latin typeface="+mn-lt"/>
              <a:ea typeface="+mn-ea"/>
            </a:endParaRPr>
          </a:p>
        </p:txBody>
      </p:sp>
      <p:sp>
        <p:nvSpPr>
          <p:cNvPr id="2024453" name="Rectangle 5"/>
          <p:cNvSpPr>
            <a:spLocks noChangeArrowheads="1"/>
          </p:cNvSpPr>
          <p:nvPr/>
        </p:nvSpPr>
        <p:spPr bwMode="auto">
          <a:xfrm>
            <a:off x="307975" y="3059113"/>
            <a:ext cx="3498850" cy="769937"/>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a:t>
            </a:r>
            <a:r>
              <a:rPr lang="en-US" altLang="zh-CN" sz="2400" dirty="0">
                <a:solidFill>
                  <a:srgbClr val="0033CC"/>
                </a:solidFill>
                <a:latin typeface="+mn-lt"/>
                <a:ea typeface="+mn-ea"/>
              </a:rPr>
              <a:t>:</a:t>
            </a:r>
          </a:p>
          <a:p>
            <a:pPr>
              <a:defRPr/>
            </a:pPr>
            <a:r>
              <a:rPr lang="zh-CN" altLang="en-US" sz="2000" dirty="0">
                <a:latin typeface="+mn-lt"/>
                <a:ea typeface="+mn-ea"/>
              </a:rPr>
              <a:t>整个数据帧传送时间被浪费</a:t>
            </a:r>
            <a:endParaRPr lang="en-US" altLang="zh-CN" sz="2000" dirty="0">
              <a:latin typeface="+mn-lt"/>
              <a:ea typeface="+mn-ea"/>
            </a:endParaRPr>
          </a:p>
        </p:txBody>
      </p:sp>
      <p:sp>
        <p:nvSpPr>
          <p:cNvPr id="2024454" name="Rectangle 6"/>
          <p:cNvSpPr>
            <a:spLocks noChangeArrowheads="1"/>
          </p:cNvSpPr>
          <p:nvPr/>
        </p:nvSpPr>
        <p:spPr bwMode="auto">
          <a:xfrm>
            <a:off x="5795963" y="1125538"/>
            <a:ext cx="2466975" cy="336550"/>
          </a:xfrm>
          <a:prstGeom prst="rect">
            <a:avLst/>
          </a:prstGeom>
          <a:noFill/>
          <a:ln w="9525">
            <a:noFill/>
            <a:miter lim="800000"/>
            <a:headEnd/>
            <a:tailEnd/>
          </a:ln>
          <a:effectLst/>
        </p:spPr>
        <p:txBody>
          <a:bodyPr>
            <a:spAutoFit/>
          </a:bodyPr>
          <a:lstStyle/>
          <a:p>
            <a:pPr>
              <a:defRPr/>
            </a:pPr>
            <a:r>
              <a:rPr lang="zh-CN" altLang="en-US" sz="1600" dirty="0">
                <a:latin typeface="+mn-lt"/>
                <a:ea typeface="+mn-ea"/>
              </a:rPr>
              <a:t>节点的空间布局</a:t>
            </a:r>
            <a:endParaRPr lang="en-US" altLang="zh-CN" sz="2000" dirty="0">
              <a:latin typeface="+mn-lt"/>
              <a:ea typeface="+mn-ea"/>
            </a:endParaRPr>
          </a:p>
        </p:txBody>
      </p:sp>
      <p:sp>
        <p:nvSpPr>
          <p:cNvPr id="151559" name="Rectangle 7"/>
          <p:cNvSpPr>
            <a:spLocks noChangeArrowheads="1"/>
          </p:cNvSpPr>
          <p:nvPr/>
        </p:nvSpPr>
        <p:spPr bwMode="auto">
          <a:xfrm>
            <a:off x="307975" y="4125913"/>
            <a:ext cx="41354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400">
                <a:solidFill>
                  <a:srgbClr val="0033CC"/>
                </a:solidFill>
              </a:rPr>
              <a:t>注意</a:t>
            </a:r>
            <a:r>
              <a:rPr kumimoji="0" lang="en-US" altLang="zh-CN" sz="2400">
                <a:solidFill>
                  <a:srgbClr val="0033CC"/>
                </a:solidFill>
              </a:rPr>
              <a:t>:</a:t>
            </a:r>
          </a:p>
          <a:p>
            <a:pPr>
              <a:spcBef>
                <a:spcPct val="0"/>
              </a:spcBef>
              <a:buClrTx/>
              <a:buSzTx/>
              <a:buFontTx/>
              <a:buNone/>
            </a:pPr>
            <a:r>
              <a:rPr kumimoji="0" lang="zh-CN" altLang="en-US" sz="2000"/>
              <a:t>距离和传播时延对冲突检测概率的影响</a:t>
            </a:r>
            <a:endParaRPr kumimoji="0" lang="en-US" altLang="zh-CN" sz="2000"/>
          </a:p>
        </p:txBody>
      </p:sp>
      <p:sp>
        <p:nvSpPr>
          <p:cNvPr id="10" name="TextBox 9"/>
          <p:cNvSpPr txBox="1"/>
          <p:nvPr/>
        </p:nvSpPr>
        <p:spPr>
          <a:xfrm>
            <a:off x="214313" y="5929313"/>
            <a:ext cx="4000500" cy="584200"/>
          </a:xfrm>
          <a:prstGeom prst="rect">
            <a:avLst/>
          </a:prstGeom>
          <a:noFill/>
        </p:spPr>
        <p:txBody>
          <a:bodyPr>
            <a:spAutoFit/>
          </a:bodyPr>
          <a:lstStyle/>
          <a:p>
            <a:pPr eaLnBrk="1" hangingPunct="1">
              <a:defRPr/>
            </a:pPr>
            <a:r>
              <a:rPr lang="zh-CN" altLang="en-US" sz="1600" i="1" dirty="0">
                <a:latin typeface="+mn-lt"/>
                <a:ea typeface="+mn-ea"/>
              </a:rPr>
              <a:t>该问题的解决方案</a:t>
            </a:r>
            <a:r>
              <a:rPr lang="en-US" altLang="zh-CN" sz="1600" i="1" dirty="0">
                <a:latin typeface="+mn-lt"/>
                <a:ea typeface="+mn-ea"/>
              </a:rPr>
              <a:t>(Ethernet </a:t>
            </a:r>
            <a:r>
              <a:rPr lang="zh-CN" altLang="en-US" sz="1600" i="1" dirty="0">
                <a:latin typeface="+mn-lt"/>
                <a:ea typeface="+mn-ea"/>
              </a:rPr>
              <a:t>和</a:t>
            </a:r>
            <a:r>
              <a:rPr lang="en-US" altLang="zh-CN" sz="1600" i="1" dirty="0" err="1">
                <a:latin typeface="+mn-lt"/>
                <a:ea typeface="+mn-ea"/>
              </a:rPr>
              <a:t>WiFi</a:t>
            </a:r>
            <a:r>
              <a:rPr lang="en-US" altLang="zh-CN" sz="1600" i="1" dirty="0">
                <a:latin typeface="+mn-lt"/>
                <a:ea typeface="+mn-ea"/>
              </a:rPr>
              <a:t> </a:t>
            </a:r>
            <a:r>
              <a:rPr lang="zh-CN" altLang="en-US" sz="1600" i="1" dirty="0">
                <a:latin typeface="+mn-lt"/>
                <a:ea typeface="+mn-ea"/>
              </a:rPr>
              <a:t>中采用的</a:t>
            </a:r>
            <a:r>
              <a:rPr lang="en-US" altLang="zh-CN" sz="1600" i="1" dirty="0">
                <a:latin typeface="+mn-lt"/>
                <a:ea typeface="+mn-ea"/>
              </a:rPr>
              <a:t>CSMA</a:t>
            </a:r>
            <a:r>
              <a:rPr lang="zh-CN" altLang="en-US" sz="1600" i="1" dirty="0">
                <a:latin typeface="+mn-lt"/>
                <a:ea typeface="+mn-ea"/>
              </a:rPr>
              <a:t>的变种协议</a:t>
            </a:r>
            <a:r>
              <a:rPr lang="en-US" altLang="zh-CN" sz="1600" i="1" dirty="0">
                <a:latin typeface="+mn-lt"/>
                <a:ea typeface="+mn-ea"/>
              </a:rPr>
              <a:t>)</a:t>
            </a:r>
            <a:r>
              <a:rPr lang="zh-CN" altLang="en-US" sz="1600" i="1" dirty="0">
                <a:latin typeface="+mn-lt"/>
                <a:ea typeface="+mn-ea"/>
              </a:rPr>
              <a:t>将在后续内容中说明</a:t>
            </a:r>
          </a:p>
        </p:txBody>
      </p:sp>
      <p:pic>
        <p:nvPicPr>
          <p:cNvPr id="151561"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3413" y="1635125"/>
            <a:ext cx="4287837"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87"/>
          <p:cNvSpPr>
            <a:spLocks noChangeArrowheads="1"/>
          </p:cNvSpPr>
          <p:nvPr/>
        </p:nvSpPr>
        <p:spPr bwMode="auto">
          <a:xfrm>
            <a:off x="4827588" y="2865438"/>
            <a:ext cx="3736975"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 name="Rectangle 88"/>
          <p:cNvSpPr>
            <a:spLocks noChangeArrowheads="1"/>
          </p:cNvSpPr>
          <p:nvPr/>
        </p:nvSpPr>
        <p:spPr bwMode="auto">
          <a:xfrm>
            <a:off x="4835525" y="3122613"/>
            <a:ext cx="3725863"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 name="Rectangle 90"/>
          <p:cNvSpPr>
            <a:spLocks noChangeArrowheads="1"/>
          </p:cNvSpPr>
          <p:nvPr/>
        </p:nvSpPr>
        <p:spPr bwMode="auto">
          <a:xfrm>
            <a:off x="4797425" y="3375025"/>
            <a:ext cx="3763963" cy="1624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 name="Rectangle 91"/>
          <p:cNvSpPr>
            <a:spLocks noChangeArrowheads="1"/>
          </p:cNvSpPr>
          <p:nvPr/>
        </p:nvSpPr>
        <p:spPr bwMode="auto">
          <a:xfrm>
            <a:off x="4770438" y="4983163"/>
            <a:ext cx="3789362" cy="1635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66" name="Rectangle 92"/>
          <p:cNvSpPr>
            <a:spLocks noChangeArrowheads="1"/>
          </p:cNvSpPr>
          <p:nvPr/>
        </p:nvSpPr>
        <p:spPr bwMode="auto">
          <a:xfrm>
            <a:off x="4764088" y="1566863"/>
            <a:ext cx="4040187" cy="1301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51567" name="Group 98"/>
          <p:cNvGrpSpPr>
            <a:grpSpLocks/>
          </p:cNvGrpSpPr>
          <p:nvPr/>
        </p:nvGrpSpPr>
        <p:grpSpPr bwMode="auto">
          <a:xfrm>
            <a:off x="4948238" y="1565275"/>
            <a:ext cx="3513137" cy="628650"/>
            <a:chOff x="3117" y="180"/>
            <a:chExt cx="2213" cy="396"/>
          </a:xfrm>
        </p:grpSpPr>
        <p:grpSp>
          <p:nvGrpSpPr>
            <p:cNvPr id="151568" name="Group 67"/>
            <p:cNvGrpSpPr>
              <a:grpSpLocks/>
            </p:cNvGrpSpPr>
            <p:nvPr/>
          </p:nvGrpSpPr>
          <p:grpSpPr bwMode="auto">
            <a:xfrm flipH="1">
              <a:off x="3117" y="245"/>
              <a:ext cx="316" cy="323"/>
              <a:chOff x="2839" y="3501"/>
              <a:chExt cx="755" cy="803"/>
            </a:xfrm>
          </p:grpSpPr>
          <p:pic>
            <p:nvPicPr>
              <p:cNvPr id="151583"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4"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69" name="Group 70"/>
            <p:cNvGrpSpPr>
              <a:grpSpLocks/>
            </p:cNvGrpSpPr>
            <p:nvPr/>
          </p:nvGrpSpPr>
          <p:grpSpPr bwMode="auto">
            <a:xfrm flipH="1">
              <a:off x="3747" y="253"/>
              <a:ext cx="316" cy="323"/>
              <a:chOff x="2839" y="3501"/>
              <a:chExt cx="755" cy="803"/>
            </a:xfrm>
          </p:grpSpPr>
          <p:pic>
            <p:nvPicPr>
              <p:cNvPr id="151581" name="Picture 7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2"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70" name="Group 73"/>
            <p:cNvGrpSpPr>
              <a:grpSpLocks/>
            </p:cNvGrpSpPr>
            <p:nvPr/>
          </p:nvGrpSpPr>
          <p:grpSpPr bwMode="auto">
            <a:xfrm flipH="1">
              <a:off x="4356" y="247"/>
              <a:ext cx="316" cy="323"/>
              <a:chOff x="2839" y="3501"/>
              <a:chExt cx="755" cy="803"/>
            </a:xfrm>
          </p:grpSpPr>
          <p:pic>
            <p:nvPicPr>
              <p:cNvPr id="151579" name="Picture 7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0"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71" name="Group 76"/>
            <p:cNvGrpSpPr>
              <a:grpSpLocks/>
            </p:cNvGrpSpPr>
            <p:nvPr/>
          </p:nvGrpSpPr>
          <p:grpSpPr bwMode="auto">
            <a:xfrm flipH="1">
              <a:off x="5014" y="249"/>
              <a:ext cx="316" cy="323"/>
              <a:chOff x="2839" y="3501"/>
              <a:chExt cx="755" cy="803"/>
            </a:xfrm>
          </p:grpSpPr>
          <p:pic>
            <p:nvPicPr>
              <p:cNvPr id="151577" name="Picture 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78"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51572" name="Line 93"/>
            <p:cNvSpPr>
              <a:spLocks noChangeShapeType="1"/>
            </p:cNvSpPr>
            <p:nvPr/>
          </p:nvSpPr>
          <p:spPr bwMode="auto">
            <a:xfrm>
              <a:off x="3309" y="181"/>
              <a:ext cx="19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3" name="Line 94"/>
            <p:cNvSpPr>
              <a:spLocks noChangeShapeType="1"/>
            </p:cNvSpPr>
            <p:nvPr/>
          </p:nvSpPr>
          <p:spPr bwMode="auto">
            <a:xfrm>
              <a:off x="3309" y="180"/>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4" name="Line 95"/>
            <p:cNvSpPr>
              <a:spLocks noChangeShapeType="1"/>
            </p:cNvSpPr>
            <p:nvPr/>
          </p:nvSpPr>
          <p:spPr bwMode="auto">
            <a:xfrm>
              <a:off x="3975" y="183"/>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5" name="Line 96"/>
            <p:cNvSpPr>
              <a:spLocks noChangeShapeType="1"/>
            </p:cNvSpPr>
            <p:nvPr/>
          </p:nvSpPr>
          <p:spPr bwMode="auto">
            <a:xfrm>
              <a:off x="4578" y="183"/>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6" name="Line 97"/>
            <p:cNvSpPr>
              <a:spLocks noChangeShapeType="1"/>
            </p:cNvSpPr>
            <p:nvPr/>
          </p:nvSpPr>
          <p:spPr bwMode="auto">
            <a:xfrm>
              <a:off x="5289" y="180"/>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0" nodeType="clickEffect">
                                  <p:stCondLst>
                                    <p:cond delay="0"/>
                                  </p:stCondLst>
                                  <p:childTnLst>
                                    <p:animEffect transition="out" filter="wipe(up)">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48" y="2928934"/>
            <a:ext cx="8001056" cy="1357312"/>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 name="TextBox 6"/>
          <p:cNvSpPr txBox="1">
            <a:spLocks noChangeArrowheads="1"/>
          </p:cNvSpPr>
          <p:nvPr/>
        </p:nvSpPr>
        <p:spPr bwMode="auto">
          <a:xfrm>
            <a:off x="714375" y="1928813"/>
            <a:ext cx="8001000" cy="2154237"/>
          </a:xfrm>
          <a:prstGeom prst="rect">
            <a:avLst/>
          </a:prstGeom>
          <a:noFill/>
          <a:ln w="9525">
            <a:noFill/>
            <a:miter lim="800000"/>
            <a:headEnd/>
            <a:tailEnd/>
          </a:ln>
        </p:spPr>
        <p:txBody>
          <a:bodyPr>
            <a:spAutoFit/>
          </a:bodyPr>
          <a:lstStyle/>
          <a:p>
            <a:pPr algn="ctr" eaLnBrk="1" hangingPunct="1">
              <a:defRPr/>
            </a:pPr>
            <a:r>
              <a:rPr lang="zh-CN" altLang="en-US" sz="4000" dirty="0">
                <a:latin typeface="Times New Roman" pitchFamily="18" charset="0"/>
                <a:ea typeface="+mn-ea"/>
                <a:cs typeface="Times New Roman" pitchFamily="18" charset="0"/>
              </a:rPr>
              <a:t>核心问题</a:t>
            </a:r>
            <a:r>
              <a:rPr lang="en-US" altLang="zh-CN" sz="4000" dirty="0">
                <a:latin typeface="Times New Roman" pitchFamily="18" charset="0"/>
                <a:ea typeface="+mn-ea"/>
                <a:cs typeface="Times New Roman" pitchFamily="18" charset="0"/>
              </a:rPr>
              <a:t>:</a:t>
            </a:r>
          </a:p>
          <a:p>
            <a:pPr algn="ctr" eaLnBrk="1" hangingPunct="1">
              <a:defRPr/>
            </a:pPr>
            <a:endParaRPr lang="en-US" altLang="zh-CN" sz="4000" dirty="0">
              <a:latin typeface="Times New Roman" pitchFamily="18" charset="0"/>
              <a:ea typeface="+mn-ea"/>
              <a:cs typeface="Times New Roman" pitchFamily="18" charset="0"/>
            </a:endParaRPr>
          </a:p>
          <a:p>
            <a:pPr algn="ctr" eaLnBrk="1" hangingPunct="1">
              <a:defRPr/>
            </a:pPr>
            <a:r>
              <a:rPr lang="zh-CN" altLang="en-US" sz="5400" dirty="0" smtClean="0">
                <a:solidFill>
                  <a:schemeClr val="bg1"/>
                </a:solidFill>
                <a:effectLst>
                  <a:outerShdw blurRad="38100" dist="38100" dir="2700000" algn="tl">
                    <a:srgbClr val="000000">
                      <a:alpha val="43137"/>
                    </a:srgbClr>
                  </a:outerShdw>
                </a:effectLst>
                <a:latin typeface="Times New Roman" pitchFamily="18" charset="0"/>
                <a:ea typeface="+mn-ea"/>
                <a:cs typeface="Times New Roman" pitchFamily="18" charset="0"/>
              </a:rPr>
              <a:t>如何直连到</a:t>
            </a:r>
            <a:r>
              <a:rPr lang="zh-CN" altLang="en-US" sz="5400" dirty="0">
                <a:solidFill>
                  <a:schemeClr val="bg1"/>
                </a:solidFill>
                <a:effectLst>
                  <a:outerShdw blurRad="38100" dist="38100" dir="2700000" algn="tl">
                    <a:srgbClr val="000000">
                      <a:alpha val="43137"/>
                    </a:srgbClr>
                  </a:outerShdw>
                </a:effectLst>
                <a:latin typeface="Times New Roman" pitchFamily="18" charset="0"/>
                <a:ea typeface="+mn-ea"/>
                <a:cs typeface="Times New Roman" pitchFamily="18" charset="0"/>
              </a:rPr>
              <a:t>网络？</a:t>
            </a:r>
          </a:p>
        </p:txBody>
      </p:sp>
      <p:sp>
        <p:nvSpPr>
          <p:cNvPr id="204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79CB1E8-D827-4EF6-95BE-E7D7102DA9D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8B942661-F141-4BF6-931B-99D594D3C43D}" type="slidenum">
              <a:rPr kumimoji="0" lang="en-US" altLang="zh-CN" sz="1400" smtClean="0">
                <a:ea typeface="宋体" panose="02010600030101010101" pitchFamily="2" charset="-122"/>
              </a:rPr>
              <a:pPr>
                <a:spcBef>
                  <a:spcPct val="0"/>
                </a:spcBef>
                <a:buClrTx/>
                <a:buSzTx/>
                <a:buFontTx/>
                <a:buNone/>
              </a:pPr>
              <a:t>110</a:t>
            </a:fld>
            <a:r>
              <a:rPr kumimoji="0" lang="en-US" altLang="zh-CN" sz="1000" smtClean="0">
                <a:ea typeface="宋体" panose="02010600030101010101" pitchFamily="2" charset="-122"/>
              </a:rPr>
              <a:t>-</a:t>
            </a:r>
          </a:p>
        </p:txBody>
      </p:sp>
      <p:sp>
        <p:nvSpPr>
          <p:cNvPr id="2024450" name="Rectangle 2"/>
          <p:cNvSpPr>
            <a:spLocks noGrp="1" noChangeArrowheads="1"/>
          </p:cNvSpPr>
          <p:nvPr>
            <p:ph type="title"/>
          </p:nvPr>
        </p:nvSpPr>
        <p:spPr/>
        <p:txBody>
          <a:bodyPr/>
          <a:lstStyle/>
          <a:p>
            <a:pPr>
              <a:defRPr/>
            </a:pPr>
            <a:r>
              <a:rPr lang="zh-CN" altLang="en-US" sz="4000" dirty="0" smtClean="0"/>
              <a:t>随机接入</a:t>
            </a:r>
            <a:r>
              <a:rPr lang="en-US" altLang="zh-CN" sz="4000" dirty="0" smtClean="0"/>
              <a:t>: </a:t>
            </a:r>
            <a:r>
              <a:rPr lang="en-US" altLang="zh-CN" dirty="0" smtClean="0">
                <a:latin typeface="+mn-lt"/>
                <a:ea typeface="宋体" pitchFamily="2" charset="-122"/>
              </a:rPr>
              <a:t>CSMA </a:t>
            </a:r>
            <a:r>
              <a:rPr lang="zh-CN" altLang="en-US" dirty="0" smtClean="0">
                <a:latin typeface="+mn-lt"/>
                <a:ea typeface="宋体" pitchFamily="2" charset="-122"/>
              </a:rPr>
              <a:t>冲突</a:t>
            </a:r>
            <a:endParaRPr lang="en-US" altLang="zh-CN" dirty="0">
              <a:latin typeface="+mn-lt"/>
              <a:ea typeface="宋体" pitchFamily="2" charset="-122"/>
            </a:endParaRPr>
          </a:p>
        </p:txBody>
      </p:sp>
      <p:pic>
        <p:nvPicPr>
          <p:cNvPr id="153604"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875" y="1628775"/>
            <a:ext cx="4287838"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4452" name="Rectangle 4"/>
          <p:cNvSpPr>
            <a:spLocks noChangeArrowheads="1"/>
          </p:cNvSpPr>
          <p:nvPr/>
        </p:nvSpPr>
        <p:spPr bwMode="auto">
          <a:xfrm>
            <a:off x="307975" y="1536700"/>
            <a:ext cx="3794125" cy="1077913"/>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冲突依然会发生</a:t>
            </a:r>
            <a:r>
              <a:rPr lang="en-US" altLang="zh-CN" sz="2400" dirty="0">
                <a:solidFill>
                  <a:srgbClr val="0033CC"/>
                </a:solidFill>
                <a:latin typeface="+mn-lt"/>
                <a:ea typeface="+mn-ea"/>
              </a:rPr>
              <a:t>:</a:t>
            </a:r>
          </a:p>
          <a:p>
            <a:pPr>
              <a:defRPr/>
            </a:pPr>
            <a:r>
              <a:rPr lang="zh-CN" altLang="en-US" sz="2000" dirty="0">
                <a:latin typeface="+mn-lt"/>
                <a:ea typeface="+mn-ea"/>
              </a:rPr>
              <a:t>传播时延导致两个节点无法监听到对方的发送</a:t>
            </a:r>
            <a:endParaRPr lang="en-US" altLang="zh-CN" sz="2400" dirty="0">
              <a:latin typeface="+mn-lt"/>
              <a:ea typeface="+mn-ea"/>
            </a:endParaRPr>
          </a:p>
        </p:txBody>
      </p:sp>
      <p:sp>
        <p:nvSpPr>
          <p:cNvPr id="2024453" name="Rectangle 5"/>
          <p:cNvSpPr>
            <a:spLocks noChangeArrowheads="1"/>
          </p:cNvSpPr>
          <p:nvPr/>
        </p:nvSpPr>
        <p:spPr bwMode="auto">
          <a:xfrm>
            <a:off x="307975" y="3059113"/>
            <a:ext cx="3498850" cy="769937"/>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a:t>
            </a:r>
            <a:r>
              <a:rPr lang="en-US" altLang="zh-CN" sz="2400" dirty="0">
                <a:solidFill>
                  <a:srgbClr val="0033CC"/>
                </a:solidFill>
                <a:latin typeface="+mn-lt"/>
                <a:ea typeface="+mn-ea"/>
              </a:rPr>
              <a:t>:</a:t>
            </a:r>
          </a:p>
          <a:p>
            <a:pPr>
              <a:defRPr/>
            </a:pPr>
            <a:r>
              <a:rPr lang="zh-CN" altLang="en-US" sz="2000" dirty="0">
                <a:latin typeface="+mn-lt"/>
                <a:ea typeface="+mn-ea"/>
              </a:rPr>
              <a:t>整个数据帧传送时间被浪费</a:t>
            </a:r>
            <a:endParaRPr lang="en-US" altLang="zh-CN" sz="2000" dirty="0">
              <a:latin typeface="+mn-lt"/>
              <a:ea typeface="+mn-ea"/>
            </a:endParaRPr>
          </a:p>
        </p:txBody>
      </p:sp>
      <p:sp>
        <p:nvSpPr>
          <p:cNvPr id="2024454" name="Rectangle 6"/>
          <p:cNvSpPr>
            <a:spLocks noChangeArrowheads="1"/>
          </p:cNvSpPr>
          <p:nvPr/>
        </p:nvSpPr>
        <p:spPr bwMode="auto">
          <a:xfrm>
            <a:off x="5508625" y="1125538"/>
            <a:ext cx="2754313" cy="336550"/>
          </a:xfrm>
          <a:prstGeom prst="rect">
            <a:avLst/>
          </a:prstGeom>
          <a:noFill/>
          <a:ln w="9525">
            <a:noFill/>
            <a:miter lim="800000"/>
            <a:headEnd/>
            <a:tailEnd/>
          </a:ln>
          <a:effectLst/>
        </p:spPr>
        <p:txBody>
          <a:bodyPr>
            <a:spAutoFit/>
          </a:bodyPr>
          <a:lstStyle/>
          <a:p>
            <a:pPr>
              <a:defRPr/>
            </a:pPr>
            <a:r>
              <a:rPr lang="zh-CN" altLang="en-US" sz="1600" dirty="0">
                <a:latin typeface="+mn-lt"/>
                <a:ea typeface="+mn-ea"/>
              </a:rPr>
              <a:t>节点的空间布局</a:t>
            </a:r>
            <a:endParaRPr lang="en-US" altLang="zh-CN" sz="2000" dirty="0">
              <a:latin typeface="+mn-lt"/>
              <a:ea typeface="+mn-ea"/>
            </a:endParaRPr>
          </a:p>
        </p:txBody>
      </p:sp>
      <p:sp>
        <p:nvSpPr>
          <p:cNvPr id="153608" name="Rectangle 7"/>
          <p:cNvSpPr>
            <a:spLocks noChangeArrowheads="1"/>
          </p:cNvSpPr>
          <p:nvPr/>
        </p:nvSpPr>
        <p:spPr bwMode="auto">
          <a:xfrm>
            <a:off x="307975" y="4125913"/>
            <a:ext cx="41354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400">
                <a:solidFill>
                  <a:srgbClr val="0033CC"/>
                </a:solidFill>
              </a:rPr>
              <a:t>注意</a:t>
            </a:r>
            <a:r>
              <a:rPr kumimoji="0" lang="en-US" altLang="zh-CN" sz="2400">
                <a:solidFill>
                  <a:srgbClr val="0033CC"/>
                </a:solidFill>
              </a:rPr>
              <a:t>:</a:t>
            </a:r>
          </a:p>
          <a:p>
            <a:pPr>
              <a:spcBef>
                <a:spcPct val="0"/>
              </a:spcBef>
              <a:buClrTx/>
              <a:buSzTx/>
              <a:buFontTx/>
              <a:buNone/>
            </a:pPr>
            <a:r>
              <a:rPr kumimoji="0" lang="zh-CN" altLang="en-US" sz="2000"/>
              <a:t>距离和传播时延对冲突检测概率的影响</a:t>
            </a:r>
            <a:endParaRPr kumimoji="0" lang="en-US" altLang="zh-CN" sz="2000"/>
          </a:p>
        </p:txBody>
      </p:sp>
      <p:sp>
        <p:nvSpPr>
          <p:cNvPr id="10" name="TextBox 9"/>
          <p:cNvSpPr txBox="1"/>
          <p:nvPr/>
        </p:nvSpPr>
        <p:spPr>
          <a:xfrm>
            <a:off x="214313" y="5929313"/>
            <a:ext cx="4000500" cy="584200"/>
          </a:xfrm>
          <a:prstGeom prst="rect">
            <a:avLst/>
          </a:prstGeom>
          <a:noFill/>
        </p:spPr>
        <p:txBody>
          <a:bodyPr>
            <a:spAutoFit/>
          </a:bodyPr>
          <a:lstStyle/>
          <a:p>
            <a:pPr eaLnBrk="1" hangingPunct="1">
              <a:defRPr/>
            </a:pPr>
            <a:r>
              <a:rPr lang="zh-CN" altLang="en-US" sz="1600" i="1" dirty="0">
                <a:latin typeface="+mn-lt"/>
                <a:ea typeface="+mn-ea"/>
              </a:rPr>
              <a:t>该问题的解决方案</a:t>
            </a:r>
            <a:r>
              <a:rPr lang="en-US" altLang="zh-CN" sz="1600" i="1" dirty="0">
                <a:latin typeface="+mn-lt"/>
                <a:ea typeface="+mn-ea"/>
              </a:rPr>
              <a:t>(Ethernet </a:t>
            </a:r>
            <a:r>
              <a:rPr lang="zh-CN" altLang="en-US" sz="1600" i="1" dirty="0">
                <a:latin typeface="+mn-lt"/>
                <a:ea typeface="+mn-ea"/>
              </a:rPr>
              <a:t>和</a:t>
            </a:r>
            <a:r>
              <a:rPr lang="en-US" altLang="zh-CN" sz="1600" i="1" dirty="0" err="1">
                <a:latin typeface="+mn-lt"/>
                <a:ea typeface="+mn-ea"/>
              </a:rPr>
              <a:t>WiFi</a:t>
            </a:r>
            <a:r>
              <a:rPr lang="en-US" altLang="zh-CN" sz="1600" i="1" dirty="0">
                <a:latin typeface="+mn-lt"/>
                <a:ea typeface="+mn-ea"/>
              </a:rPr>
              <a:t> </a:t>
            </a:r>
            <a:r>
              <a:rPr lang="zh-CN" altLang="en-US" sz="1600" i="1" dirty="0">
                <a:latin typeface="+mn-lt"/>
                <a:ea typeface="+mn-ea"/>
              </a:rPr>
              <a:t>中采用的</a:t>
            </a:r>
            <a:r>
              <a:rPr lang="en-US" altLang="zh-CN" sz="1600" i="1" dirty="0">
                <a:latin typeface="+mn-lt"/>
                <a:ea typeface="+mn-ea"/>
              </a:rPr>
              <a:t>CSMA</a:t>
            </a:r>
            <a:r>
              <a:rPr lang="zh-CN" altLang="en-US" sz="1600" i="1" dirty="0">
                <a:latin typeface="+mn-lt"/>
                <a:ea typeface="+mn-ea"/>
              </a:rPr>
              <a:t>的变种协议</a:t>
            </a:r>
            <a:r>
              <a:rPr lang="en-US" altLang="zh-CN" sz="1600" i="1" dirty="0">
                <a:latin typeface="+mn-lt"/>
                <a:ea typeface="+mn-ea"/>
              </a:rPr>
              <a:t>)</a:t>
            </a:r>
            <a:r>
              <a:rPr lang="zh-CN" altLang="en-US" sz="1600" i="1" dirty="0">
                <a:latin typeface="+mn-lt"/>
                <a:ea typeface="+mn-ea"/>
              </a:rPr>
              <a:t>将在后续内容中说明</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89A8C5A-5C96-4CA8-BA1C-8C9F684FAC1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111</a:t>
            </a:fld>
            <a:r>
              <a:rPr kumimoji="0" lang="en-US" altLang="zh-CN" sz="1000" smtClean="0">
                <a:latin typeface="Arial" panose="020B0604020202020204" pitchFamily="34" charset="0"/>
                <a:ea typeface="宋体" panose="02010600030101010101" pitchFamily="2" charset="-122"/>
              </a:rPr>
              <a:t>-</a:t>
            </a:r>
          </a:p>
        </p:txBody>
      </p:sp>
      <p:sp>
        <p:nvSpPr>
          <p:cNvPr id="155651" name="Rectangle 4"/>
          <p:cNvSpPr>
            <a:spLocks noGrp="1" noChangeArrowheads="1"/>
          </p:cNvSpPr>
          <p:nvPr>
            <p:ph type="title"/>
          </p:nvPr>
        </p:nvSpPr>
        <p:spPr/>
        <p:txBody>
          <a:bodyPr/>
          <a:lstStyle/>
          <a:p>
            <a:r>
              <a:rPr lang="en-US" altLang="zh-CN" smtClean="0"/>
              <a:t>MAC </a:t>
            </a:r>
            <a:r>
              <a:rPr lang="zh-CN" altLang="en-US" smtClean="0"/>
              <a:t>协议</a:t>
            </a:r>
            <a:endParaRPr lang="en-US" altLang="zh-CN" smtClean="0"/>
          </a:p>
        </p:txBody>
      </p:sp>
      <p:sp>
        <p:nvSpPr>
          <p:cNvPr id="155652" name="Rectangle 5"/>
          <p:cNvSpPr>
            <a:spLocks noGrp="1" noChangeArrowheads="1"/>
          </p:cNvSpPr>
          <p:nvPr>
            <p:ph type="body" idx="1"/>
          </p:nvPr>
        </p:nvSpPr>
        <p:spPr/>
        <p:txBody>
          <a:bodyPr/>
          <a:lstStyle/>
          <a:p>
            <a:pPr>
              <a:lnSpc>
                <a:spcPct val="80000"/>
              </a:lnSpc>
            </a:pPr>
            <a:endParaRPr lang="en-US" altLang="zh-CN" sz="2800" smtClean="0">
              <a:solidFill>
                <a:srgbClr val="FF0000"/>
              </a:solidFill>
            </a:endParaRPr>
          </a:p>
          <a:p>
            <a:pPr>
              <a:lnSpc>
                <a:spcPct val="80000"/>
              </a:lnSpc>
            </a:pPr>
            <a:r>
              <a:rPr lang="zh-CN" altLang="en-US" sz="2800" smtClean="0"/>
              <a:t>静态信道划分</a:t>
            </a:r>
            <a:endParaRPr lang="en-US" altLang="zh-CN" sz="2800" smtClean="0"/>
          </a:p>
          <a:p>
            <a:pPr lvl="1">
              <a:lnSpc>
                <a:spcPct val="80000"/>
              </a:lnSpc>
            </a:pPr>
            <a:endParaRPr lang="en-US" altLang="zh-CN" sz="2400" smtClean="0"/>
          </a:p>
          <a:p>
            <a:pPr>
              <a:lnSpc>
                <a:spcPct val="80000"/>
              </a:lnSpc>
            </a:pPr>
            <a:r>
              <a:rPr lang="zh-CN" altLang="en-US" sz="2800" smtClean="0"/>
              <a:t>随机接入</a:t>
            </a:r>
            <a:endParaRPr lang="en-US" altLang="zh-CN" sz="2800" smtClean="0"/>
          </a:p>
          <a:p>
            <a:pPr>
              <a:lnSpc>
                <a:spcPct val="80000"/>
              </a:lnSpc>
            </a:pPr>
            <a:endParaRPr lang="en-US" altLang="zh-CN" sz="2800" smtClean="0"/>
          </a:p>
          <a:p>
            <a:pPr>
              <a:lnSpc>
                <a:spcPct val="80000"/>
              </a:lnSpc>
            </a:pPr>
            <a:r>
              <a:rPr lang="zh-CN" altLang="en-US" sz="2800" smtClean="0">
                <a:solidFill>
                  <a:srgbClr val="FF0000"/>
                </a:solidFill>
              </a:rPr>
              <a:t>轮转发送</a:t>
            </a:r>
            <a:endParaRPr lang="en-US" altLang="zh-CN" sz="2800" smtClean="0">
              <a:solidFill>
                <a:srgbClr val="FF0000"/>
              </a:solidFill>
            </a:endParaRPr>
          </a:p>
          <a:p>
            <a:pPr lvl="1">
              <a:lnSpc>
                <a:spcPct val="90000"/>
              </a:lnSpc>
            </a:pPr>
            <a:r>
              <a:rPr lang="zh-CN" altLang="en-US" sz="2400" smtClean="0"/>
              <a:t>节点轮流发送</a:t>
            </a:r>
            <a:endParaRPr lang="en-US" altLang="zh-CN" sz="2400" smtClean="0"/>
          </a:p>
          <a:p>
            <a:pPr lvl="1">
              <a:lnSpc>
                <a:spcPct val="90000"/>
              </a:lnSpc>
            </a:pPr>
            <a:r>
              <a:rPr lang="zh-CN" altLang="en-US" sz="2400" smtClean="0"/>
              <a:t>待发送数据量大的节点占用信道更长时间</a:t>
            </a:r>
            <a:endParaRPr lang="en-US" altLang="zh-CN" sz="2400" smtClean="0"/>
          </a:p>
          <a:p>
            <a:pPr lvl="1">
              <a:lnSpc>
                <a:spcPct val="90000"/>
              </a:lnSpc>
            </a:pPr>
            <a:r>
              <a:rPr lang="zh-CN" altLang="en-US" sz="2400" smtClean="0"/>
              <a:t>无冲突</a:t>
            </a:r>
            <a:endParaRPr lang="en-US" altLang="zh-CN" sz="2400" smtClean="0"/>
          </a:p>
          <a:p>
            <a:pPr lvl="1">
              <a:lnSpc>
                <a:spcPct val="80000"/>
              </a:lnSpc>
            </a:pPr>
            <a:endParaRPr lang="en-US" altLang="zh-CN" sz="2400" smtClean="0"/>
          </a:p>
        </p:txBody>
      </p:sp>
      <p:sp>
        <p:nvSpPr>
          <p:cNvPr id="155653" name="AutoShape 6"/>
          <p:cNvSpPr>
            <a:spLocks noChangeArrowheads="1"/>
          </p:cNvSpPr>
          <p:nvPr/>
        </p:nvSpPr>
        <p:spPr bwMode="auto">
          <a:xfrm>
            <a:off x="0" y="3157538"/>
            <a:ext cx="431800" cy="485775"/>
          </a:xfrm>
          <a:prstGeom prst="rightArrow">
            <a:avLst>
              <a:gd name="adj1" fmla="val 50000"/>
              <a:gd name="adj2" fmla="val 25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5942F159-E675-4D4A-A901-28C918C7DAA1}" type="slidenum">
              <a:rPr kumimoji="0" lang="en-US" altLang="zh-CN" sz="1400" smtClean="0">
                <a:ea typeface="宋体" panose="02010600030101010101" pitchFamily="2" charset="-122"/>
              </a:rPr>
              <a:pPr>
                <a:spcBef>
                  <a:spcPct val="0"/>
                </a:spcBef>
                <a:buClrTx/>
                <a:buSzTx/>
                <a:buFontTx/>
                <a:buNone/>
              </a:pPr>
              <a:t>112</a:t>
            </a:fld>
            <a:r>
              <a:rPr kumimoji="0" lang="en-US" altLang="zh-CN" sz="1000" smtClean="0">
                <a:ea typeface="宋体" panose="02010600030101010101" pitchFamily="2" charset="-122"/>
              </a:rPr>
              <a:t>-</a:t>
            </a:r>
          </a:p>
        </p:txBody>
      </p:sp>
      <p:sp>
        <p:nvSpPr>
          <p:cNvPr id="2030596" name="Rectangle 4"/>
          <p:cNvSpPr>
            <a:spLocks noGrp="1" noChangeArrowheads="1"/>
          </p:cNvSpPr>
          <p:nvPr>
            <p:ph type="title"/>
          </p:nvPr>
        </p:nvSpPr>
        <p:spPr/>
        <p:txBody>
          <a:bodyPr/>
          <a:lstStyle/>
          <a:p>
            <a:pPr>
              <a:defRPr/>
            </a:pPr>
            <a:r>
              <a:rPr lang="zh-CN" altLang="en-US" dirty="0" smtClean="0">
                <a:latin typeface="+mn-lt"/>
              </a:rPr>
              <a:t>轮转发送</a:t>
            </a:r>
            <a:r>
              <a:rPr lang="en-US" altLang="zh-CN" dirty="0" smtClean="0">
                <a:latin typeface="+mn-lt"/>
              </a:rPr>
              <a:t>MAC </a:t>
            </a:r>
            <a:r>
              <a:rPr lang="zh-CN" altLang="en-US" dirty="0" smtClean="0">
                <a:latin typeface="+mn-lt"/>
              </a:rPr>
              <a:t>协议</a:t>
            </a:r>
            <a:endParaRPr lang="en-US" altLang="zh-CN" dirty="0">
              <a:latin typeface="+mn-lt"/>
            </a:endParaRPr>
          </a:p>
        </p:txBody>
      </p:sp>
      <p:sp>
        <p:nvSpPr>
          <p:cNvPr id="157700" name="Rectangle 5"/>
          <p:cNvSpPr>
            <a:spLocks noGrp="1" noChangeArrowheads="1"/>
          </p:cNvSpPr>
          <p:nvPr>
            <p:ph type="body" idx="1"/>
          </p:nvPr>
        </p:nvSpPr>
        <p:spPr/>
        <p:txBody>
          <a:bodyPr/>
          <a:lstStyle/>
          <a:p>
            <a:pPr>
              <a:lnSpc>
                <a:spcPct val="110000"/>
              </a:lnSpc>
            </a:pPr>
            <a:r>
              <a:rPr lang="zh-CN" altLang="en-US" sz="2600" smtClean="0"/>
              <a:t>信道静态分配</a:t>
            </a:r>
            <a:r>
              <a:rPr lang="en-US" altLang="zh-CN" sz="2600" smtClean="0"/>
              <a:t>MAC</a:t>
            </a:r>
            <a:r>
              <a:rPr lang="zh-CN" altLang="en-US" sz="2600" smtClean="0"/>
              <a:t>协议</a:t>
            </a:r>
            <a:r>
              <a:rPr lang="en-US" altLang="zh-CN" sz="2600" smtClean="0"/>
              <a:t>:</a:t>
            </a:r>
          </a:p>
          <a:p>
            <a:pPr lvl="1">
              <a:lnSpc>
                <a:spcPct val="110000"/>
              </a:lnSpc>
            </a:pPr>
            <a:r>
              <a:rPr lang="zh-CN" altLang="en-US" sz="2200" smtClean="0"/>
              <a:t>高负载情况下可有效且公平的共享信道</a:t>
            </a:r>
            <a:endParaRPr lang="en-US" altLang="zh-CN" sz="2200" smtClean="0"/>
          </a:p>
          <a:p>
            <a:pPr lvl="1">
              <a:lnSpc>
                <a:spcPct val="110000"/>
              </a:lnSpc>
            </a:pPr>
            <a:r>
              <a:rPr lang="zh-CN" altLang="en-US" sz="2200" smtClean="0"/>
              <a:t>低负载时效率低下</a:t>
            </a:r>
            <a:r>
              <a:rPr lang="en-US" altLang="zh-CN" sz="2200" smtClean="0"/>
              <a:t>: </a:t>
            </a:r>
            <a:r>
              <a:rPr lang="zh-CN" altLang="en-US" sz="2200" smtClean="0"/>
              <a:t>信道接入时延</a:t>
            </a:r>
            <a:r>
              <a:rPr lang="en-US" altLang="zh-CN" sz="2200" smtClean="0"/>
              <a:t>(TDMA), </a:t>
            </a:r>
            <a:r>
              <a:rPr lang="zh-CN" altLang="en-US" sz="2200" smtClean="0"/>
              <a:t>只有一个节点发送数据时只有</a:t>
            </a:r>
            <a:r>
              <a:rPr lang="en-US" altLang="zh-CN" sz="2200" smtClean="0"/>
              <a:t>1/N</a:t>
            </a:r>
            <a:r>
              <a:rPr lang="zh-CN" altLang="en-US" sz="2200" smtClean="0"/>
              <a:t>的带宽被利用</a:t>
            </a:r>
            <a:r>
              <a:rPr lang="en-US" altLang="zh-CN" sz="2200" smtClean="0"/>
              <a:t>(FDMA)! </a:t>
            </a:r>
          </a:p>
          <a:p>
            <a:pPr>
              <a:lnSpc>
                <a:spcPct val="110000"/>
              </a:lnSpc>
            </a:pPr>
            <a:r>
              <a:rPr lang="zh-CN" altLang="en-US" sz="2600" smtClean="0"/>
              <a:t>随机接入</a:t>
            </a:r>
            <a:r>
              <a:rPr lang="en-US" altLang="zh-CN" sz="2600" smtClean="0"/>
              <a:t>MAC</a:t>
            </a:r>
            <a:r>
              <a:rPr lang="zh-CN" altLang="en-US" sz="2600" smtClean="0"/>
              <a:t>协议</a:t>
            </a:r>
            <a:endParaRPr lang="en-US" altLang="zh-CN" sz="2600" smtClean="0"/>
          </a:p>
          <a:p>
            <a:pPr lvl="1">
              <a:lnSpc>
                <a:spcPct val="110000"/>
              </a:lnSpc>
            </a:pPr>
            <a:r>
              <a:rPr lang="zh-CN" altLang="en-US" sz="2200" smtClean="0"/>
              <a:t>低负载情况下效率较高</a:t>
            </a:r>
            <a:r>
              <a:rPr lang="en-US" altLang="zh-CN" sz="2200" smtClean="0"/>
              <a:t>: </a:t>
            </a:r>
            <a:r>
              <a:rPr lang="zh-CN" altLang="en-US" sz="2200" smtClean="0"/>
              <a:t>单个节点可以利用整个信道资源</a:t>
            </a:r>
            <a:endParaRPr lang="en-US" altLang="zh-CN" sz="2200" smtClean="0"/>
          </a:p>
          <a:p>
            <a:pPr lvl="1">
              <a:lnSpc>
                <a:spcPct val="110000"/>
              </a:lnSpc>
            </a:pPr>
            <a:r>
              <a:rPr lang="zh-CN" altLang="en-US" sz="2200" smtClean="0"/>
              <a:t>高负载</a:t>
            </a:r>
            <a:r>
              <a:rPr lang="en-US" altLang="zh-CN" sz="2200" smtClean="0"/>
              <a:t>: </a:t>
            </a:r>
            <a:r>
              <a:rPr lang="zh-CN" altLang="en-US" sz="2200" smtClean="0"/>
              <a:t>冲突开销很大</a:t>
            </a:r>
            <a:endParaRPr lang="en-US" altLang="zh-CN" sz="2200" smtClean="0"/>
          </a:p>
          <a:p>
            <a:pPr lvl="1">
              <a:lnSpc>
                <a:spcPct val="110000"/>
              </a:lnSpc>
            </a:pPr>
            <a:endParaRPr lang="en-US" altLang="zh-CN" sz="2200" smtClean="0"/>
          </a:p>
          <a:p>
            <a:pPr>
              <a:lnSpc>
                <a:spcPct val="110000"/>
              </a:lnSpc>
            </a:pPr>
            <a:r>
              <a:rPr lang="zh-CN" altLang="en-US" sz="2600" smtClean="0"/>
              <a:t>轮转发送协议</a:t>
            </a:r>
            <a:endParaRPr lang="en-US" altLang="zh-CN" sz="2600" smtClean="0"/>
          </a:p>
          <a:p>
            <a:pPr lvl="1">
              <a:lnSpc>
                <a:spcPct val="110000"/>
              </a:lnSpc>
            </a:pPr>
            <a:r>
              <a:rPr lang="zh-CN" altLang="en-US" sz="2200" smtClean="0">
                <a:solidFill>
                  <a:srgbClr val="FF0000"/>
                </a:solidFill>
              </a:rPr>
              <a:t>不同负载条件下，希望取得链路效率与通信开销的平衡</a:t>
            </a:r>
            <a:endParaRPr lang="en-US" altLang="zh-CN" sz="2200" smtClean="0">
              <a:solidFill>
                <a:srgbClr val="FF0000"/>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C7ACB20A-AA1A-48F5-A9F4-B8899FF0C17D}" type="slidenum">
              <a:rPr kumimoji="0" lang="en-US" altLang="zh-CN" sz="1400" smtClean="0">
                <a:ea typeface="宋体" panose="02010600030101010101" pitchFamily="2" charset="-122"/>
              </a:rPr>
              <a:pPr>
                <a:spcBef>
                  <a:spcPct val="0"/>
                </a:spcBef>
                <a:buClrTx/>
                <a:buSzTx/>
                <a:buFontTx/>
                <a:buNone/>
              </a:pPr>
              <a:t>113</a:t>
            </a:fld>
            <a:r>
              <a:rPr kumimoji="0" lang="en-US" altLang="zh-CN" sz="1000" smtClean="0">
                <a:ea typeface="宋体" panose="02010600030101010101" pitchFamily="2" charset="-122"/>
              </a:rPr>
              <a:t>-</a:t>
            </a:r>
          </a:p>
        </p:txBody>
      </p:sp>
      <p:sp>
        <p:nvSpPr>
          <p:cNvPr id="2032642" name="Rectangle 2"/>
          <p:cNvSpPr>
            <a:spLocks noGrp="1" noChangeArrowheads="1"/>
          </p:cNvSpPr>
          <p:nvPr>
            <p:ph type="title"/>
          </p:nvPr>
        </p:nvSpPr>
        <p:spPr/>
        <p:txBody>
          <a:bodyPr/>
          <a:lstStyle/>
          <a:p>
            <a:pPr>
              <a:defRPr/>
            </a:pPr>
            <a:r>
              <a:rPr lang="zh-CN" altLang="en-US" dirty="0" smtClean="0">
                <a:latin typeface="+mn-lt"/>
                <a:ea typeface="宋体" pitchFamily="2" charset="-122"/>
              </a:rPr>
              <a:t>轮转发送</a:t>
            </a:r>
            <a:r>
              <a:rPr lang="en-US" altLang="zh-CN" dirty="0" smtClean="0">
                <a:latin typeface="+mn-lt"/>
                <a:ea typeface="宋体" pitchFamily="2" charset="-122"/>
              </a:rPr>
              <a:t>MAC</a:t>
            </a:r>
            <a:r>
              <a:rPr lang="zh-CN" altLang="en-US" dirty="0" smtClean="0"/>
              <a:t>协议</a:t>
            </a:r>
            <a:endParaRPr lang="en-US" altLang="zh-CN" dirty="0">
              <a:latin typeface="+mn-lt"/>
              <a:ea typeface="宋体" pitchFamily="2" charset="-122"/>
            </a:endParaRPr>
          </a:p>
        </p:txBody>
      </p:sp>
      <p:sp>
        <p:nvSpPr>
          <p:cNvPr id="159748" name="Rectangle 3"/>
          <p:cNvSpPr>
            <a:spLocks noGrp="1" noChangeArrowheads="1"/>
          </p:cNvSpPr>
          <p:nvPr>
            <p:ph type="body" idx="1"/>
          </p:nvPr>
        </p:nvSpPr>
        <p:spPr>
          <a:xfrm>
            <a:off x="684213" y="1125538"/>
            <a:ext cx="4175125" cy="4648200"/>
          </a:xfrm>
        </p:spPr>
        <p:txBody>
          <a:bodyPr/>
          <a:lstStyle/>
          <a:p>
            <a:pPr>
              <a:buFont typeface="Wingdings" panose="05000000000000000000" pitchFamily="2" charset="2"/>
              <a:buNone/>
            </a:pPr>
            <a:r>
              <a:rPr lang="zh-CN" altLang="en-US" sz="2600" smtClean="0">
                <a:solidFill>
                  <a:srgbClr val="FF0000"/>
                </a:solidFill>
              </a:rPr>
              <a:t>轮询</a:t>
            </a:r>
            <a:r>
              <a:rPr lang="en-US" altLang="zh-CN" sz="2600" smtClean="0">
                <a:solidFill>
                  <a:srgbClr val="FF0000"/>
                </a:solidFill>
              </a:rPr>
              <a:t>:</a:t>
            </a:r>
            <a:r>
              <a:rPr lang="en-US" altLang="zh-CN" sz="2600" b="1" smtClean="0"/>
              <a:t> </a:t>
            </a:r>
            <a:endParaRPr lang="en-US" altLang="zh-CN" sz="2600" smtClean="0"/>
          </a:p>
          <a:p>
            <a:r>
              <a:rPr lang="zh-CN" altLang="en-US" sz="2600" smtClean="0"/>
              <a:t>主节点</a:t>
            </a:r>
            <a:r>
              <a:rPr lang="en-US" altLang="zh-CN" sz="2600" smtClean="0"/>
              <a:t> “</a:t>
            </a:r>
            <a:r>
              <a:rPr lang="zh-CN" altLang="en-US" sz="2600" smtClean="0"/>
              <a:t>邀请</a:t>
            </a:r>
            <a:r>
              <a:rPr lang="en-US" altLang="zh-CN" sz="2600" smtClean="0"/>
              <a:t>” </a:t>
            </a:r>
            <a:r>
              <a:rPr lang="zh-CN" altLang="en-US" sz="2600" smtClean="0"/>
              <a:t>从节点轮流发送数据</a:t>
            </a:r>
            <a:endParaRPr lang="en-US" altLang="zh-CN" sz="2600" smtClean="0"/>
          </a:p>
          <a:p>
            <a:r>
              <a:rPr lang="zh-CN" altLang="en-US" sz="2600" smtClean="0"/>
              <a:t>典型应用于</a:t>
            </a:r>
            <a:r>
              <a:rPr lang="en-US" altLang="zh-CN" sz="2600" smtClean="0"/>
              <a:t>“dumb” </a:t>
            </a:r>
            <a:r>
              <a:rPr lang="zh-CN" altLang="en-US" sz="2600" smtClean="0"/>
              <a:t>从设备</a:t>
            </a:r>
            <a:endParaRPr lang="en-US" altLang="zh-CN" sz="2600" smtClean="0"/>
          </a:p>
          <a:p>
            <a:r>
              <a:rPr lang="zh-CN" altLang="en-US" sz="2600" smtClean="0"/>
              <a:t>关注点</a:t>
            </a:r>
            <a:r>
              <a:rPr lang="en-US" altLang="zh-CN" sz="2600" smtClean="0"/>
              <a:t>:</a:t>
            </a:r>
          </a:p>
          <a:p>
            <a:pPr lvl="1"/>
            <a:r>
              <a:rPr lang="zh-CN" altLang="en-US" sz="2200" smtClean="0"/>
              <a:t>轮询开销</a:t>
            </a:r>
            <a:r>
              <a:rPr lang="en-US" altLang="zh-CN" sz="2200" smtClean="0"/>
              <a:t> </a:t>
            </a:r>
          </a:p>
          <a:p>
            <a:pPr lvl="1"/>
            <a:r>
              <a:rPr lang="zh-CN" altLang="en-US" sz="2200" smtClean="0"/>
              <a:t>时延</a:t>
            </a:r>
            <a:endParaRPr lang="en-US" altLang="zh-CN" sz="2200" smtClean="0"/>
          </a:p>
          <a:p>
            <a:pPr lvl="1"/>
            <a:r>
              <a:rPr lang="zh-CN" altLang="en-US" sz="2200" smtClean="0"/>
              <a:t>主节点失效</a:t>
            </a:r>
            <a:endParaRPr lang="en-US" altLang="zh-CN" smtClean="0"/>
          </a:p>
        </p:txBody>
      </p:sp>
      <p:grpSp>
        <p:nvGrpSpPr>
          <p:cNvPr id="159749" name="Group 55"/>
          <p:cNvGrpSpPr>
            <a:grpSpLocks/>
          </p:cNvGrpSpPr>
          <p:nvPr/>
        </p:nvGrpSpPr>
        <p:grpSpPr bwMode="auto">
          <a:xfrm>
            <a:off x="4398963" y="4154488"/>
            <a:ext cx="781050" cy="681037"/>
            <a:chOff x="-44" y="1473"/>
            <a:chExt cx="981" cy="1105"/>
          </a:xfrm>
        </p:grpSpPr>
        <p:pic>
          <p:nvPicPr>
            <p:cNvPr id="159779" name="Picture 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80" name="Freeform 57"/>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0" name="Group 58"/>
          <p:cNvGrpSpPr>
            <a:grpSpLocks/>
          </p:cNvGrpSpPr>
          <p:nvPr/>
        </p:nvGrpSpPr>
        <p:grpSpPr bwMode="auto">
          <a:xfrm>
            <a:off x="4691063" y="3549650"/>
            <a:ext cx="781050" cy="681038"/>
            <a:chOff x="-44" y="1473"/>
            <a:chExt cx="981" cy="1105"/>
          </a:xfrm>
        </p:grpSpPr>
        <p:pic>
          <p:nvPicPr>
            <p:cNvPr id="159777" name="Picture 5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8" name="Freeform 60"/>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1" name="Group 61"/>
          <p:cNvGrpSpPr>
            <a:grpSpLocks/>
          </p:cNvGrpSpPr>
          <p:nvPr/>
        </p:nvGrpSpPr>
        <p:grpSpPr bwMode="auto">
          <a:xfrm>
            <a:off x="4972050" y="2935288"/>
            <a:ext cx="781050" cy="681037"/>
            <a:chOff x="-44" y="1473"/>
            <a:chExt cx="981" cy="1105"/>
          </a:xfrm>
        </p:grpSpPr>
        <p:pic>
          <p:nvPicPr>
            <p:cNvPr id="159775"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6" name="Freeform 63"/>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2" name="Group 64"/>
          <p:cNvGrpSpPr>
            <a:grpSpLocks/>
          </p:cNvGrpSpPr>
          <p:nvPr/>
        </p:nvGrpSpPr>
        <p:grpSpPr bwMode="auto">
          <a:xfrm>
            <a:off x="5273675" y="2354263"/>
            <a:ext cx="781050" cy="681037"/>
            <a:chOff x="-44" y="1473"/>
            <a:chExt cx="981" cy="1105"/>
          </a:xfrm>
        </p:grpSpPr>
        <p:pic>
          <p:nvPicPr>
            <p:cNvPr id="159773" name="Picture 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4" name="Freeform 66"/>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3" name="Group 67"/>
          <p:cNvGrpSpPr>
            <a:grpSpLocks/>
          </p:cNvGrpSpPr>
          <p:nvPr/>
        </p:nvGrpSpPr>
        <p:grpSpPr bwMode="auto">
          <a:xfrm flipH="1">
            <a:off x="6810375" y="2600325"/>
            <a:ext cx="781050" cy="681038"/>
            <a:chOff x="-44" y="1473"/>
            <a:chExt cx="981" cy="1105"/>
          </a:xfrm>
        </p:grpSpPr>
        <p:pic>
          <p:nvPicPr>
            <p:cNvPr id="159771" name="Picture 6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2" name="Freeform 69"/>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59754" name="Line 24"/>
          <p:cNvSpPr>
            <a:spLocks noChangeShapeType="1"/>
          </p:cNvSpPr>
          <p:nvPr/>
        </p:nvSpPr>
        <p:spPr bwMode="auto">
          <a:xfrm flipH="1">
            <a:off x="5286375" y="2717800"/>
            <a:ext cx="927100" cy="177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5" name="Line 25"/>
          <p:cNvSpPr>
            <a:spLocks noChangeShapeType="1"/>
          </p:cNvSpPr>
          <p:nvPr/>
        </p:nvSpPr>
        <p:spPr bwMode="auto">
          <a:xfrm>
            <a:off x="5927725" y="2768600"/>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6" name="Line 31"/>
          <p:cNvSpPr>
            <a:spLocks noChangeShapeType="1"/>
          </p:cNvSpPr>
          <p:nvPr/>
        </p:nvSpPr>
        <p:spPr bwMode="auto">
          <a:xfrm>
            <a:off x="6076950" y="2982913"/>
            <a:ext cx="858838"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7" name="Line 35"/>
          <p:cNvSpPr>
            <a:spLocks noChangeShapeType="1"/>
          </p:cNvSpPr>
          <p:nvPr/>
        </p:nvSpPr>
        <p:spPr bwMode="auto">
          <a:xfrm>
            <a:off x="5656263" y="329723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8" name="Line 37"/>
          <p:cNvSpPr>
            <a:spLocks noChangeShapeType="1"/>
          </p:cNvSpPr>
          <p:nvPr/>
        </p:nvSpPr>
        <p:spPr bwMode="auto">
          <a:xfrm>
            <a:off x="5384800" y="3825875"/>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9" name="Line 39"/>
          <p:cNvSpPr>
            <a:spLocks noChangeShapeType="1"/>
          </p:cNvSpPr>
          <p:nvPr/>
        </p:nvSpPr>
        <p:spPr bwMode="auto">
          <a:xfrm>
            <a:off x="5113338" y="4354513"/>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0" name="Text Box 40"/>
          <p:cNvSpPr txBox="1">
            <a:spLocks noChangeArrowheads="1"/>
          </p:cNvSpPr>
          <p:nvPr/>
        </p:nvSpPr>
        <p:spPr bwMode="auto">
          <a:xfrm>
            <a:off x="6638925" y="3222625"/>
            <a:ext cx="95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master</a:t>
            </a:r>
          </a:p>
        </p:txBody>
      </p:sp>
      <p:sp>
        <p:nvSpPr>
          <p:cNvPr id="159761" name="Text Box 41"/>
          <p:cNvSpPr txBox="1">
            <a:spLocks noChangeArrowheads="1"/>
          </p:cNvSpPr>
          <p:nvPr/>
        </p:nvSpPr>
        <p:spPr bwMode="auto">
          <a:xfrm>
            <a:off x="4464050" y="4808538"/>
            <a:ext cx="904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slaves</a:t>
            </a:r>
          </a:p>
        </p:txBody>
      </p:sp>
      <p:grpSp>
        <p:nvGrpSpPr>
          <p:cNvPr id="7" name="Group 44"/>
          <p:cNvGrpSpPr>
            <a:grpSpLocks/>
          </p:cNvGrpSpPr>
          <p:nvPr/>
        </p:nvGrpSpPr>
        <p:grpSpPr bwMode="auto">
          <a:xfrm>
            <a:off x="6823075" y="2636838"/>
            <a:ext cx="560388" cy="336550"/>
            <a:chOff x="4212" y="2864"/>
            <a:chExt cx="353" cy="212"/>
          </a:xfrm>
        </p:grpSpPr>
        <p:sp>
          <p:nvSpPr>
            <p:cNvPr id="159769"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9770" name="Text Box 43"/>
            <p:cNvSpPr txBox="1">
              <a:spLocks noChangeArrowheads="1"/>
            </p:cNvSpPr>
            <p:nvPr/>
          </p:nvSpPr>
          <p:spPr bwMode="auto">
            <a:xfrm>
              <a:off x="4227" y="2864"/>
              <a:ext cx="31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1"/>
                  </a:solidFill>
                  <a:latin typeface="Arial" panose="020B0604020202020204" pitchFamily="34" charset="0"/>
                  <a:ea typeface="宋体" panose="02010600030101010101" pitchFamily="2" charset="-122"/>
                </a:rPr>
                <a:t>poll</a:t>
              </a:r>
            </a:p>
          </p:txBody>
        </p:sp>
      </p:grpSp>
      <p:grpSp>
        <p:nvGrpSpPr>
          <p:cNvPr id="8" name="Group 48"/>
          <p:cNvGrpSpPr>
            <a:grpSpLocks/>
          </p:cNvGrpSpPr>
          <p:nvPr/>
        </p:nvGrpSpPr>
        <p:grpSpPr bwMode="auto">
          <a:xfrm>
            <a:off x="4872038" y="3559175"/>
            <a:ext cx="595312" cy="336550"/>
            <a:chOff x="4415" y="2364"/>
            <a:chExt cx="375" cy="212"/>
          </a:xfrm>
        </p:grpSpPr>
        <p:sp>
          <p:nvSpPr>
            <p:cNvPr id="159767"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9768" name="Text Box 47"/>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1"/>
                  </a:solidFill>
                  <a:latin typeface="Arial" panose="020B0604020202020204" pitchFamily="34" charset="0"/>
                  <a:ea typeface="宋体" panose="02010600030101010101" pitchFamily="2" charset="-122"/>
                </a:rPr>
                <a:t>data</a:t>
              </a:r>
            </a:p>
          </p:txBody>
        </p:sp>
      </p:grpSp>
      <p:grpSp>
        <p:nvGrpSpPr>
          <p:cNvPr id="9" name="Group 49"/>
          <p:cNvGrpSpPr>
            <a:grpSpLocks/>
          </p:cNvGrpSpPr>
          <p:nvPr/>
        </p:nvGrpSpPr>
        <p:grpSpPr bwMode="auto">
          <a:xfrm>
            <a:off x="5378450" y="2441575"/>
            <a:ext cx="595313" cy="336550"/>
            <a:chOff x="4415" y="2364"/>
            <a:chExt cx="375" cy="212"/>
          </a:xfrm>
        </p:grpSpPr>
        <p:sp>
          <p:nvSpPr>
            <p:cNvPr id="159765"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9766" name="Text Box 51"/>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1"/>
                  </a:solidFill>
                  <a:latin typeface="Arial" panose="020B0604020202020204" pitchFamily="34" charset="0"/>
                  <a:ea typeface="宋体" panose="02010600030101010101" pitchFamily="2" charset="-122"/>
                </a:rPr>
                <a:t>data</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7"/>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nodeType="after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9"/>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nodeType="after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nodeType="afterGroup">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7"/>
                                        </p:tgtEl>
                                        <p:attrNameLst>
                                          <p:attrName>ppt_x</p:attrName>
                                          <p:attrName>ppt_y</p:attrName>
                                        </p:attrNameLst>
                                      </p:cBhvr>
                                    </p:animMotion>
                                  </p:childTnLst>
                                </p:cTn>
                              </p:par>
                            </p:childTnLst>
                          </p:cTn>
                        </p:par>
                        <p:par>
                          <p:cTn id="29" fill="hold" nodeType="afterGroup">
                            <p:stCondLst>
                              <p:cond delay="2000"/>
                            </p:stCondLst>
                            <p:childTnLst>
                              <p:par>
                                <p:cTn id="30" presetID="1" presetClass="exit" presetSubtype="0" fill="hold" nodeType="after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par>
                          <p:cTn id="32" fill="hold" nodeType="afterGroup">
                            <p:stCondLst>
                              <p:cond delay="2000"/>
                            </p:stCondLst>
                            <p:childTnLst>
                              <p:par>
                                <p:cTn id="33" presetID="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nodeType="afterGroup">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8"/>
                                        </p:tgtEl>
                                        <p:attrNameLst>
                                          <p:attrName>ppt_x</p:attrName>
                                          <p:attrName>ppt_y</p:attrName>
                                        </p:attrNameLst>
                                      </p:cBhvr>
                                    </p:animMotion>
                                  </p:childTnLst>
                                </p:cTn>
                              </p:par>
                            </p:childTnLst>
                          </p:cTn>
                        </p:par>
                        <p:par>
                          <p:cTn id="38" fill="hold" nodeType="afterGroup">
                            <p:stCondLst>
                              <p:cond delay="4000"/>
                            </p:stCondLst>
                            <p:childTnLst>
                              <p:par>
                                <p:cTn id="39" presetID="1" presetClass="exit" presetSubtype="0" fill="hold" nodeType="after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51D5C739-A774-4135-BE64-330F83ADBE9D}" type="slidenum">
              <a:rPr kumimoji="0" lang="en-US" altLang="zh-CN" sz="1400" smtClean="0">
                <a:ea typeface="宋体" panose="02010600030101010101" pitchFamily="2" charset="-122"/>
              </a:rPr>
              <a:pPr>
                <a:spcBef>
                  <a:spcPct val="0"/>
                </a:spcBef>
                <a:buClrTx/>
                <a:buSzTx/>
                <a:buFontTx/>
                <a:buNone/>
              </a:pPr>
              <a:t>114</a:t>
            </a:fld>
            <a:r>
              <a:rPr kumimoji="0" lang="en-US" altLang="zh-CN" sz="1000" smtClean="0">
                <a:ea typeface="宋体" panose="02010600030101010101" pitchFamily="2" charset="-122"/>
              </a:rPr>
              <a:t>-</a:t>
            </a:r>
          </a:p>
        </p:txBody>
      </p:sp>
      <p:sp>
        <p:nvSpPr>
          <p:cNvPr id="2034690" name="Rectangle 2"/>
          <p:cNvSpPr>
            <a:spLocks noGrp="1" noChangeArrowheads="1"/>
          </p:cNvSpPr>
          <p:nvPr>
            <p:ph type="title"/>
          </p:nvPr>
        </p:nvSpPr>
        <p:spPr/>
        <p:txBody>
          <a:bodyPr/>
          <a:lstStyle/>
          <a:p>
            <a:pPr>
              <a:defRPr/>
            </a:pPr>
            <a:r>
              <a:rPr lang="zh-CN" altLang="en-US" dirty="0" smtClean="0">
                <a:latin typeface="+mn-lt"/>
                <a:ea typeface="宋体" pitchFamily="2" charset="-122"/>
              </a:rPr>
              <a:t>轮转发送</a:t>
            </a:r>
            <a:r>
              <a:rPr lang="en-US" altLang="zh-CN" dirty="0" smtClean="0">
                <a:latin typeface="+mn-lt"/>
                <a:ea typeface="宋体" pitchFamily="2" charset="-122"/>
              </a:rPr>
              <a:t>MAC </a:t>
            </a:r>
            <a:r>
              <a:rPr lang="zh-CN" altLang="en-US" dirty="0" smtClean="0">
                <a:latin typeface="+mn-lt"/>
                <a:ea typeface="宋体" pitchFamily="2" charset="-122"/>
              </a:rPr>
              <a:t>协议</a:t>
            </a:r>
            <a:endParaRPr lang="en-US" altLang="zh-CN" dirty="0">
              <a:latin typeface="+mn-lt"/>
              <a:ea typeface="宋体" pitchFamily="2" charset="-122"/>
            </a:endParaRPr>
          </a:p>
        </p:txBody>
      </p:sp>
      <p:sp>
        <p:nvSpPr>
          <p:cNvPr id="2034691" name="Rectangle 3"/>
          <p:cNvSpPr>
            <a:spLocks noChangeArrowheads="1"/>
          </p:cNvSpPr>
          <p:nvPr/>
        </p:nvSpPr>
        <p:spPr bwMode="auto">
          <a:xfrm>
            <a:off x="611188" y="1125538"/>
            <a:ext cx="3754437" cy="4648200"/>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None/>
              <a:defRPr/>
            </a:pPr>
            <a:r>
              <a:rPr lang="zh-CN" altLang="en-US" sz="2600" dirty="0">
                <a:solidFill>
                  <a:srgbClr val="FF0000"/>
                </a:solidFill>
                <a:latin typeface="+mn-ea"/>
                <a:ea typeface="+mn-ea"/>
              </a:rPr>
              <a:t>令牌传递</a:t>
            </a:r>
            <a:r>
              <a:rPr lang="en-US" altLang="zh-CN" sz="2600" dirty="0">
                <a:solidFill>
                  <a:srgbClr val="FF0000"/>
                </a:solidFill>
                <a:latin typeface="+mn-ea"/>
                <a:ea typeface="+mn-ea"/>
              </a:rPr>
              <a:t>:</a:t>
            </a:r>
            <a:endParaRPr lang="en-US" altLang="zh-CN" sz="3000" b="1"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600" dirty="0">
                <a:latin typeface="+mn-ea"/>
                <a:ea typeface="+mn-ea"/>
              </a:rPr>
              <a:t>控制</a:t>
            </a:r>
            <a:r>
              <a:rPr lang="zh-CN" altLang="en-US" sz="2600" b="1" dirty="0">
                <a:latin typeface="+mn-ea"/>
                <a:ea typeface="+mn-ea"/>
              </a:rPr>
              <a:t>令牌</a:t>
            </a:r>
            <a:r>
              <a:rPr lang="zh-CN" altLang="en-US" sz="2600" dirty="0">
                <a:latin typeface="+mn-ea"/>
                <a:ea typeface="+mn-ea"/>
              </a:rPr>
              <a:t>在节点之间依序传递</a:t>
            </a:r>
            <a:r>
              <a:rPr lang="en-US" altLang="zh-CN" sz="2600" dirty="0">
                <a:latin typeface="+mn-ea"/>
                <a:ea typeface="+mn-ea"/>
              </a:rPr>
              <a:t>.</a:t>
            </a:r>
          </a:p>
          <a:p>
            <a:pPr marL="342900" indent="-342900" eaLnBrk="1" hangingPunct="1">
              <a:spcBef>
                <a:spcPct val="20000"/>
              </a:spcBef>
              <a:buClr>
                <a:schemeClr val="tx2"/>
              </a:buClr>
              <a:buSzPct val="70000"/>
              <a:buFont typeface="Wingdings" pitchFamily="2" charset="2"/>
              <a:buChar char="l"/>
              <a:defRPr/>
            </a:pPr>
            <a:r>
              <a:rPr lang="zh-CN" altLang="en-US" sz="2600" dirty="0">
                <a:latin typeface="+mn-ea"/>
                <a:ea typeface="+mn-ea"/>
              </a:rPr>
              <a:t>令牌帧</a:t>
            </a:r>
            <a:endParaRPr lang="en-US" altLang="zh-CN" sz="26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600" dirty="0">
                <a:latin typeface="+mn-ea"/>
                <a:ea typeface="+mn-ea"/>
              </a:rPr>
              <a:t>关注点</a:t>
            </a:r>
            <a:r>
              <a:rPr lang="en-US" altLang="zh-CN" sz="2600" dirty="0">
                <a:latin typeface="+mn-ea"/>
                <a:ea typeface="+mn-ea"/>
              </a:rPr>
              <a:t>:</a:t>
            </a:r>
          </a:p>
          <a:p>
            <a:pPr marL="692150" lvl="1" indent="-347663" eaLnBrk="1" hangingPunct="1">
              <a:spcBef>
                <a:spcPct val="20000"/>
              </a:spcBef>
              <a:buClr>
                <a:schemeClr val="accent2"/>
              </a:buClr>
              <a:buSzPct val="70000"/>
              <a:buFont typeface="Wingdings" pitchFamily="2" charset="2"/>
              <a:buChar char="l"/>
              <a:defRPr/>
            </a:pPr>
            <a:r>
              <a:rPr lang="zh-CN" altLang="en-US" sz="2200" dirty="0">
                <a:latin typeface="+mn-ea"/>
                <a:ea typeface="+mn-ea"/>
              </a:rPr>
              <a:t>令牌开销</a:t>
            </a:r>
            <a:r>
              <a:rPr lang="en-US" altLang="zh-CN" sz="2200" dirty="0">
                <a:latin typeface="+mn-ea"/>
                <a:ea typeface="+mn-ea"/>
              </a:rPr>
              <a:t> </a:t>
            </a:r>
          </a:p>
          <a:p>
            <a:pPr marL="692150" lvl="1" indent="-347663" eaLnBrk="1" hangingPunct="1">
              <a:spcBef>
                <a:spcPct val="20000"/>
              </a:spcBef>
              <a:buClr>
                <a:schemeClr val="accent2"/>
              </a:buClr>
              <a:buSzPct val="70000"/>
              <a:buFont typeface="Wingdings" pitchFamily="2" charset="2"/>
              <a:buChar char="l"/>
              <a:defRPr/>
            </a:pPr>
            <a:r>
              <a:rPr lang="zh-CN" altLang="en-US" sz="2200" dirty="0">
                <a:latin typeface="+mn-ea"/>
                <a:ea typeface="+mn-ea"/>
              </a:rPr>
              <a:t>时延</a:t>
            </a:r>
            <a:endParaRPr lang="en-US" altLang="zh-CN" sz="2200" dirty="0">
              <a:latin typeface="+mn-ea"/>
              <a:ea typeface="+mn-ea"/>
            </a:endParaRPr>
          </a:p>
          <a:p>
            <a:pPr marL="692150" lvl="1" indent="-347663" eaLnBrk="1" hangingPunct="1">
              <a:spcBef>
                <a:spcPct val="20000"/>
              </a:spcBef>
              <a:buClr>
                <a:schemeClr val="accent2"/>
              </a:buClr>
              <a:buSzPct val="70000"/>
              <a:buFont typeface="Wingdings" pitchFamily="2" charset="2"/>
              <a:buChar char="l"/>
              <a:defRPr/>
            </a:pPr>
            <a:r>
              <a:rPr lang="zh-CN" altLang="en-US" sz="2200" dirty="0">
                <a:latin typeface="+mn-ea"/>
                <a:ea typeface="+mn-ea"/>
              </a:rPr>
              <a:t>令牌丢失</a:t>
            </a:r>
            <a:r>
              <a:rPr lang="en-US" altLang="zh-CN" sz="2200" dirty="0">
                <a:latin typeface="+mn-ea"/>
                <a:ea typeface="+mn-ea"/>
              </a:rPr>
              <a:t> </a:t>
            </a:r>
          </a:p>
        </p:txBody>
      </p:sp>
      <p:grpSp>
        <p:nvGrpSpPr>
          <p:cNvPr id="161797" name="Group 21"/>
          <p:cNvGrpSpPr>
            <a:grpSpLocks/>
          </p:cNvGrpSpPr>
          <p:nvPr/>
        </p:nvGrpSpPr>
        <p:grpSpPr bwMode="auto">
          <a:xfrm>
            <a:off x="7229475" y="3667125"/>
            <a:ext cx="781050" cy="681038"/>
            <a:chOff x="-44" y="1473"/>
            <a:chExt cx="981" cy="1105"/>
          </a:xfrm>
        </p:grpSpPr>
        <p:pic>
          <p:nvPicPr>
            <p:cNvPr id="161812" name="Picture 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13" name="Freeform 23"/>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1798" name="Group 24"/>
          <p:cNvGrpSpPr>
            <a:grpSpLocks/>
          </p:cNvGrpSpPr>
          <p:nvPr/>
        </p:nvGrpSpPr>
        <p:grpSpPr bwMode="auto">
          <a:xfrm>
            <a:off x="4514850" y="3624263"/>
            <a:ext cx="781050" cy="681037"/>
            <a:chOff x="-44" y="1473"/>
            <a:chExt cx="981" cy="1105"/>
          </a:xfrm>
        </p:grpSpPr>
        <p:pic>
          <p:nvPicPr>
            <p:cNvPr id="161810" name="Picture 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11" name="Freeform 26"/>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1799" name="Group 27"/>
          <p:cNvGrpSpPr>
            <a:grpSpLocks/>
          </p:cNvGrpSpPr>
          <p:nvPr/>
        </p:nvGrpSpPr>
        <p:grpSpPr bwMode="auto">
          <a:xfrm>
            <a:off x="5832475" y="1960563"/>
            <a:ext cx="781050" cy="681037"/>
            <a:chOff x="-44" y="1473"/>
            <a:chExt cx="981" cy="1105"/>
          </a:xfrm>
        </p:grpSpPr>
        <p:pic>
          <p:nvPicPr>
            <p:cNvPr id="161808"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9" name="Freeform 29"/>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1800" name="Group 30"/>
          <p:cNvGrpSpPr>
            <a:grpSpLocks/>
          </p:cNvGrpSpPr>
          <p:nvPr/>
        </p:nvGrpSpPr>
        <p:grpSpPr bwMode="auto">
          <a:xfrm>
            <a:off x="5886450" y="5408613"/>
            <a:ext cx="781050" cy="681037"/>
            <a:chOff x="-44" y="1473"/>
            <a:chExt cx="981" cy="1105"/>
          </a:xfrm>
        </p:grpSpPr>
        <p:pic>
          <p:nvPicPr>
            <p:cNvPr id="161806"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7" name="Freeform 32"/>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61801" name="Oval 8"/>
          <p:cNvSpPr>
            <a:spLocks noChangeArrowheads="1"/>
          </p:cNvSpPr>
          <p:nvPr/>
        </p:nvSpPr>
        <p:spPr bwMode="auto">
          <a:xfrm>
            <a:off x="5360988" y="2617788"/>
            <a:ext cx="2046287" cy="27781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9" name="Rectangle 12"/>
          <p:cNvSpPr>
            <a:spLocks noChangeArrowheads="1"/>
          </p:cNvSpPr>
          <p:nvPr/>
        </p:nvSpPr>
        <p:spPr bwMode="auto">
          <a:xfrm>
            <a:off x="6205538" y="1725613"/>
            <a:ext cx="274637" cy="320675"/>
          </a:xfrm>
          <a:prstGeom prst="rect">
            <a:avLst/>
          </a:prstGeom>
          <a:solidFill>
            <a:srgbClr val="00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T</a:t>
            </a:r>
          </a:p>
        </p:txBody>
      </p:sp>
      <p:sp>
        <p:nvSpPr>
          <p:cNvPr id="30" name="Rectangle 15"/>
          <p:cNvSpPr>
            <a:spLocks noChangeArrowheads="1"/>
          </p:cNvSpPr>
          <p:nvPr/>
        </p:nvSpPr>
        <p:spPr bwMode="auto">
          <a:xfrm>
            <a:off x="5949950" y="6008688"/>
            <a:ext cx="811213" cy="32067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data</a:t>
            </a:r>
          </a:p>
        </p:txBody>
      </p:sp>
      <p:sp>
        <p:nvSpPr>
          <p:cNvPr id="31" name="Text Box 16"/>
          <p:cNvSpPr txBox="1">
            <a:spLocks noChangeArrowheads="1"/>
          </p:cNvSpPr>
          <p:nvPr/>
        </p:nvSpPr>
        <p:spPr bwMode="auto">
          <a:xfrm>
            <a:off x="4341813" y="3079750"/>
            <a:ext cx="1009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(nothing</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to send)</a:t>
            </a:r>
          </a:p>
        </p:txBody>
      </p:sp>
      <p:sp>
        <p:nvSpPr>
          <p:cNvPr id="32" name="Rectangle 17"/>
          <p:cNvSpPr>
            <a:spLocks noChangeArrowheads="1"/>
          </p:cNvSpPr>
          <p:nvPr/>
        </p:nvSpPr>
        <p:spPr bwMode="auto">
          <a:xfrm>
            <a:off x="4838700" y="3743325"/>
            <a:ext cx="274638" cy="320675"/>
          </a:xfrm>
          <a:prstGeom prst="rect">
            <a:avLst/>
          </a:prstGeom>
          <a:solidFill>
            <a:srgbClr val="00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29"/>
                                        </p:tgtEl>
                                        <p:attrNameLst>
                                          <p:attrName>ppt_x</p:attrName>
                                          <p:attrName>ppt_y</p:attrName>
                                        </p:attrNameLst>
                                      </p:cBhvr>
                                      <p:rCtr x="-7101" y="13912"/>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nodeType="afterGroup">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32"/>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30"/>
                                        </p:tgtEl>
                                        <p:attrNameLst>
                                          <p:attrName>ppt_x</p:attrName>
                                          <p:attrName>ppt_y</p:attrName>
                                        </p:attrNameLst>
                                      </p:cBhvr>
                                      <p:rCtr x="-1563" y="-24306"/>
                                    </p:animMotion>
                                  </p:childTnLst>
                                </p:cTn>
                              </p:par>
                            </p:childTnLst>
                          </p:cTn>
                        </p:par>
                        <p:par>
                          <p:cTn id="24" fill="hold" nodeType="afterGroup">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p:bldP spid="32" grpId="0" animBg="1"/>
      <p:bldP spid="32"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4"/>
          <p:cNvSpPr>
            <a:spLocks noGrp="1" noChangeArrowheads="1"/>
          </p:cNvSpPr>
          <p:nvPr>
            <p:ph type="title"/>
          </p:nvPr>
        </p:nvSpPr>
        <p:spPr/>
        <p:txBody>
          <a:bodyPr/>
          <a:lstStyle/>
          <a:p>
            <a:r>
              <a:rPr lang="en-US" altLang="zh-CN" sz="3600" smtClean="0"/>
              <a:t> </a:t>
            </a:r>
            <a:r>
              <a:rPr lang="zh-CN" altLang="en-US" sz="3600" smtClean="0"/>
              <a:t>小结</a:t>
            </a:r>
            <a:r>
              <a:rPr lang="en-US" altLang="zh-CN" sz="3600" smtClean="0"/>
              <a:t>:</a:t>
            </a:r>
            <a:r>
              <a:rPr lang="zh-CN" altLang="en-US" sz="3600" smtClean="0"/>
              <a:t>多路访问控制问题</a:t>
            </a:r>
            <a:endParaRPr lang="en-US" altLang="zh-CN" sz="3600" smtClean="0"/>
          </a:p>
        </p:txBody>
      </p:sp>
      <p:sp>
        <p:nvSpPr>
          <p:cNvPr id="163843" name="Rectangle 5"/>
          <p:cNvSpPr>
            <a:spLocks noGrp="1" noChangeArrowheads="1"/>
          </p:cNvSpPr>
          <p:nvPr>
            <p:ph type="body" idx="1"/>
          </p:nvPr>
        </p:nvSpPr>
        <p:spPr/>
        <p:txBody>
          <a:bodyPr/>
          <a:lstStyle/>
          <a:p>
            <a:r>
              <a:rPr lang="zh-CN" altLang="en-US" sz="2800" smtClean="0"/>
              <a:t>寻址</a:t>
            </a:r>
            <a:endParaRPr lang="en-US" altLang="zh-CN" sz="2800" smtClean="0"/>
          </a:p>
          <a:p>
            <a:pPr lvl="1"/>
            <a:r>
              <a:rPr lang="zh-CN" altLang="en-US" sz="2400" smtClean="0"/>
              <a:t>识别谁说话</a:t>
            </a:r>
            <a:endParaRPr lang="en-US" altLang="zh-CN" sz="2400" smtClean="0"/>
          </a:p>
          <a:p>
            <a:pPr lvl="1"/>
            <a:endParaRPr lang="en-US" altLang="zh-CN" sz="2400" smtClean="0"/>
          </a:p>
          <a:p>
            <a:r>
              <a:rPr lang="en-US" altLang="zh-CN" sz="2800" smtClean="0"/>
              <a:t>MAC(</a:t>
            </a:r>
            <a:r>
              <a:rPr lang="zh-CN" altLang="en-US" sz="2800" smtClean="0"/>
              <a:t>介质访问控制</a:t>
            </a:r>
            <a:r>
              <a:rPr lang="en-US" altLang="zh-CN" sz="2800" smtClean="0"/>
              <a:t>)</a:t>
            </a:r>
            <a:r>
              <a:rPr lang="zh-CN" altLang="en-US" sz="2800" smtClean="0"/>
              <a:t>协议的设计</a:t>
            </a:r>
            <a:endParaRPr lang="en-US" altLang="zh-CN" sz="2800" smtClean="0"/>
          </a:p>
          <a:p>
            <a:pPr lvl="1"/>
            <a:r>
              <a:rPr lang="zh-CN" altLang="en-US" sz="2400" smtClean="0"/>
              <a:t>信道静态分配</a:t>
            </a:r>
            <a:endParaRPr lang="en-US" altLang="zh-CN" sz="2400" smtClean="0"/>
          </a:p>
          <a:p>
            <a:pPr lvl="2"/>
            <a:r>
              <a:rPr lang="zh-CN" altLang="en-US" sz="2000" smtClean="0"/>
              <a:t>时间</a:t>
            </a:r>
            <a:r>
              <a:rPr lang="en-US" altLang="zh-CN" sz="2000" smtClean="0"/>
              <a:t>, </a:t>
            </a:r>
            <a:r>
              <a:rPr lang="zh-CN" altLang="en-US" sz="2000" smtClean="0"/>
              <a:t>频率</a:t>
            </a:r>
            <a:r>
              <a:rPr lang="en-US" altLang="zh-CN" sz="2000" smtClean="0"/>
              <a:t> </a:t>
            </a:r>
            <a:r>
              <a:rPr lang="zh-CN" altLang="en-US" sz="2000" smtClean="0"/>
              <a:t>或 编码</a:t>
            </a:r>
            <a:endParaRPr lang="en-US" altLang="zh-CN" sz="2000" smtClean="0"/>
          </a:p>
          <a:p>
            <a:pPr lvl="2"/>
            <a:r>
              <a:rPr lang="zh-CN" altLang="en-US" sz="2000" smtClean="0"/>
              <a:t>时分</a:t>
            </a:r>
            <a:r>
              <a:rPr lang="en-US" altLang="zh-CN" sz="2000" smtClean="0"/>
              <a:t>, </a:t>
            </a:r>
            <a:r>
              <a:rPr lang="zh-CN" altLang="en-US" sz="2000" smtClean="0"/>
              <a:t>频分</a:t>
            </a:r>
            <a:r>
              <a:rPr lang="en-US" altLang="zh-CN" sz="2000" smtClean="0"/>
              <a:t>, </a:t>
            </a:r>
            <a:r>
              <a:rPr lang="zh-CN" altLang="en-US" sz="2000" smtClean="0"/>
              <a:t>码分</a:t>
            </a:r>
            <a:endParaRPr lang="en-US" altLang="zh-CN" sz="2000" smtClean="0"/>
          </a:p>
          <a:p>
            <a:pPr lvl="1"/>
            <a:r>
              <a:rPr lang="zh-CN" altLang="en-US" sz="2400" smtClean="0"/>
              <a:t>随机接入</a:t>
            </a:r>
            <a:r>
              <a:rPr lang="en-US" altLang="zh-CN" sz="2400" smtClean="0"/>
              <a:t>(</a:t>
            </a:r>
            <a:r>
              <a:rPr lang="zh-CN" altLang="en-US" sz="2400" smtClean="0"/>
              <a:t>动态</a:t>
            </a:r>
            <a:r>
              <a:rPr lang="en-US" altLang="zh-CN" sz="2400" smtClean="0"/>
              <a:t>), </a:t>
            </a:r>
          </a:p>
          <a:p>
            <a:pPr lvl="2"/>
            <a:r>
              <a:rPr lang="en-US" altLang="zh-CN" sz="2000" smtClean="0"/>
              <a:t>ALOHA, S-ALOHA, CSMA</a:t>
            </a:r>
          </a:p>
          <a:p>
            <a:pPr lvl="1"/>
            <a:r>
              <a:rPr lang="zh-CN" altLang="en-US" sz="2400" smtClean="0"/>
              <a:t>轮转发送</a:t>
            </a:r>
            <a:endParaRPr lang="en-US" altLang="zh-CN" sz="2400" smtClean="0"/>
          </a:p>
          <a:p>
            <a:pPr lvl="2"/>
            <a:r>
              <a:rPr lang="zh-CN" altLang="en-US" sz="2000" smtClean="0"/>
              <a:t>中央受控轮询</a:t>
            </a:r>
            <a:r>
              <a:rPr lang="en-US" altLang="zh-CN" sz="2000" smtClean="0"/>
              <a:t>, </a:t>
            </a:r>
            <a:r>
              <a:rPr lang="zh-CN" altLang="en-US" sz="2000" smtClean="0"/>
              <a:t>令牌传递</a:t>
            </a:r>
            <a:endParaRPr lang="en-US" altLang="zh-CN" sz="2000" smtClean="0"/>
          </a:p>
          <a:p>
            <a:pPr lvl="2"/>
            <a:endParaRPr lang="en-US" altLang="zh-CN" sz="2000" smtClean="0"/>
          </a:p>
        </p:txBody>
      </p:sp>
      <p:sp>
        <p:nvSpPr>
          <p:cNvPr id="16384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C7CE9EB-A4F4-44AB-9514-DDFED9036E52}"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115</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B0BBF24-15E5-48AD-8421-940A3FEA60E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116</a:t>
            </a:fld>
            <a:r>
              <a:rPr kumimoji="0" lang="en-US" altLang="zh-CN" sz="1000" smtClean="0">
                <a:latin typeface="Arial" panose="020B0604020202020204" pitchFamily="34" charset="0"/>
                <a:ea typeface="宋体" panose="02010600030101010101" pitchFamily="2" charset="-122"/>
              </a:rPr>
              <a:t>-</a:t>
            </a:r>
          </a:p>
        </p:txBody>
      </p:sp>
      <p:sp>
        <p:nvSpPr>
          <p:cNvPr id="165891" name="Rectangle 2"/>
          <p:cNvSpPr>
            <a:spLocks noGrp="1" noChangeArrowheads="1"/>
          </p:cNvSpPr>
          <p:nvPr>
            <p:ph type="title"/>
          </p:nvPr>
        </p:nvSpPr>
        <p:spPr/>
        <p:txBody>
          <a:bodyPr/>
          <a:lstStyle/>
          <a:p>
            <a:pPr eaLnBrk="1" hangingPunct="1"/>
            <a:r>
              <a:rPr lang="zh-CN" altLang="en-US" sz="3200" dirty="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a:t>无线</a:t>
            </a:r>
            <a:r>
              <a:rPr lang="zh-CN" altLang="en-US" dirty="0" smtClean="0"/>
              <a:t>局域网</a:t>
            </a:r>
            <a:endParaRPr lang="en-US" altLang="zh-CN" dirty="0" smtClean="0"/>
          </a:p>
          <a:p>
            <a:pPr eaLnBrk="1" hangingPunct="1">
              <a:defRPr/>
            </a:pPr>
            <a:r>
              <a:rPr lang="zh-CN" altLang="en-US" dirty="0" smtClean="0"/>
              <a:t>总结</a:t>
            </a:r>
            <a:endParaRPr lang="en-US" altLang="zh-CN" dirty="0" smtClean="0"/>
          </a:p>
        </p:txBody>
      </p:sp>
      <p:sp>
        <p:nvSpPr>
          <p:cNvPr id="165893" name="AutoShape 4"/>
          <p:cNvSpPr>
            <a:spLocks noChangeArrowheads="1"/>
          </p:cNvSpPr>
          <p:nvPr/>
        </p:nvSpPr>
        <p:spPr bwMode="auto">
          <a:xfrm>
            <a:off x="0" y="47974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t>802.x </a:t>
            </a:r>
            <a:r>
              <a:rPr lang="zh-CN" altLang="en-US" smtClean="0"/>
              <a:t>标准背景介绍</a:t>
            </a:r>
          </a:p>
        </p:txBody>
      </p:sp>
      <p:sp>
        <p:nvSpPr>
          <p:cNvPr id="166915" name="内容占位符 2"/>
          <p:cNvSpPr>
            <a:spLocks noGrp="1"/>
          </p:cNvSpPr>
          <p:nvPr>
            <p:ph idx="1"/>
          </p:nvPr>
        </p:nvSpPr>
        <p:spPr/>
        <p:txBody>
          <a:bodyPr/>
          <a:lstStyle/>
          <a:p>
            <a:r>
              <a:rPr lang="en-US" altLang="zh-CN" sz="2800" smtClean="0"/>
              <a:t>IEEE,</a:t>
            </a:r>
            <a:r>
              <a:rPr lang="zh-CN" altLang="en-US" sz="2800" smtClean="0"/>
              <a:t>电气和电子工程师学会</a:t>
            </a:r>
            <a:r>
              <a:rPr lang="en-US" altLang="zh-CN" sz="2400" smtClean="0"/>
              <a:t>(IEEE, I-Triple-E) </a:t>
            </a:r>
          </a:p>
          <a:p>
            <a:r>
              <a:rPr lang="en-US" altLang="zh-CN" sz="2800" smtClean="0"/>
              <a:t>IEEE 802 </a:t>
            </a:r>
            <a:r>
              <a:rPr lang="zh-CN" altLang="en-US" sz="2800" smtClean="0"/>
              <a:t>标准委员会</a:t>
            </a:r>
            <a:r>
              <a:rPr lang="en-US" altLang="zh-CN" sz="2800" smtClean="0"/>
              <a:t> </a:t>
            </a:r>
          </a:p>
          <a:p>
            <a:pPr lvl="1"/>
            <a:r>
              <a:rPr lang="zh-CN" altLang="en-US" sz="2400" smtClean="0"/>
              <a:t>成立于</a:t>
            </a:r>
            <a:r>
              <a:rPr lang="en-US" altLang="zh-CN" sz="2400" smtClean="0"/>
              <a:t>Aug., 1979, </a:t>
            </a:r>
            <a:r>
              <a:rPr lang="zh-CN" altLang="en-US" sz="2400" smtClean="0">
                <a:solidFill>
                  <a:srgbClr val="0000FF"/>
                </a:solidFill>
              </a:rPr>
              <a:t>起初主要集中与局域网标准研究</a:t>
            </a:r>
            <a:r>
              <a:rPr lang="en-US" altLang="zh-CN" sz="2400" smtClean="0">
                <a:solidFill>
                  <a:srgbClr val="0000FF"/>
                </a:solidFill>
              </a:rPr>
              <a:t>, </a:t>
            </a:r>
            <a:r>
              <a:rPr lang="zh-CN" altLang="en-US" sz="2400" smtClean="0"/>
              <a:t>目前已扩展到</a:t>
            </a:r>
            <a:r>
              <a:rPr lang="en-US" altLang="zh-CN" sz="2400" smtClean="0"/>
              <a:t>LAN/MAN</a:t>
            </a:r>
            <a:r>
              <a:rPr lang="zh-CN" altLang="en-US" sz="2400" smtClean="0"/>
              <a:t>领域</a:t>
            </a:r>
            <a:endParaRPr lang="en-US" altLang="zh-CN" sz="2400" smtClean="0"/>
          </a:p>
        </p:txBody>
      </p:sp>
      <p:pic>
        <p:nvPicPr>
          <p:cNvPr id="166916" name="Picture 2"/>
          <p:cNvPicPr>
            <a:picLocks noChangeAspect="1" noChangeArrowheads="1"/>
          </p:cNvPicPr>
          <p:nvPr/>
        </p:nvPicPr>
        <p:blipFill>
          <a:blip r:embed="rId2">
            <a:extLst>
              <a:ext uri="{28A0092B-C50C-407E-A947-70E740481C1C}">
                <a14:useLocalDpi xmlns:a14="http://schemas.microsoft.com/office/drawing/2010/main" val="0"/>
              </a:ext>
            </a:extLst>
          </a:blip>
          <a:srcRect b="9982"/>
          <a:stretch>
            <a:fillRect/>
          </a:stretch>
        </p:blipFill>
        <p:spPr bwMode="auto">
          <a:xfrm>
            <a:off x="1428750" y="3429000"/>
            <a:ext cx="6286500" cy="322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p:nvPr/>
        </p:nvSpPr>
        <p:spPr>
          <a:xfrm>
            <a:off x="2286000" y="5000625"/>
            <a:ext cx="3214688" cy="3571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669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708275"/>
            <a:ext cx="21717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9"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58BA48A-BA99-4B8D-B3C1-8E2BC68CA14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117</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en-US" altLang="zh-CN" smtClean="0"/>
              <a:t>802.x </a:t>
            </a:r>
            <a:r>
              <a:rPr lang="zh-CN" altLang="en-US" smtClean="0"/>
              <a:t>标准背景介绍</a:t>
            </a:r>
          </a:p>
        </p:txBody>
      </p:sp>
      <p:sp>
        <p:nvSpPr>
          <p:cNvPr id="167939" name="内容占位符 2"/>
          <p:cNvSpPr>
            <a:spLocks noGrp="1"/>
          </p:cNvSpPr>
          <p:nvPr>
            <p:ph idx="1"/>
          </p:nvPr>
        </p:nvSpPr>
        <p:spPr/>
        <p:txBody>
          <a:bodyPr/>
          <a:lstStyle/>
          <a:p>
            <a:r>
              <a:rPr lang="en-US" altLang="zh-CN" sz="2400" smtClean="0"/>
              <a:t>1980s, IEEE 802</a:t>
            </a:r>
            <a:r>
              <a:rPr lang="zh-CN" altLang="en-US" sz="2400" smtClean="0"/>
              <a:t>成立了多个不同的工作组分别研究不同的局域网技术</a:t>
            </a:r>
            <a:r>
              <a:rPr lang="en-US" altLang="zh-CN" sz="2400" smtClean="0"/>
              <a:t>:</a:t>
            </a:r>
          </a:p>
          <a:p>
            <a:pPr lvl="1"/>
            <a:r>
              <a:rPr lang="en-US" altLang="zh-CN" sz="2000" smtClean="0"/>
              <a:t>802.3: </a:t>
            </a:r>
            <a:r>
              <a:rPr lang="zh-CN" altLang="en-US" sz="2000" smtClean="0"/>
              <a:t>以太网</a:t>
            </a:r>
            <a:r>
              <a:rPr lang="en-US" altLang="zh-CN" sz="2000" smtClean="0"/>
              <a:t>, DIX (DEC, Intel, Xerox)</a:t>
            </a:r>
          </a:p>
          <a:p>
            <a:pPr lvl="1"/>
            <a:r>
              <a:rPr lang="en-US" altLang="zh-CN" sz="2000" smtClean="0"/>
              <a:t>802.4: </a:t>
            </a:r>
            <a:r>
              <a:rPr lang="zh-CN" altLang="en-US" sz="2000" smtClean="0"/>
              <a:t>令牌总线网</a:t>
            </a:r>
            <a:r>
              <a:rPr lang="en-US" altLang="zh-CN" sz="2000" smtClean="0"/>
              <a:t>, GM</a:t>
            </a:r>
          </a:p>
          <a:p>
            <a:pPr lvl="1"/>
            <a:r>
              <a:rPr lang="en-US" altLang="zh-CN" sz="2000" smtClean="0"/>
              <a:t>802.5: </a:t>
            </a:r>
            <a:r>
              <a:rPr lang="zh-CN" altLang="en-US" sz="2000" smtClean="0"/>
              <a:t>令牌环形网</a:t>
            </a:r>
            <a:r>
              <a:rPr lang="en-US" altLang="zh-CN" sz="2000" smtClean="0"/>
              <a:t>, IBM</a:t>
            </a:r>
          </a:p>
          <a:p>
            <a:pPr lvl="1"/>
            <a:endParaRPr lang="en-US" altLang="zh-CN" sz="2000" smtClean="0"/>
          </a:p>
          <a:p>
            <a:r>
              <a:rPr lang="en-US" altLang="zh-CN" sz="2400" smtClean="0"/>
              <a:t>IEEE 802</a:t>
            </a:r>
            <a:r>
              <a:rPr lang="zh-CN" altLang="en-US" sz="2400" smtClean="0"/>
              <a:t>将数据链路层功能划分为两个子层</a:t>
            </a:r>
            <a:endParaRPr lang="en-US" altLang="zh-CN" sz="2400" smtClean="0"/>
          </a:p>
          <a:p>
            <a:pPr lvl="1"/>
            <a:r>
              <a:rPr lang="en-US" altLang="zh-CN" sz="2000" smtClean="0">
                <a:solidFill>
                  <a:srgbClr val="FF0000"/>
                </a:solidFill>
              </a:rPr>
              <a:t>LLC (</a:t>
            </a:r>
            <a:r>
              <a:rPr lang="zh-CN" altLang="en-US" sz="2000" smtClean="0">
                <a:solidFill>
                  <a:srgbClr val="FF0000"/>
                </a:solidFill>
              </a:rPr>
              <a:t>逻辑链路控制</a:t>
            </a:r>
            <a:r>
              <a:rPr lang="en-US" altLang="zh-CN" sz="2000" smtClean="0">
                <a:solidFill>
                  <a:srgbClr val="FF0000"/>
                </a:solidFill>
              </a:rPr>
              <a:t>) </a:t>
            </a:r>
            <a:r>
              <a:rPr lang="zh-CN" altLang="en-US" sz="2000" smtClean="0"/>
              <a:t>子层</a:t>
            </a:r>
            <a:endParaRPr lang="en-US" altLang="zh-CN" sz="2000" smtClean="0"/>
          </a:p>
          <a:p>
            <a:pPr lvl="1"/>
            <a:r>
              <a:rPr lang="en-US" altLang="zh-CN" sz="2000" smtClean="0">
                <a:solidFill>
                  <a:srgbClr val="FF0000"/>
                </a:solidFill>
              </a:rPr>
              <a:t>MAC (</a:t>
            </a:r>
            <a:r>
              <a:rPr lang="zh-CN" altLang="en-US" sz="2000" smtClean="0">
                <a:solidFill>
                  <a:srgbClr val="FF0000"/>
                </a:solidFill>
              </a:rPr>
              <a:t>介质访问控制</a:t>
            </a:r>
            <a:r>
              <a:rPr lang="en-US" altLang="zh-CN" sz="2000" smtClean="0">
                <a:solidFill>
                  <a:srgbClr val="FF0000"/>
                </a:solidFill>
              </a:rPr>
              <a:t>) </a:t>
            </a:r>
            <a:r>
              <a:rPr lang="zh-CN" altLang="en-US" sz="2000" smtClean="0"/>
              <a:t>子层</a:t>
            </a:r>
            <a:endParaRPr lang="en-US" altLang="zh-CN" sz="2000" smtClean="0"/>
          </a:p>
          <a:p>
            <a:endParaRPr lang="zh-CN" altLang="en-US" sz="2800" smtClean="0"/>
          </a:p>
        </p:txBody>
      </p:sp>
      <p:grpSp>
        <p:nvGrpSpPr>
          <p:cNvPr id="167940" name="组合 7"/>
          <p:cNvGrpSpPr>
            <a:grpSpLocks/>
          </p:cNvGrpSpPr>
          <p:nvPr/>
        </p:nvGrpSpPr>
        <p:grpSpPr bwMode="auto">
          <a:xfrm>
            <a:off x="2357438" y="5072063"/>
            <a:ext cx="4572000" cy="1590675"/>
            <a:chOff x="357158" y="2023402"/>
            <a:chExt cx="4572032" cy="1591402"/>
          </a:xfrm>
        </p:grpSpPr>
        <p:sp>
          <p:nvSpPr>
            <p:cNvPr id="9" name="Rectangle 10"/>
            <p:cNvSpPr>
              <a:spLocks noChangeArrowheads="1"/>
            </p:cNvSpPr>
            <p:nvPr/>
          </p:nvSpPr>
          <p:spPr bwMode="auto">
            <a:xfrm>
              <a:off x="357158" y="2071049"/>
              <a:ext cx="1703399" cy="3811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10" name="Text Box 11"/>
            <p:cNvSpPr txBox="1">
              <a:spLocks noChangeArrowheads="1"/>
            </p:cNvSpPr>
            <p:nvPr/>
          </p:nvSpPr>
          <p:spPr bwMode="auto">
            <a:xfrm>
              <a:off x="785786" y="2023402"/>
              <a:ext cx="554041" cy="400233"/>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t>
              </a:r>
            </a:p>
          </p:txBody>
        </p:sp>
        <p:sp>
          <p:nvSpPr>
            <p:cNvPr id="11" name="Rectangle 12"/>
            <p:cNvSpPr>
              <a:spLocks noChangeArrowheads="1"/>
            </p:cNvSpPr>
            <p:nvPr/>
          </p:nvSpPr>
          <p:spPr bwMode="auto">
            <a:xfrm>
              <a:off x="357158" y="2452223"/>
              <a:ext cx="1703399" cy="3811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12" name="Text Box 13"/>
            <p:cNvSpPr txBox="1">
              <a:spLocks noChangeArrowheads="1"/>
            </p:cNvSpPr>
            <p:nvPr/>
          </p:nvSpPr>
          <p:spPr bwMode="auto">
            <a:xfrm>
              <a:off x="538134" y="2436341"/>
              <a:ext cx="1319221" cy="397056"/>
            </a:xfrm>
            <a:prstGeom prst="rect">
              <a:avLst/>
            </a:prstGeom>
            <a:noFill/>
            <a:ln w="25400">
              <a:noFill/>
              <a:miter lim="800000"/>
              <a:headEnd/>
              <a:tailEnd/>
            </a:ln>
          </p:spPr>
          <p:txBody>
            <a:bodyPr>
              <a:spAutoFit/>
            </a:bodyPr>
            <a:lstStyle/>
            <a:p>
              <a:pPr algn="ctr">
                <a:defRPr/>
              </a:pPr>
              <a:r>
                <a:rPr lang="zh-CN" altLang="en-US" sz="2000" dirty="0">
                  <a:latin typeface="+mn-ea"/>
                  <a:ea typeface="+mn-ea"/>
                </a:rPr>
                <a:t>网络层</a:t>
              </a:r>
              <a:endParaRPr lang="en-US" altLang="zh-CN" sz="2000" dirty="0">
                <a:latin typeface="+mn-ea"/>
                <a:ea typeface="+mn-ea"/>
              </a:endParaRPr>
            </a:p>
          </p:txBody>
        </p:sp>
        <p:sp>
          <p:nvSpPr>
            <p:cNvPr id="13" name="Rectangle 14"/>
            <p:cNvSpPr>
              <a:spLocks noChangeArrowheads="1"/>
            </p:cNvSpPr>
            <p:nvPr/>
          </p:nvSpPr>
          <p:spPr bwMode="auto">
            <a:xfrm>
              <a:off x="357158" y="2833397"/>
              <a:ext cx="1703399" cy="38117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p>
          </p:txBody>
        </p:sp>
        <p:sp>
          <p:nvSpPr>
            <p:cNvPr id="14" name="Text Box 15"/>
            <p:cNvSpPr txBox="1">
              <a:spLocks noChangeArrowheads="1"/>
            </p:cNvSpPr>
            <p:nvPr/>
          </p:nvSpPr>
          <p:spPr bwMode="auto">
            <a:xfrm>
              <a:off x="428595" y="2817515"/>
              <a:ext cx="1571636" cy="400233"/>
            </a:xfrm>
            <a:prstGeom prst="rect">
              <a:avLst/>
            </a:prstGeom>
            <a:noFill/>
            <a:ln w="25400">
              <a:noFill/>
              <a:miter lim="800000"/>
              <a:headEnd/>
              <a:tailEnd/>
            </a:ln>
          </p:spPr>
          <p:txBody>
            <a:bodyPr>
              <a:spAutoFit/>
            </a:bodyPr>
            <a:lstStyle/>
            <a:p>
              <a:pPr algn="ctr">
                <a:defRPr/>
              </a:pPr>
              <a:r>
                <a:rPr lang="zh-CN" altLang="en-US" sz="2000" dirty="0">
                  <a:latin typeface="+mn-ea"/>
                  <a:ea typeface="+mn-ea"/>
                </a:rPr>
                <a:t>数据链路层</a:t>
              </a:r>
              <a:endParaRPr lang="en-US" altLang="zh-CN" sz="2000" dirty="0">
                <a:latin typeface="+mn-ea"/>
                <a:ea typeface="+mn-ea"/>
              </a:endParaRPr>
            </a:p>
          </p:txBody>
        </p:sp>
        <p:sp>
          <p:nvSpPr>
            <p:cNvPr id="15" name="Rectangle 16"/>
            <p:cNvSpPr>
              <a:spLocks noChangeArrowheads="1"/>
            </p:cNvSpPr>
            <p:nvPr/>
          </p:nvSpPr>
          <p:spPr bwMode="auto">
            <a:xfrm>
              <a:off x="357158" y="3214571"/>
              <a:ext cx="1703399" cy="3811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16" name="Text Box 17"/>
            <p:cNvSpPr txBox="1">
              <a:spLocks noChangeArrowheads="1"/>
            </p:cNvSpPr>
            <p:nvPr/>
          </p:nvSpPr>
          <p:spPr bwMode="auto">
            <a:xfrm>
              <a:off x="571471" y="3214571"/>
              <a:ext cx="1357323" cy="400233"/>
            </a:xfrm>
            <a:prstGeom prst="rect">
              <a:avLst/>
            </a:prstGeom>
            <a:noFill/>
            <a:ln w="25400">
              <a:noFill/>
              <a:miter lim="800000"/>
              <a:headEnd/>
              <a:tailEnd/>
            </a:ln>
          </p:spPr>
          <p:txBody>
            <a:bodyPr>
              <a:spAutoFit/>
            </a:bodyPr>
            <a:lstStyle/>
            <a:p>
              <a:pPr algn="ctr">
                <a:defRPr/>
              </a:pPr>
              <a:r>
                <a:rPr lang="zh-CN" altLang="en-US" sz="2000" dirty="0">
                  <a:latin typeface="+mn-ea"/>
                  <a:ea typeface="+mn-ea"/>
                </a:rPr>
                <a:t>物理层</a:t>
              </a:r>
              <a:endParaRPr lang="en-US" altLang="zh-CN" sz="2000" dirty="0">
                <a:latin typeface="+mn-ea"/>
                <a:ea typeface="+mn-ea"/>
              </a:endParaRPr>
            </a:p>
          </p:txBody>
        </p:sp>
        <p:sp>
          <p:nvSpPr>
            <p:cNvPr id="17" name="Rectangle 14"/>
            <p:cNvSpPr>
              <a:spLocks noChangeArrowheads="1"/>
            </p:cNvSpPr>
            <p:nvPr/>
          </p:nvSpPr>
          <p:spPr bwMode="auto">
            <a:xfrm>
              <a:off x="2654286" y="2633281"/>
              <a:ext cx="2274904" cy="38117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逻辑链路控制子层</a:t>
              </a:r>
            </a:p>
          </p:txBody>
        </p:sp>
        <p:sp>
          <p:nvSpPr>
            <p:cNvPr id="18" name="Rectangle 14"/>
            <p:cNvSpPr>
              <a:spLocks noChangeArrowheads="1"/>
            </p:cNvSpPr>
            <p:nvPr/>
          </p:nvSpPr>
          <p:spPr bwMode="auto">
            <a:xfrm>
              <a:off x="2654286" y="3047807"/>
              <a:ext cx="2274904" cy="38117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介质访问控制子层</a:t>
              </a:r>
            </a:p>
          </p:txBody>
        </p:sp>
        <p:sp>
          <p:nvSpPr>
            <p:cNvPr id="19" name="梯形 18"/>
            <p:cNvSpPr/>
            <p:nvPr/>
          </p:nvSpPr>
          <p:spPr>
            <a:xfrm rot="16200000">
              <a:off x="1964336" y="2750144"/>
              <a:ext cx="786171" cy="571504"/>
            </a:xfrm>
            <a:prstGeom prst="trapezoid">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zh-CN" altLang="en-US"/>
            </a:p>
          </p:txBody>
        </p:sp>
      </p:grpSp>
      <p:sp>
        <p:nvSpPr>
          <p:cNvPr id="167941" name="灯片编号占位符 1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E7063B9-0743-46A1-BFE0-1C32917D962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zh-CN" altLang="en-US" smtClean="0"/>
              <a:t>数据链路层的两个子层</a:t>
            </a:r>
          </a:p>
        </p:txBody>
      </p:sp>
      <p:sp>
        <p:nvSpPr>
          <p:cNvPr id="168963" name="内容占位符 2"/>
          <p:cNvSpPr>
            <a:spLocks noGrp="1"/>
          </p:cNvSpPr>
          <p:nvPr>
            <p:ph idx="1"/>
          </p:nvPr>
        </p:nvSpPr>
        <p:spPr/>
        <p:txBody>
          <a:bodyPr/>
          <a:lstStyle/>
          <a:p>
            <a:r>
              <a:rPr lang="en-US" altLang="zh-CN" sz="2400" smtClean="0"/>
              <a:t>LLC (</a:t>
            </a:r>
            <a:r>
              <a:rPr lang="zh-CN" altLang="en-US" sz="2400" smtClean="0"/>
              <a:t>逻辑链路控制</a:t>
            </a:r>
            <a:r>
              <a:rPr lang="en-US" altLang="zh-CN" sz="2400" smtClean="0"/>
              <a:t>) </a:t>
            </a:r>
            <a:r>
              <a:rPr lang="zh-CN" altLang="en-US" sz="2400" smtClean="0"/>
              <a:t>子层</a:t>
            </a:r>
            <a:endParaRPr lang="en-US" altLang="zh-CN" sz="2400" smtClean="0"/>
          </a:p>
          <a:p>
            <a:pPr lvl="1"/>
            <a:r>
              <a:rPr lang="zh-CN" altLang="en-US" sz="2000" smtClean="0"/>
              <a:t>功能</a:t>
            </a:r>
            <a:r>
              <a:rPr lang="en-US" altLang="zh-CN" sz="2000" smtClean="0"/>
              <a:t>: </a:t>
            </a:r>
            <a:r>
              <a:rPr lang="zh-CN" altLang="en-US" sz="2000" smtClean="0"/>
              <a:t>差错检测</a:t>
            </a:r>
            <a:r>
              <a:rPr lang="en-US" altLang="zh-CN" sz="2000" smtClean="0"/>
              <a:t>, </a:t>
            </a:r>
            <a:r>
              <a:rPr lang="zh-CN" altLang="en-US" sz="2000" smtClean="0"/>
              <a:t>可靠传输</a:t>
            </a:r>
            <a:endParaRPr lang="en-US" altLang="zh-CN" sz="2000" smtClean="0"/>
          </a:p>
          <a:p>
            <a:pPr lvl="1"/>
            <a:r>
              <a:rPr lang="zh-CN" altLang="en-US" sz="2000" smtClean="0"/>
              <a:t>驱动程序实现</a:t>
            </a:r>
            <a:endParaRPr lang="en-US" altLang="zh-CN" sz="2000" smtClean="0"/>
          </a:p>
          <a:p>
            <a:r>
              <a:rPr lang="en-US" altLang="zh-CN" sz="2400" smtClean="0"/>
              <a:t>MAC (</a:t>
            </a:r>
            <a:r>
              <a:rPr lang="zh-CN" altLang="en-US" sz="2400" smtClean="0"/>
              <a:t>介质访问控制</a:t>
            </a:r>
            <a:r>
              <a:rPr lang="en-US" altLang="zh-CN" sz="2400" smtClean="0"/>
              <a:t>) </a:t>
            </a:r>
            <a:r>
              <a:rPr lang="zh-CN" altLang="en-US" sz="2400" smtClean="0"/>
              <a:t>子层</a:t>
            </a:r>
            <a:endParaRPr lang="en-US" altLang="zh-CN" sz="2400" smtClean="0"/>
          </a:p>
          <a:p>
            <a:pPr lvl="1"/>
            <a:r>
              <a:rPr lang="zh-CN" altLang="en-US" sz="2000" smtClean="0"/>
              <a:t>功能</a:t>
            </a:r>
            <a:r>
              <a:rPr lang="en-US" altLang="zh-CN" sz="2000" smtClean="0"/>
              <a:t>: </a:t>
            </a:r>
            <a:r>
              <a:rPr lang="zh-CN" altLang="en-US" sz="2000" smtClean="0"/>
              <a:t>帧定界</a:t>
            </a:r>
            <a:r>
              <a:rPr lang="en-US" altLang="zh-CN" sz="2000" smtClean="0"/>
              <a:t>, </a:t>
            </a:r>
            <a:r>
              <a:rPr lang="zh-CN" altLang="en-US" sz="2000" smtClean="0"/>
              <a:t>寻址</a:t>
            </a:r>
            <a:r>
              <a:rPr lang="en-US" altLang="zh-CN" sz="2000" smtClean="0"/>
              <a:t>, </a:t>
            </a:r>
            <a:r>
              <a:rPr lang="zh-CN" altLang="en-US" sz="2000" smtClean="0"/>
              <a:t>多路访问控制</a:t>
            </a:r>
            <a:endParaRPr lang="en-US" altLang="zh-CN" sz="2000" smtClean="0"/>
          </a:p>
          <a:p>
            <a:pPr lvl="1"/>
            <a:r>
              <a:rPr lang="zh-CN" altLang="en-US" sz="2000" smtClean="0"/>
              <a:t>与传输媒质特点和网络适配器的设计目前相关</a:t>
            </a:r>
            <a:r>
              <a:rPr lang="en-US" altLang="zh-CN" sz="2000" smtClean="0"/>
              <a:t>, NIC (</a:t>
            </a:r>
            <a:r>
              <a:rPr lang="zh-CN" altLang="en-US" sz="2000" smtClean="0"/>
              <a:t>网络接口卡</a:t>
            </a:r>
            <a:r>
              <a:rPr lang="en-US" altLang="zh-CN" sz="2000" smtClean="0"/>
              <a:t>) </a:t>
            </a:r>
            <a:r>
              <a:rPr lang="zh-CN" altLang="en-US" sz="2000" smtClean="0"/>
              <a:t>硬件实现</a:t>
            </a:r>
            <a:endParaRPr lang="en-US" altLang="zh-CN" sz="2000" smtClean="0"/>
          </a:p>
        </p:txBody>
      </p:sp>
      <p:grpSp>
        <p:nvGrpSpPr>
          <p:cNvPr id="168964" name="组合 48"/>
          <p:cNvGrpSpPr>
            <a:grpSpLocks/>
          </p:cNvGrpSpPr>
          <p:nvPr/>
        </p:nvGrpSpPr>
        <p:grpSpPr bwMode="auto">
          <a:xfrm>
            <a:off x="714375" y="4286250"/>
            <a:ext cx="7643813" cy="2155825"/>
            <a:chOff x="714321" y="1285860"/>
            <a:chExt cx="7643893" cy="2154727"/>
          </a:xfrm>
        </p:grpSpPr>
        <p:grpSp>
          <p:nvGrpSpPr>
            <p:cNvPr id="168966" name="组合 45"/>
            <p:cNvGrpSpPr>
              <a:grpSpLocks/>
            </p:cNvGrpSpPr>
            <p:nvPr/>
          </p:nvGrpSpPr>
          <p:grpSpPr bwMode="auto">
            <a:xfrm>
              <a:off x="714321" y="1285860"/>
              <a:ext cx="7643893" cy="1857388"/>
              <a:chOff x="285693" y="1428736"/>
              <a:chExt cx="7643893" cy="1857388"/>
            </a:xfrm>
          </p:grpSpPr>
          <p:grpSp>
            <p:nvGrpSpPr>
              <p:cNvPr id="168969" name="组合 26"/>
              <p:cNvGrpSpPr>
                <a:grpSpLocks/>
              </p:cNvGrpSpPr>
              <p:nvPr/>
            </p:nvGrpSpPr>
            <p:grpSpPr bwMode="auto">
              <a:xfrm>
                <a:off x="285693" y="1428736"/>
                <a:ext cx="4572059" cy="1588748"/>
                <a:chOff x="357131" y="2023402"/>
                <a:chExt cx="4572059" cy="1588748"/>
              </a:xfrm>
            </p:grpSpPr>
            <p:sp>
              <p:nvSpPr>
                <p:cNvPr id="28" name="Rectangle 10"/>
                <p:cNvSpPr>
                  <a:spLocks noChangeArrowheads="1"/>
                </p:cNvSpPr>
                <p:nvPr/>
              </p:nvSpPr>
              <p:spPr bwMode="auto">
                <a:xfrm>
                  <a:off x="357131" y="2071003"/>
                  <a:ext cx="1703406" cy="38080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29" name="Text Box 11"/>
                <p:cNvSpPr txBox="1">
                  <a:spLocks noChangeArrowheads="1"/>
                </p:cNvSpPr>
                <p:nvPr/>
              </p:nvSpPr>
              <p:spPr bwMode="auto">
                <a:xfrm>
                  <a:off x="785760" y="2023402"/>
                  <a:ext cx="554044" cy="399846"/>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t>
                  </a:r>
                </a:p>
              </p:txBody>
            </p:sp>
            <p:sp>
              <p:nvSpPr>
                <p:cNvPr id="30" name="Rectangle 12"/>
                <p:cNvSpPr>
                  <a:spLocks noChangeArrowheads="1"/>
                </p:cNvSpPr>
                <p:nvPr/>
              </p:nvSpPr>
              <p:spPr bwMode="auto">
                <a:xfrm>
                  <a:off x="357131" y="2451809"/>
                  <a:ext cx="1703406" cy="38080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defRPr/>
                  </a:pPr>
                  <a:endParaRPr lang="zh-CN" altLang="en-US"/>
                </a:p>
              </p:txBody>
            </p:sp>
            <p:sp>
              <p:nvSpPr>
                <p:cNvPr id="31" name="Text Box 13"/>
                <p:cNvSpPr txBox="1">
                  <a:spLocks noChangeArrowheads="1"/>
                </p:cNvSpPr>
                <p:nvPr/>
              </p:nvSpPr>
              <p:spPr bwMode="auto">
                <a:xfrm>
                  <a:off x="538108" y="2435942"/>
                  <a:ext cx="1319227" cy="401434"/>
                </a:xfrm>
                <a:prstGeom prst="rect">
                  <a:avLst/>
                </a:prstGeom>
                <a:noFill/>
                <a:ln w="25400">
                  <a:noFill/>
                  <a:miter lim="800000"/>
                  <a:headEnd/>
                  <a:tailEnd/>
                </a:ln>
              </p:spPr>
              <p:txBody>
                <a:bodyPr>
                  <a:spAutoFit/>
                </a:bodyPr>
                <a:lstStyle/>
                <a:p>
                  <a:pPr algn="ctr">
                    <a:defRPr/>
                  </a:pPr>
                  <a:r>
                    <a:rPr lang="zh-CN" altLang="en-US" sz="2000" dirty="0">
                      <a:latin typeface="+mn-ea"/>
                      <a:ea typeface="+mn-ea"/>
                    </a:rPr>
                    <a:t>网络层</a:t>
                  </a:r>
                  <a:endParaRPr lang="en-US" altLang="zh-CN" sz="2000" dirty="0">
                    <a:latin typeface="+mn-ea"/>
                    <a:ea typeface="+mn-ea"/>
                  </a:endParaRPr>
                </a:p>
              </p:txBody>
            </p:sp>
            <p:sp>
              <p:nvSpPr>
                <p:cNvPr id="32" name="Rectangle 14"/>
                <p:cNvSpPr>
                  <a:spLocks noChangeArrowheads="1"/>
                </p:cNvSpPr>
                <p:nvPr/>
              </p:nvSpPr>
              <p:spPr bwMode="auto">
                <a:xfrm>
                  <a:off x="357131" y="2832615"/>
                  <a:ext cx="1703406" cy="42999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p>
              </p:txBody>
            </p:sp>
            <p:sp>
              <p:nvSpPr>
                <p:cNvPr id="33" name="Text Box 15"/>
                <p:cNvSpPr txBox="1">
                  <a:spLocks noChangeArrowheads="1"/>
                </p:cNvSpPr>
                <p:nvPr/>
              </p:nvSpPr>
              <p:spPr bwMode="auto">
                <a:xfrm>
                  <a:off x="357131" y="2816748"/>
                  <a:ext cx="1643080" cy="449034"/>
                </a:xfrm>
                <a:prstGeom prst="rect">
                  <a:avLst/>
                </a:prstGeom>
                <a:noFill/>
                <a:ln w="25400">
                  <a:noFill/>
                  <a:miter lim="800000"/>
                  <a:headEnd/>
                  <a:tailEnd/>
                </a:ln>
              </p:spPr>
              <p:txBody>
                <a:bodyPr>
                  <a:spAutoFit/>
                </a:bodyPr>
                <a:lstStyle/>
                <a:p>
                  <a:pPr algn="ctr">
                    <a:defRPr/>
                  </a:pPr>
                  <a:r>
                    <a:rPr lang="zh-CN" altLang="en-US" sz="2000" dirty="0">
                      <a:latin typeface="+mn-ea"/>
                      <a:ea typeface="+mn-ea"/>
                    </a:rPr>
                    <a:t>数据链路层</a:t>
                  </a:r>
                  <a:endParaRPr lang="en-US" altLang="zh-CN" sz="2000" dirty="0">
                    <a:latin typeface="+mn-ea"/>
                    <a:ea typeface="+mn-ea"/>
                  </a:endParaRPr>
                </a:p>
              </p:txBody>
            </p:sp>
            <p:sp>
              <p:nvSpPr>
                <p:cNvPr id="34" name="Rectangle 16"/>
                <p:cNvSpPr>
                  <a:spLocks noChangeArrowheads="1"/>
                </p:cNvSpPr>
                <p:nvPr/>
              </p:nvSpPr>
              <p:spPr bwMode="auto">
                <a:xfrm>
                  <a:off x="357131" y="3262609"/>
                  <a:ext cx="1703406" cy="38080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35" name="Text Box 17"/>
                <p:cNvSpPr txBox="1">
                  <a:spLocks noChangeArrowheads="1"/>
                </p:cNvSpPr>
                <p:nvPr/>
              </p:nvSpPr>
              <p:spPr bwMode="auto">
                <a:xfrm>
                  <a:off x="571446" y="3262609"/>
                  <a:ext cx="1285888" cy="399846"/>
                </a:xfrm>
                <a:prstGeom prst="rect">
                  <a:avLst/>
                </a:prstGeom>
                <a:noFill/>
                <a:ln w="25400">
                  <a:noFill/>
                  <a:miter lim="800000"/>
                  <a:headEnd/>
                  <a:tailEnd/>
                </a:ln>
              </p:spPr>
              <p:txBody>
                <a:bodyPr>
                  <a:spAutoFit/>
                </a:bodyPr>
                <a:lstStyle/>
                <a:p>
                  <a:pPr algn="ctr">
                    <a:defRPr/>
                  </a:pPr>
                  <a:r>
                    <a:rPr lang="zh-CN" altLang="en-US" sz="2000" dirty="0">
                      <a:latin typeface="+mn-ea"/>
                      <a:ea typeface="+mn-ea"/>
                    </a:rPr>
                    <a:t>物理层</a:t>
                  </a:r>
                  <a:endParaRPr lang="en-US" altLang="zh-CN" sz="2000" dirty="0">
                    <a:latin typeface="+mn-ea"/>
                    <a:ea typeface="+mn-ea"/>
                  </a:endParaRPr>
                </a:p>
              </p:txBody>
            </p:sp>
            <p:sp>
              <p:nvSpPr>
                <p:cNvPr id="36" name="Rectangle 14"/>
                <p:cNvSpPr>
                  <a:spLocks noChangeArrowheads="1"/>
                </p:cNvSpPr>
                <p:nvPr/>
              </p:nvSpPr>
              <p:spPr bwMode="auto">
                <a:xfrm>
                  <a:off x="2654268" y="2632692"/>
                  <a:ext cx="2274911" cy="38239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逻辑链路控制</a:t>
                  </a:r>
                </a:p>
              </p:txBody>
            </p:sp>
            <p:sp>
              <p:nvSpPr>
                <p:cNvPr id="37" name="Rectangle 14"/>
                <p:cNvSpPr>
                  <a:spLocks noChangeArrowheads="1"/>
                </p:cNvSpPr>
                <p:nvPr/>
              </p:nvSpPr>
              <p:spPr bwMode="auto">
                <a:xfrm>
                  <a:off x="2654268" y="3048405"/>
                  <a:ext cx="2274911" cy="42840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介质访问控制</a:t>
                  </a:r>
                </a:p>
              </p:txBody>
            </p:sp>
            <p:sp>
              <p:nvSpPr>
                <p:cNvPr id="38" name="梯形 37"/>
                <p:cNvSpPr/>
                <p:nvPr/>
              </p:nvSpPr>
              <p:spPr>
                <a:xfrm rot="16200000">
                  <a:off x="1940101" y="2773759"/>
                  <a:ext cx="834600" cy="571506"/>
                </a:xfrm>
                <a:prstGeom prst="trapezoid">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zh-CN" altLang="en-US"/>
                </a:p>
              </p:txBody>
            </p:sp>
          </p:grpSp>
          <p:grpSp>
            <p:nvGrpSpPr>
              <p:cNvPr id="168970" name="组合 42"/>
              <p:cNvGrpSpPr>
                <a:grpSpLocks/>
              </p:cNvGrpSpPr>
              <p:nvPr/>
            </p:nvGrpSpPr>
            <p:grpSpPr bwMode="auto">
              <a:xfrm>
                <a:off x="6500826" y="1571612"/>
                <a:ext cx="1428760" cy="1714512"/>
                <a:chOff x="5643570" y="1428736"/>
                <a:chExt cx="1428760" cy="1714512"/>
              </a:xfrm>
            </p:grpSpPr>
            <p:sp>
              <p:nvSpPr>
                <p:cNvPr id="39" name="圆角矩形 38"/>
                <p:cNvSpPr/>
                <p:nvPr/>
              </p:nvSpPr>
              <p:spPr>
                <a:xfrm>
                  <a:off x="5643565" y="1428662"/>
                  <a:ext cx="1428765" cy="42840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CN" dirty="0"/>
                    <a:t>……</a:t>
                  </a:r>
                  <a:endParaRPr lang="zh-CN" altLang="en-US" dirty="0"/>
                </a:p>
              </p:txBody>
            </p:sp>
            <p:sp>
              <p:nvSpPr>
                <p:cNvPr id="40" name="圆角矩形 39"/>
                <p:cNvSpPr/>
                <p:nvPr/>
              </p:nvSpPr>
              <p:spPr>
                <a:xfrm>
                  <a:off x="5643565" y="1857069"/>
                  <a:ext cx="1428765" cy="42840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CN" dirty="0"/>
                    <a:t>NIC </a:t>
                  </a:r>
                  <a:r>
                    <a:rPr lang="zh-CN" altLang="en-US" dirty="0"/>
                    <a:t>驱动</a:t>
                  </a:r>
                  <a:r>
                    <a:rPr lang="en-US" altLang="zh-CN" dirty="0"/>
                    <a:t> </a:t>
                  </a:r>
                  <a:endParaRPr lang="zh-CN" altLang="en-US" dirty="0"/>
                </a:p>
              </p:txBody>
            </p:sp>
            <p:sp>
              <p:nvSpPr>
                <p:cNvPr id="41" name="圆角矩形 40"/>
                <p:cNvSpPr/>
                <p:nvPr/>
              </p:nvSpPr>
              <p:spPr>
                <a:xfrm>
                  <a:off x="5643565" y="2285476"/>
                  <a:ext cx="1428765" cy="429994"/>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CN" dirty="0"/>
                    <a:t>NIC</a:t>
                  </a:r>
                  <a:endParaRPr lang="zh-CN" altLang="en-US" dirty="0"/>
                </a:p>
              </p:txBody>
            </p:sp>
            <p:sp>
              <p:nvSpPr>
                <p:cNvPr id="42" name="圆角矩形 41"/>
                <p:cNvSpPr/>
                <p:nvPr/>
              </p:nvSpPr>
              <p:spPr>
                <a:xfrm>
                  <a:off x="5643565" y="2715470"/>
                  <a:ext cx="1428765" cy="42840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dirty="0"/>
                    <a:t>传输媒质</a:t>
                  </a:r>
                </a:p>
              </p:txBody>
            </p:sp>
          </p:grpSp>
          <p:sp>
            <p:nvSpPr>
              <p:cNvPr id="44" name="任意多边形 43"/>
              <p:cNvSpPr/>
              <p:nvPr/>
            </p:nvSpPr>
            <p:spPr>
              <a:xfrm>
                <a:off x="4857741" y="2142747"/>
                <a:ext cx="1612917" cy="172950"/>
              </a:xfrm>
              <a:custGeom>
                <a:avLst/>
                <a:gdLst>
                  <a:gd name="connsiteX0" fmla="*/ 0 w 1612900"/>
                  <a:gd name="connsiteY0" fmla="*/ 254000 h 296333"/>
                  <a:gd name="connsiteX1" fmla="*/ 876300 w 1612900"/>
                  <a:gd name="connsiteY1" fmla="*/ 254000 h 296333"/>
                  <a:gd name="connsiteX2" fmla="*/ 1612900 w 1612900"/>
                  <a:gd name="connsiteY2" fmla="*/ 0 h 296333"/>
                </a:gdLst>
                <a:ahLst/>
                <a:cxnLst>
                  <a:cxn ang="0">
                    <a:pos x="connsiteX0" y="connsiteY0"/>
                  </a:cxn>
                  <a:cxn ang="0">
                    <a:pos x="connsiteX1" y="connsiteY1"/>
                  </a:cxn>
                  <a:cxn ang="0">
                    <a:pos x="connsiteX2" y="connsiteY2"/>
                  </a:cxn>
                </a:cxnLst>
                <a:rect l="l" t="t" r="r" b="b"/>
                <a:pathLst>
                  <a:path w="1612900" h="296333">
                    <a:moveTo>
                      <a:pt x="0" y="254000"/>
                    </a:moveTo>
                    <a:cubicBezTo>
                      <a:pt x="303741" y="275166"/>
                      <a:pt x="607483" y="296333"/>
                      <a:pt x="876300" y="254000"/>
                    </a:cubicBezTo>
                    <a:cubicBezTo>
                      <a:pt x="1145117" y="211667"/>
                      <a:pt x="1379008" y="105833"/>
                      <a:pt x="1612900" y="0"/>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45" name="任意多边形 44"/>
              <p:cNvSpPr/>
              <p:nvPr/>
            </p:nvSpPr>
            <p:spPr>
              <a:xfrm flipV="1">
                <a:off x="4857741" y="2571154"/>
                <a:ext cx="1612917" cy="142802"/>
              </a:xfrm>
              <a:custGeom>
                <a:avLst/>
                <a:gdLst>
                  <a:gd name="connsiteX0" fmla="*/ 0 w 1612900"/>
                  <a:gd name="connsiteY0" fmla="*/ 254000 h 296333"/>
                  <a:gd name="connsiteX1" fmla="*/ 876300 w 1612900"/>
                  <a:gd name="connsiteY1" fmla="*/ 254000 h 296333"/>
                  <a:gd name="connsiteX2" fmla="*/ 1612900 w 1612900"/>
                  <a:gd name="connsiteY2" fmla="*/ 0 h 296333"/>
                </a:gdLst>
                <a:ahLst/>
                <a:cxnLst>
                  <a:cxn ang="0">
                    <a:pos x="connsiteX0" y="connsiteY0"/>
                  </a:cxn>
                  <a:cxn ang="0">
                    <a:pos x="connsiteX1" y="connsiteY1"/>
                  </a:cxn>
                  <a:cxn ang="0">
                    <a:pos x="connsiteX2" y="connsiteY2"/>
                  </a:cxn>
                </a:cxnLst>
                <a:rect l="l" t="t" r="r" b="b"/>
                <a:pathLst>
                  <a:path w="1612900" h="296333">
                    <a:moveTo>
                      <a:pt x="0" y="254000"/>
                    </a:moveTo>
                    <a:cubicBezTo>
                      <a:pt x="303741" y="275166"/>
                      <a:pt x="607483" y="296333"/>
                      <a:pt x="876300" y="254000"/>
                    </a:cubicBezTo>
                    <a:cubicBezTo>
                      <a:pt x="1145117" y="211667"/>
                      <a:pt x="1379008" y="105833"/>
                      <a:pt x="1612900" y="0"/>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grpSp>
        <p:sp>
          <p:nvSpPr>
            <p:cNvPr id="47" name="TextBox 46"/>
            <p:cNvSpPr txBox="1"/>
            <p:nvPr/>
          </p:nvSpPr>
          <p:spPr>
            <a:xfrm>
              <a:off x="1785895" y="3070888"/>
              <a:ext cx="1643079" cy="369699"/>
            </a:xfrm>
            <a:prstGeom prst="rect">
              <a:avLst/>
            </a:prstGeom>
            <a:noFill/>
          </p:spPr>
          <p:txBody>
            <a:bodyPr wrap="none">
              <a:spAutoFit/>
            </a:bodyPr>
            <a:lstStyle/>
            <a:p>
              <a:pPr eaLnBrk="1" hangingPunct="1">
                <a:defRPr/>
              </a:pPr>
              <a:r>
                <a:rPr lang="zh-CN" altLang="en-US" dirty="0">
                  <a:latin typeface="+mn-ea"/>
                  <a:ea typeface="+mn-ea"/>
                </a:rPr>
                <a:t>网络体系结构</a:t>
              </a:r>
              <a:r>
                <a:rPr lang="en-US" altLang="zh-CN" dirty="0">
                  <a:latin typeface="+mn-ea"/>
                  <a:ea typeface="+mn-ea"/>
                </a:rPr>
                <a:t> </a:t>
              </a:r>
              <a:endParaRPr lang="zh-CN" altLang="en-US" dirty="0">
                <a:latin typeface="+mn-ea"/>
                <a:ea typeface="+mn-ea"/>
              </a:endParaRPr>
            </a:p>
          </p:txBody>
        </p:sp>
        <p:sp>
          <p:nvSpPr>
            <p:cNvPr id="48" name="TextBox 47"/>
            <p:cNvSpPr txBox="1"/>
            <p:nvPr/>
          </p:nvSpPr>
          <p:spPr>
            <a:xfrm>
              <a:off x="5051416" y="3070888"/>
              <a:ext cx="1806594" cy="369699"/>
            </a:xfrm>
            <a:prstGeom prst="rect">
              <a:avLst/>
            </a:prstGeom>
            <a:noFill/>
          </p:spPr>
          <p:txBody>
            <a:bodyPr>
              <a:spAutoFit/>
            </a:bodyPr>
            <a:lstStyle/>
            <a:p>
              <a:pPr algn="ctr" eaLnBrk="1" hangingPunct="1">
                <a:defRPr/>
              </a:pPr>
              <a:r>
                <a:rPr lang="zh-CN" altLang="en-US" dirty="0">
                  <a:latin typeface="+mn-ea"/>
                  <a:ea typeface="+mn-ea"/>
                </a:rPr>
                <a:t>实现</a:t>
              </a:r>
            </a:p>
          </p:txBody>
        </p:sp>
      </p:grpSp>
      <p:sp>
        <p:nvSpPr>
          <p:cNvPr id="168965" name="灯片编号占位符 4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A539074-CAD8-4E16-9A22-2ED692F771C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F198E34-BC95-4E90-9CAC-4524CFCCEC9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a:t>
            </a:fld>
            <a:r>
              <a:rPr kumimoji="0" lang="en-US" altLang="zh-CN" sz="1000" smtClean="0">
                <a:latin typeface="Arial" panose="020B0604020202020204" pitchFamily="34" charset="0"/>
                <a:ea typeface="宋体" panose="02010600030101010101" pitchFamily="2" charset="-122"/>
              </a:rPr>
              <a:t>-</a:t>
            </a:r>
          </a:p>
        </p:txBody>
      </p:sp>
      <p:sp>
        <p:nvSpPr>
          <p:cNvPr id="21507"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a:t>无线局域网</a:t>
            </a:r>
            <a:endParaRPr lang="en-US" altLang="zh-CN" dirty="0"/>
          </a:p>
          <a:p>
            <a:pPr eaLnBrk="1" hangingPunct="1">
              <a:defRPr/>
            </a:pPr>
            <a:r>
              <a:rPr lang="zh-CN" altLang="en-US" dirty="0" smtClean="0"/>
              <a:t>总结</a:t>
            </a:r>
            <a:endParaRPr lang="en-US" altLang="zh-CN" dirty="0" smtClean="0"/>
          </a:p>
        </p:txBody>
      </p:sp>
      <p:sp>
        <p:nvSpPr>
          <p:cNvPr id="21509" name="AutoShape 4"/>
          <p:cNvSpPr>
            <a:spLocks noChangeArrowheads="1"/>
          </p:cNvSpPr>
          <p:nvPr/>
        </p:nvSpPr>
        <p:spPr bwMode="auto">
          <a:xfrm>
            <a:off x="0" y="15748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en-US" altLang="zh-CN" smtClean="0"/>
              <a:t>802.x </a:t>
            </a:r>
            <a:r>
              <a:rPr lang="zh-CN" altLang="en-US" smtClean="0"/>
              <a:t>标准近展</a:t>
            </a:r>
            <a:r>
              <a:rPr lang="en-US" altLang="zh-CN" smtClean="0"/>
              <a:t>(2010)</a:t>
            </a:r>
            <a:endParaRPr lang="zh-CN" altLang="en-US" smtClean="0"/>
          </a:p>
        </p:txBody>
      </p:sp>
      <p:pic>
        <p:nvPicPr>
          <p:cNvPr id="1699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43000"/>
            <a:ext cx="8213725"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灯片编号占位符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32BEA28-99F8-4995-BC04-04825D39815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r>
              <a:rPr lang="en-US" altLang="zh-CN" smtClean="0"/>
              <a:t>802.x </a:t>
            </a:r>
            <a:r>
              <a:rPr lang="zh-CN" altLang="en-US" smtClean="0"/>
              <a:t>标准近展</a:t>
            </a:r>
            <a:r>
              <a:rPr lang="en-US" altLang="zh-CN" smtClean="0"/>
              <a:t>(2010)</a:t>
            </a:r>
            <a:endParaRPr lang="zh-CN" altLang="en-US" smtClean="0"/>
          </a:p>
        </p:txBody>
      </p:sp>
      <p:pic>
        <p:nvPicPr>
          <p:cNvPr id="1710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43000"/>
            <a:ext cx="8213725"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285875" y="1428750"/>
            <a:ext cx="6643688" cy="4214813"/>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r>
              <a:rPr lang="en-US" altLang="zh-CN" sz="2800" dirty="0"/>
              <a:t>802.2 (LLC):   </a:t>
            </a:r>
            <a:r>
              <a:rPr lang="zh-CN" altLang="en-US" sz="2800" dirty="0"/>
              <a:t>不再被关注</a:t>
            </a:r>
            <a:endParaRPr lang="en-US" altLang="zh-CN" sz="2800" dirty="0"/>
          </a:p>
          <a:p>
            <a:pPr eaLnBrk="1" hangingPunct="1">
              <a:defRPr/>
            </a:pPr>
            <a:endParaRPr lang="en-US" altLang="zh-CN" sz="2800" dirty="0"/>
          </a:p>
          <a:p>
            <a:pPr eaLnBrk="1" hangingPunct="1">
              <a:defRPr/>
            </a:pPr>
            <a:r>
              <a:rPr lang="en-US" altLang="zh-CN" sz="2800" dirty="0"/>
              <a:t>802.4 (Token Bus):</a:t>
            </a:r>
            <a:r>
              <a:rPr lang="zh-CN" altLang="en-US" sz="2800" dirty="0"/>
              <a:t>解散</a:t>
            </a:r>
            <a:endParaRPr lang="en-US" altLang="zh-CN" sz="2800" dirty="0"/>
          </a:p>
          <a:p>
            <a:pPr eaLnBrk="1" hangingPunct="1">
              <a:defRPr/>
            </a:pPr>
            <a:r>
              <a:rPr lang="en-US" altLang="zh-CN" sz="2800" dirty="0"/>
              <a:t>802.5 (Token Ring):</a:t>
            </a:r>
            <a:r>
              <a:rPr lang="zh-CN" altLang="en-US" sz="2800" dirty="0"/>
              <a:t>解散</a:t>
            </a:r>
            <a:endParaRPr lang="en-US" altLang="zh-CN" sz="2800" dirty="0"/>
          </a:p>
          <a:p>
            <a:pPr eaLnBrk="1" hangingPunct="1">
              <a:defRPr/>
            </a:pPr>
            <a:r>
              <a:rPr lang="en-US" altLang="zh-CN" sz="2800" dirty="0"/>
              <a:t>802.6 (DQDB): </a:t>
            </a:r>
            <a:r>
              <a:rPr lang="zh-CN" altLang="en-US" sz="2800" dirty="0"/>
              <a:t>解散</a:t>
            </a:r>
            <a:endParaRPr lang="en-US" altLang="zh-CN" sz="2800" dirty="0"/>
          </a:p>
          <a:p>
            <a:pPr eaLnBrk="1" hangingPunct="1">
              <a:defRPr/>
            </a:pPr>
            <a:endParaRPr lang="en-US" altLang="zh-CN" sz="2800" dirty="0"/>
          </a:p>
          <a:p>
            <a:pPr eaLnBrk="1" hangingPunct="1">
              <a:defRPr/>
            </a:pPr>
            <a:r>
              <a:rPr lang="en-US" altLang="zh-CN" sz="2800" dirty="0"/>
              <a:t>802.3 (Ethernet): </a:t>
            </a:r>
            <a:r>
              <a:rPr lang="zh-CN" altLang="en-US" sz="2800" dirty="0"/>
              <a:t>幸免</a:t>
            </a:r>
            <a:endParaRPr lang="en-US" altLang="zh-CN" sz="2800" dirty="0"/>
          </a:p>
          <a:p>
            <a:pPr eaLnBrk="1" hangingPunct="1">
              <a:defRPr/>
            </a:pPr>
            <a:r>
              <a:rPr lang="en-US" altLang="zh-CN" sz="2800" dirty="0"/>
              <a:t>802.11 (Wireless LAN):</a:t>
            </a:r>
            <a:r>
              <a:rPr lang="zh-CN" altLang="en-US" sz="2800" dirty="0"/>
              <a:t>兴起</a:t>
            </a:r>
            <a:endParaRPr lang="en-US" altLang="zh-CN" sz="2800" dirty="0"/>
          </a:p>
          <a:p>
            <a:pPr eaLnBrk="1" hangingPunct="1">
              <a:defRPr/>
            </a:pPr>
            <a:r>
              <a:rPr lang="en-US" altLang="zh-CN" sz="2800" dirty="0"/>
              <a:t>802.15 (Wireless PAN): </a:t>
            </a:r>
            <a:r>
              <a:rPr lang="zh-CN" altLang="en-US" sz="2800" dirty="0"/>
              <a:t>兴起</a:t>
            </a:r>
            <a:endParaRPr lang="en-US" altLang="zh-CN" sz="2800" dirty="0"/>
          </a:p>
        </p:txBody>
      </p:sp>
      <p:pic>
        <p:nvPicPr>
          <p:cNvPr id="8" name="内容占位符 7" descr="Ok.p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429375" y="4286250"/>
            <a:ext cx="1236663" cy="1236663"/>
          </a:xfrm>
        </p:spPr>
      </p:pic>
      <p:pic>
        <p:nvPicPr>
          <p:cNvPr id="9" name="图片 8" descr="not-ok.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0813" y="2571750"/>
            <a:ext cx="10620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5" name="灯片编号占位符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E66D7E0-1E7C-4BD5-AFF2-0D13F2983D7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121</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060DB83-4273-49AF-B0B2-8A26A448C13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122</a:t>
            </a:fld>
            <a:r>
              <a:rPr kumimoji="0" lang="en-US" altLang="zh-CN" sz="1000" smtClean="0">
                <a:latin typeface="Arial" panose="020B0604020202020204" pitchFamily="34" charset="0"/>
                <a:ea typeface="宋体" panose="02010600030101010101" pitchFamily="2" charset="-122"/>
              </a:rPr>
              <a:t>-</a:t>
            </a:r>
          </a:p>
        </p:txBody>
      </p:sp>
      <p:sp>
        <p:nvSpPr>
          <p:cNvPr id="172035" name="Rectangle 2"/>
          <p:cNvSpPr>
            <a:spLocks noGrp="1" noChangeArrowheads="1"/>
          </p:cNvSpPr>
          <p:nvPr>
            <p:ph type="title"/>
          </p:nvPr>
        </p:nvSpPr>
        <p:spPr/>
        <p:txBody>
          <a:bodyPr/>
          <a:lstStyle/>
          <a:p>
            <a:pPr eaLnBrk="1" hangingPunct="1"/>
            <a:r>
              <a:rPr lang="zh-CN" altLang="en-US" sz="3200" dirty="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lvl="1" eaLnBrk="1" hangingPunct="1">
              <a:defRPr/>
            </a:pPr>
            <a:r>
              <a:rPr lang="zh-CN" altLang="en-US" dirty="0" smtClean="0"/>
              <a:t>物理属性</a:t>
            </a:r>
            <a:endParaRPr lang="en-US" altLang="zh-CN" dirty="0" smtClean="0"/>
          </a:p>
          <a:p>
            <a:pPr lvl="1" eaLnBrk="1" hangingPunct="1">
              <a:defRPr/>
            </a:pPr>
            <a:r>
              <a:rPr lang="zh-CN" altLang="en-US" dirty="0" smtClean="0"/>
              <a:t>接入控制协议</a:t>
            </a:r>
            <a:endParaRPr lang="en-US" altLang="zh-CN" dirty="0" smtClean="0"/>
          </a:p>
          <a:p>
            <a:pPr lvl="1" eaLnBrk="1" hangingPunct="1">
              <a:defRPr/>
            </a:pPr>
            <a:r>
              <a:rPr lang="zh-CN" altLang="en-US" dirty="0" smtClean="0"/>
              <a:t>实际应用</a:t>
            </a:r>
            <a:endParaRPr lang="en-US" altLang="zh-CN" dirty="0" smtClean="0"/>
          </a:p>
          <a:p>
            <a:pPr eaLnBrk="1" hangingPunct="1">
              <a:defRPr/>
            </a:pPr>
            <a:r>
              <a:rPr lang="zh-CN" altLang="en-US" dirty="0"/>
              <a:t>无线</a:t>
            </a:r>
            <a:r>
              <a:rPr lang="zh-CN" altLang="en-US" dirty="0" smtClean="0"/>
              <a:t>局域网</a:t>
            </a:r>
            <a:endParaRPr lang="en-US" altLang="zh-CN" dirty="0" smtClean="0"/>
          </a:p>
          <a:p>
            <a:pPr eaLnBrk="1" hangingPunct="1">
              <a:defRPr/>
            </a:pPr>
            <a:r>
              <a:rPr lang="zh-CN" altLang="en-US" dirty="0" smtClean="0"/>
              <a:t>总结</a:t>
            </a:r>
            <a:endParaRPr lang="en-US" altLang="zh-CN" dirty="0" smtClean="0"/>
          </a:p>
        </p:txBody>
      </p:sp>
      <p:sp>
        <p:nvSpPr>
          <p:cNvPr id="172037" name="AutoShape 4"/>
          <p:cNvSpPr>
            <a:spLocks noChangeArrowheads="1"/>
          </p:cNvSpPr>
          <p:nvPr/>
        </p:nvSpPr>
        <p:spPr bwMode="auto">
          <a:xfrm>
            <a:off x="0" y="45085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zh-CN" altLang="en-US" sz="4000" smtClean="0"/>
              <a:t>物理属性</a:t>
            </a:r>
            <a:endParaRPr lang="en-US" altLang="zh-CN" sz="4000" smtClean="0"/>
          </a:p>
        </p:txBody>
      </p:sp>
      <p:sp>
        <p:nvSpPr>
          <p:cNvPr id="173059" name="Rectangle 3"/>
          <p:cNvSpPr>
            <a:spLocks noGrp="1" noChangeArrowheads="1"/>
          </p:cNvSpPr>
          <p:nvPr>
            <p:ph type="body" idx="1"/>
          </p:nvPr>
        </p:nvSpPr>
        <p:spPr/>
        <p:txBody>
          <a:bodyPr/>
          <a:lstStyle/>
          <a:p>
            <a:r>
              <a:rPr lang="en-US" altLang="zh-CN" sz="2800" smtClean="0"/>
              <a:t>Ether = ?  </a:t>
            </a:r>
          </a:p>
          <a:p>
            <a:pPr lvl="1"/>
            <a:r>
              <a:rPr lang="zh-CN" altLang="en-US" sz="2000" smtClean="0"/>
              <a:t>以太是希腊语，原意为上层的空气，指在天上的神所呼吸的空气</a:t>
            </a:r>
            <a:endParaRPr lang="en-US" altLang="zh-CN" sz="2000" smtClean="0"/>
          </a:p>
          <a:p>
            <a:pPr lvl="1"/>
            <a:r>
              <a:rPr lang="zh-CN" altLang="en-US" sz="2000" smtClean="0"/>
              <a:t>化学：醚 </a:t>
            </a:r>
          </a:p>
          <a:p>
            <a:pPr lvl="1"/>
            <a:r>
              <a:rPr lang="zh-CN" altLang="en-US" sz="2000" smtClean="0"/>
              <a:t>物理：以太</a:t>
            </a:r>
          </a:p>
          <a:p>
            <a:pPr lvl="2"/>
            <a:r>
              <a:rPr lang="zh-CN" altLang="en-US" sz="2000" smtClean="0"/>
              <a:t>占据天体空间的物质。</a:t>
            </a:r>
            <a:endParaRPr lang="en-US" altLang="zh-CN" sz="1900" smtClean="0"/>
          </a:p>
          <a:p>
            <a:pPr lvl="1"/>
            <a:r>
              <a:rPr lang="en-US" altLang="zh-CN" sz="2000" smtClean="0"/>
              <a:t>Ether in ``EtherNet’’</a:t>
            </a:r>
          </a:p>
          <a:p>
            <a:pPr lvl="2"/>
            <a:r>
              <a:rPr lang="zh-CN" altLang="en-US" sz="1900" smtClean="0"/>
              <a:t>用于描述共享媒质的某些共同特征</a:t>
            </a:r>
            <a:endParaRPr lang="en-US" altLang="zh-CN" sz="1900" smtClean="0"/>
          </a:p>
        </p:txBody>
      </p:sp>
      <p:pic>
        <p:nvPicPr>
          <p:cNvPr id="173060" name="Picture 5" descr="327px-AetherWind">
            <a:hlinkClick r:id="rId2" tooltip="以太假說：地球行經承載光的介質以太"/>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3951288"/>
            <a:ext cx="403225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1" name="Picture 6" descr="firstdra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38" y="3951288"/>
            <a:ext cx="4248150"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871" name="Text Box 7"/>
          <p:cNvSpPr txBox="1">
            <a:spLocks noChangeArrowheads="1"/>
          </p:cNvSpPr>
          <p:nvPr/>
        </p:nvSpPr>
        <p:spPr bwMode="auto">
          <a:xfrm>
            <a:off x="4572000" y="6130925"/>
            <a:ext cx="4537075" cy="369888"/>
          </a:xfrm>
          <a:prstGeom prst="rect">
            <a:avLst/>
          </a:prstGeom>
          <a:noFill/>
          <a:ln w="9525">
            <a:noFill/>
            <a:miter lim="800000"/>
            <a:headEnd/>
            <a:tailEnd/>
          </a:ln>
          <a:effectLst/>
        </p:spPr>
        <p:txBody>
          <a:bodyPr wrap="none">
            <a:spAutoFit/>
          </a:bodyPr>
          <a:lstStyle/>
          <a:p>
            <a:pPr eaLnBrk="1" hangingPunct="1">
              <a:defRPr/>
            </a:pPr>
            <a:r>
              <a:rPr lang="en-US" altLang="zh-CN" dirty="0">
                <a:latin typeface="+mn-lt"/>
                <a:ea typeface="+mn-ea"/>
              </a:rPr>
              <a:t>1973 </a:t>
            </a:r>
            <a:r>
              <a:rPr lang="zh-CN" altLang="en-US" dirty="0">
                <a:latin typeface="+mn-lt"/>
                <a:ea typeface="+mn-ea"/>
              </a:rPr>
              <a:t>年</a:t>
            </a:r>
            <a:r>
              <a:rPr lang="en-US" altLang="zh-CN" dirty="0"/>
              <a:t>Bob Metcalfe</a:t>
            </a:r>
            <a:r>
              <a:rPr lang="zh-CN" altLang="en-US" dirty="0">
                <a:latin typeface="+mn-lt"/>
                <a:ea typeface="+mn-ea"/>
              </a:rPr>
              <a:t>提出的</a:t>
            </a:r>
            <a:r>
              <a:rPr lang="en-US" altLang="zh-CN" dirty="0">
                <a:latin typeface="+mn-lt"/>
                <a:ea typeface="+mn-ea"/>
              </a:rPr>
              <a:t>Ethernet </a:t>
            </a:r>
            <a:r>
              <a:rPr lang="zh-CN" altLang="en-US" dirty="0">
                <a:latin typeface="+mn-lt"/>
                <a:ea typeface="+mn-ea"/>
              </a:rPr>
              <a:t>的草案</a:t>
            </a:r>
            <a:endParaRPr lang="en-US" altLang="zh-CN" dirty="0">
              <a:latin typeface="+mn-lt"/>
              <a:ea typeface="+mn-ea"/>
            </a:endParaRPr>
          </a:p>
        </p:txBody>
      </p:sp>
      <p:sp>
        <p:nvSpPr>
          <p:cNvPr id="173063"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C217E27-4CF4-46CA-8CAD-EA7C6CD00CB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4"/>
          <p:cNvSpPr>
            <a:spLocks noGrp="1"/>
          </p:cNvSpPr>
          <p:nvPr>
            <p:ph type="ftr" sz="quarter" idx="10"/>
          </p:nvPr>
        </p:nvSpPr>
        <p:spPr>
          <a:xfrm>
            <a:off x="7010400" y="6524625"/>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0"/>
              </a:spcBef>
              <a:buClrTx/>
              <a:buSzTx/>
              <a:buFontTx/>
              <a:buNone/>
            </a:pPr>
            <a:r>
              <a:rPr kumimoji="0" lang="en-US" altLang="zh-CN" sz="1000" smtClean="0">
                <a:latin typeface="Arial" panose="020B0604020202020204" pitchFamily="34" charset="0"/>
                <a:ea typeface="MS PGothic" panose="020B0600070205080204" pitchFamily="34" charset="-128"/>
                <a:cs typeface="Arial" panose="020B0604020202020204" pitchFamily="34" charset="0"/>
              </a:rPr>
              <a:t>Link Layer</a:t>
            </a:r>
          </a:p>
        </p:txBody>
      </p:sp>
      <p:sp>
        <p:nvSpPr>
          <p:cNvPr id="174083" name="Slide Number Placeholder 5"/>
          <p:cNvSpPr>
            <a:spLocks noGrp="1"/>
          </p:cNvSpPr>
          <p:nvPr>
            <p:ph type="sldNum" sz="quarter" idx="11"/>
          </p:nvPr>
        </p:nvSpPr>
        <p:spPr>
          <a:xfrm>
            <a:off x="8181975" y="6486525"/>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5-</a:t>
            </a:r>
            <a:fld id="{2C7DE784-694D-4FAA-BED2-0A5DF33249E0}"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124</a:t>
            </a:fld>
            <a:endParaRPr kumimoji="0" lang="en-US" altLang="zh-CN" sz="1000" smtClean="0">
              <a:latin typeface="Arial" panose="020B0604020202020204" pitchFamily="34" charset="0"/>
              <a:ea typeface="宋体" panose="02010600030101010101" pitchFamily="2" charset="-122"/>
            </a:endParaRPr>
          </a:p>
        </p:txBody>
      </p:sp>
      <p:sp>
        <p:nvSpPr>
          <p:cNvPr id="53252" name="Rectangle 4"/>
          <p:cNvSpPr>
            <a:spLocks noGrp="1" noChangeArrowheads="1"/>
          </p:cNvSpPr>
          <p:nvPr>
            <p:ph type="title"/>
          </p:nvPr>
        </p:nvSpPr>
        <p:spPr>
          <a:xfrm>
            <a:off x="546100" y="-17463"/>
            <a:ext cx="7772400" cy="1143001"/>
          </a:xfrm>
        </p:spPr>
        <p:txBody>
          <a:bodyPr/>
          <a:lstStyle/>
          <a:p>
            <a:pPr>
              <a:defRPr/>
            </a:pPr>
            <a:r>
              <a:rPr lang="en-US" sz="4000" dirty="0" smtClean="0">
                <a:ea typeface="ＭＳ Ｐゴシック" charset="0"/>
                <a:cs typeface="+mj-cs"/>
              </a:rPr>
              <a:t>Ethernet: physical topology</a:t>
            </a:r>
            <a:endParaRPr lang="en-US" sz="4000" dirty="0">
              <a:ea typeface="ＭＳ Ｐゴシック" charset="0"/>
              <a:cs typeface="+mj-cs"/>
            </a:endParaRPr>
          </a:p>
        </p:txBody>
      </p:sp>
      <p:sp>
        <p:nvSpPr>
          <p:cNvPr id="174085" name="Rectangle 6"/>
          <p:cNvSpPr>
            <a:spLocks noGrp="1" noChangeArrowheads="1"/>
          </p:cNvSpPr>
          <p:nvPr>
            <p:ph type="body" idx="1"/>
          </p:nvPr>
        </p:nvSpPr>
        <p:spPr>
          <a:xfrm>
            <a:off x="508000" y="1103313"/>
            <a:ext cx="8297863" cy="2449512"/>
          </a:xfrm>
        </p:spPr>
        <p:txBody>
          <a:bodyPr/>
          <a:lstStyle/>
          <a:p>
            <a:pPr>
              <a:lnSpc>
                <a:spcPct val="75000"/>
              </a:lnSpc>
            </a:pPr>
            <a:r>
              <a:rPr lang="en-US" altLang="zh-CN" i="1" smtClean="0">
                <a:solidFill>
                  <a:srgbClr val="CC0000"/>
                </a:solidFill>
              </a:rPr>
              <a:t>bus: </a:t>
            </a:r>
            <a:r>
              <a:rPr lang="en-US" altLang="zh-CN" smtClean="0"/>
              <a:t>popular through mid 90s</a:t>
            </a:r>
          </a:p>
          <a:p>
            <a:pPr lvl="1">
              <a:lnSpc>
                <a:spcPct val="75000"/>
              </a:lnSpc>
            </a:pPr>
            <a:r>
              <a:rPr lang="en-US" altLang="zh-CN" smtClean="0"/>
              <a:t>all nodes in same collision domain (can collide with each other)</a:t>
            </a:r>
          </a:p>
          <a:p>
            <a:pPr>
              <a:lnSpc>
                <a:spcPct val="75000"/>
              </a:lnSpc>
            </a:pPr>
            <a:r>
              <a:rPr lang="en-US" altLang="zh-CN" i="1" smtClean="0">
                <a:solidFill>
                  <a:srgbClr val="CC0000"/>
                </a:solidFill>
              </a:rPr>
              <a:t>star: </a:t>
            </a:r>
            <a:r>
              <a:rPr lang="en-US" altLang="zh-CN" smtClean="0"/>
              <a:t>prevails today</a:t>
            </a:r>
          </a:p>
          <a:p>
            <a:pPr lvl="1">
              <a:lnSpc>
                <a:spcPct val="75000"/>
              </a:lnSpc>
            </a:pPr>
            <a:r>
              <a:rPr lang="en-US" altLang="zh-CN" smtClean="0"/>
              <a:t>active </a:t>
            </a:r>
            <a:r>
              <a:rPr lang="en-US" altLang="zh-CN" i="1" smtClean="0">
                <a:solidFill>
                  <a:srgbClr val="CC0000"/>
                </a:solidFill>
              </a:rPr>
              <a:t>switch</a:t>
            </a:r>
            <a:r>
              <a:rPr lang="en-US" altLang="zh-CN" smtClean="0">
                <a:solidFill>
                  <a:srgbClr val="CC0000"/>
                </a:solidFill>
              </a:rPr>
              <a:t> </a:t>
            </a:r>
            <a:r>
              <a:rPr lang="en-US" altLang="zh-CN" smtClean="0"/>
              <a:t>in center</a:t>
            </a:r>
          </a:p>
          <a:p>
            <a:pPr lvl="1"/>
            <a:r>
              <a:rPr lang="en-US" altLang="zh-CN" smtClean="0"/>
              <a:t>each </a:t>
            </a:r>
            <a:r>
              <a:rPr lang="ja-JP" altLang="en-US" smtClean="0"/>
              <a:t>“</a:t>
            </a:r>
            <a:r>
              <a:rPr lang="en-US" altLang="ja-JP" smtClean="0"/>
              <a:t>spoke</a:t>
            </a:r>
            <a:r>
              <a:rPr lang="ja-JP" altLang="en-US" smtClean="0"/>
              <a:t>”</a:t>
            </a:r>
            <a:r>
              <a:rPr lang="en-US" altLang="ja-JP" smtClean="0"/>
              <a:t> runs a (separate) Ethernet protocol (nodes do not collide with each other)</a:t>
            </a:r>
            <a:endParaRPr lang="en-US" altLang="zh-CN" smtClean="0"/>
          </a:p>
        </p:txBody>
      </p:sp>
      <p:sp>
        <p:nvSpPr>
          <p:cNvPr id="174086" name="Line 17"/>
          <p:cNvSpPr>
            <a:spLocks noChangeShapeType="1"/>
          </p:cNvSpPr>
          <p:nvPr/>
        </p:nvSpPr>
        <p:spPr bwMode="auto">
          <a:xfrm>
            <a:off x="5316538" y="5110163"/>
            <a:ext cx="97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87" name="Line 18"/>
          <p:cNvSpPr>
            <a:spLocks noChangeShapeType="1"/>
          </p:cNvSpPr>
          <p:nvPr/>
        </p:nvSpPr>
        <p:spPr bwMode="auto">
          <a:xfrm>
            <a:off x="6556375" y="4518025"/>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88" name="Line 19"/>
          <p:cNvSpPr>
            <a:spLocks noChangeShapeType="1"/>
          </p:cNvSpPr>
          <p:nvPr/>
        </p:nvSpPr>
        <p:spPr bwMode="auto">
          <a:xfrm flipH="1">
            <a:off x="6746875" y="5126038"/>
            <a:ext cx="1003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89" name="Line 20"/>
          <p:cNvSpPr>
            <a:spLocks noChangeShapeType="1"/>
          </p:cNvSpPr>
          <p:nvPr/>
        </p:nvSpPr>
        <p:spPr bwMode="auto">
          <a:xfrm flipV="1">
            <a:off x="6556375" y="5251450"/>
            <a:ext cx="12700" cy="709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90" name="Text Box 23"/>
          <p:cNvSpPr txBox="1">
            <a:spLocks noChangeArrowheads="1"/>
          </p:cNvSpPr>
          <p:nvPr/>
        </p:nvSpPr>
        <p:spPr bwMode="auto">
          <a:xfrm>
            <a:off x="5464175" y="5486400"/>
            <a:ext cx="754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switch</a:t>
            </a:r>
          </a:p>
        </p:txBody>
      </p:sp>
      <p:sp>
        <p:nvSpPr>
          <p:cNvPr id="174091" name="Line 24"/>
          <p:cNvSpPr>
            <a:spLocks noChangeShapeType="1"/>
          </p:cNvSpPr>
          <p:nvPr/>
        </p:nvSpPr>
        <p:spPr bwMode="auto">
          <a:xfrm flipV="1">
            <a:off x="5834063" y="5275263"/>
            <a:ext cx="417512" cy="239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092"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3" name="Line 33"/>
          <p:cNvSpPr>
            <a:spLocks noChangeShapeType="1"/>
          </p:cNvSpPr>
          <p:nvPr/>
        </p:nvSpPr>
        <p:spPr bwMode="auto">
          <a:xfrm>
            <a:off x="2132013" y="4879975"/>
            <a:ext cx="3921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4" name="Line 34"/>
          <p:cNvSpPr>
            <a:spLocks noChangeShapeType="1"/>
          </p:cNvSpPr>
          <p:nvPr/>
        </p:nvSpPr>
        <p:spPr bwMode="auto">
          <a:xfrm>
            <a:off x="1914525" y="5434013"/>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5" name="Line 35"/>
          <p:cNvSpPr>
            <a:spLocks noChangeShapeType="1"/>
          </p:cNvSpPr>
          <p:nvPr/>
        </p:nvSpPr>
        <p:spPr bwMode="auto">
          <a:xfrm flipV="1">
            <a:off x="2632075" y="4648200"/>
            <a:ext cx="287338"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6" name="Line 37"/>
          <p:cNvSpPr>
            <a:spLocks noChangeShapeType="1"/>
          </p:cNvSpPr>
          <p:nvPr/>
        </p:nvSpPr>
        <p:spPr bwMode="auto">
          <a:xfrm>
            <a:off x="2424113" y="4275138"/>
            <a:ext cx="39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7" name="Line 38"/>
          <p:cNvSpPr>
            <a:spLocks noChangeShapeType="1"/>
          </p:cNvSpPr>
          <p:nvPr/>
        </p:nvSpPr>
        <p:spPr bwMode="auto">
          <a:xfrm>
            <a:off x="2424113" y="4275138"/>
            <a:ext cx="39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8" name="Line 39"/>
          <p:cNvSpPr>
            <a:spLocks noChangeShapeType="1"/>
          </p:cNvSpPr>
          <p:nvPr/>
        </p:nvSpPr>
        <p:spPr bwMode="auto">
          <a:xfrm>
            <a:off x="2314575" y="5324475"/>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9" name="Text Box 41"/>
          <p:cNvSpPr txBox="1">
            <a:spLocks noChangeArrowheads="1"/>
          </p:cNvSpPr>
          <p:nvPr/>
        </p:nvSpPr>
        <p:spPr bwMode="auto">
          <a:xfrm>
            <a:off x="1430338" y="5908675"/>
            <a:ext cx="2185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a:solidFill>
                  <a:srgbClr val="CC0000"/>
                </a:solidFill>
                <a:latin typeface="Arial" panose="020B0604020202020204" pitchFamily="34" charset="0"/>
                <a:ea typeface="宋体" panose="02010600030101010101" pitchFamily="2" charset="-122"/>
                <a:cs typeface="Arial" panose="020B0604020202020204" pitchFamily="34" charset="0"/>
              </a:rPr>
              <a:t>bus: </a:t>
            </a:r>
            <a:r>
              <a:rPr kumimoji="0" lang="en-US" altLang="zh-CN" sz="1800">
                <a:latin typeface="Arial" panose="020B0604020202020204" pitchFamily="34" charset="0"/>
                <a:ea typeface="宋体" panose="02010600030101010101" pitchFamily="2" charset="-122"/>
                <a:cs typeface="Arial" panose="020B0604020202020204" pitchFamily="34" charset="0"/>
              </a:rPr>
              <a:t>coaxial cable</a:t>
            </a:r>
          </a:p>
        </p:txBody>
      </p:sp>
      <p:sp>
        <p:nvSpPr>
          <p:cNvPr id="174100" name="Text Box 42"/>
          <p:cNvSpPr txBox="1">
            <a:spLocks noChangeArrowheads="1"/>
          </p:cNvSpPr>
          <p:nvPr/>
        </p:nvSpPr>
        <p:spPr bwMode="auto">
          <a:xfrm>
            <a:off x="4989513" y="5691188"/>
            <a:ext cx="774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a:solidFill>
                  <a:srgbClr val="CC0000"/>
                </a:solidFill>
                <a:latin typeface="Arial" panose="020B0604020202020204" pitchFamily="34" charset="0"/>
                <a:ea typeface="宋体" panose="02010600030101010101" pitchFamily="2" charset="-122"/>
                <a:cs typeface="Arial" panose="020B0604020202020204" pitchFamily="34" charset="0"/>
              </a:rPr>
              <a:t>star</a:t>
            </a:r>
          </a:p>
        </p:txBody>
      </p:sp>
      <p:grpSp>
        <p:nvGrpSpPr>
          <p:cNvPr id="174101" name="Group 37"/>
          <p:cNvGrpSpPr>
            <a:grpSpLocks/>
          </p:cNvGrpSpPr>
          <p:nvPr/>
        </p:nvGrpSpPr>
        <p:grpSpPr bwMode="auto">
          <a:xfrm>
            <a:off x="2733675" y="4398963"/>
            <a:ext cx="711200" cy="601662"/>
            <a:chOff x="7179310" y="4033520"/>
            <a:chExt cx="1009650" cy="855028"/>
          </a:xfrm>
        </p:grpSpPr>
        <p:grpSp>
          <p:nvGrpSpPr>
            <p:cNvPr id="174142" name="Group 44"/>
            <p:cNvGrpSpPr>
              <a:grpSpLocks/>
            </p:cNvGrpSpPr>
            <p:nvPr/>
          </p:nvGrpSpPr>
          <p:grpSpPr bwMode="auto">
            <a:xfrm>
              <a:off x="7179310" y="4033520"/>
              <a:ext cx="1009650" cy="855028"/>
              <a:chOff x="-44" y="1473"/>
              <a:chExt cx="981" cy="1105"/>
            </a:xfrm>
          </p:grpSpPr>
          <p:pic>
            <p:nvPicPr>
              <p:cNvPr id="1741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5"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40" name="Rectangle 43"/>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grpSp>
        <p:nvGrpSpPr>
          <p:cNvPr id="174102" name="Group 42"/>
          <p:cNvGrpSpPr>
            <a:grpSpLocks/>
          </p:cNvGrpSpPr>
          <p:nvPr/>
        </p:nvGrpSpPr>
        <p:grpSpPr bwMode="auto">
          <a:xfrm>
            <a:off x="1757363" y="3962400"/>
            <a:ext cx="701675" cy="517525"/>
            <a:chOff x="1046480" y="3962400"/>
            <a:chExt cx="1026163" cy="761428"/>
          </a:xfrm>
        </p:grpSpPr>
        <p:sp>
          <p:nvSpPr>
            <p:cNvPr id="44" name="Rectangle 48"/>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39" name="Group 49"/>
            <p:cNvGrpSpPr>
              <a:grpSpLocks/>
            </p:cNvGrpSpPr>
            <p:nvPr/>
          </p:nvGrpSpPr>
          <p:grpSpPr bwMode="auto">
            <a:xfrm>
              <a:off x="1046480" y="3962400"/>
              <a:ext cx="936071" cy="761428"/>
              <a:chOff x="-44" y="1473"/>
              <a:chExt cx="981" cy="1105"/>
            </a:xfrm>
          </p:grpSpPr>
          <p:pic>
            <p:nvPicPr>
              <p:cNvPr id="1741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1" name="Freeform 51"/>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3" name="Group 47"/>
          <p:cNvGrpSpPr>
            <a:grpSpLocks/>
          </p:cNvGrpSpPr>
          <p:nvPr/>
        </p:nvGrpSpPr>
        <p:grpSpPr bwMode="auto">
          <a:xfrm>
            <a:off x="1473200" y="4551363"/>
            <a:ext cx="701675" cy="517525"/>
            <a:chOff x="1046480" y="3962400"/>
            <a:chExt cx="1026163" cy="761428"/>
          </a:xfrm>
        </p:grpSpPr>
        <p:sp>
          <p:nvSpPr>
            <p:cNvPr id="49"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35" name="Group 49"/>
            <p:cNvGrpSpPr>
              <a:grpSpLocks/>
            </p:cNvGrpSpPr>
            <p:nvPr/>
          </p:nvGrpSpPr>
          <p:grpSpPr bwMode="auto">
            <a:xfrm>
              <a:off x="1046480" y="3962400"/>
              <a:ext cx="936071" cy="761428"/>
              <a:chOff x="-44" y="1473"/>
              <a:chExt cx="981" cy="1105"/>
            </a:xfrm>
          </p:grpSpPr>
          <p:pic>
            <p:nvPicPr>
              <p:cNvPr id="1741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7" name="Freeform 51"/>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4" name="Group 52"/>
          <p:cNvGrpSpPr>
            <a:grpSpLocks/>
          </p:cNvGrpSpPr>
          <p:nvPr/>
        </p:nvGrpSpPr>
        <p:grpSpPr bwMode="auto">
          <a:xfrm>
            <a:off x="1279525" y="5110163"/>
            <a:ext cx="701675" cy="517525"/>
            <a:chOff x="1046480" y="3962400"/>
            <a:chExt cx="1026163" cy="761428"/>
          </a:xfrm>
        </p:grpSpPr>
        <p:sp>
          <p:nvSpPr>
            <p:cNvPr id="54" name="Rectangle 53"/>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31" name="Group 54"/>
            <p:cNvGrpSpPr>
              <a:grpSpLocks/>
            </p:cNvGrpSpPr>
            <p:nvPr/>
          </p:nvGrpSpPr>
          <p:grpSpPr bwMode="auto">
            <a:xfrm>
              <a:off x="1046480" y="3962400"/>
              <a:ext cx="936071" cy="761428"/>
              <a:chOff x="-44" y="1473"/>
              <a:chExt cx="981" cy="1105"/>
            </a:xfrm>
          </p:grpSpPr>
          <p:pic>
            <p:nvPicPr>
              <p:cNvPr id="17413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3" name="Freeform 5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5" name="Group 57"/>
          <p:cNvGrpSpPr>
            <a:grpSpLocks/>
          </p:cNvGrpSpPr>
          <p:nvPr/>
        </p:nvGrpSpPr>
        <p:grpSpPr bwMode="auto">
          <a:xfrm>
            <a:off x="2447925" y="5070475"/>
            <a:ext cx="711200" cy="600075"/>
            <a:chOff x="7179310" y="4033520"/>
            <a:chExt cx="1009650" cy="855028"/>
          </a:xfrm>
        </p:grpSpPr>
        <p:grpSp>
          <p:nvGrpSpPr>
            <p:cNvPr id="174126" name="Group 44"/>
            <p:cNvGrpSpPr>
              <a:grpSpLocks/>
            </p:cNvGrpSpPr>
            <p:nvPr/>
          </p:nvGrpSpPr>
          <p:grpSpPr bwMode="auto">
            <a:xfrm>
              <a:off x="7179310" y="4033520"/>
              <a:ext cx="1009650" cy="855028"/>
              <a:chOff x="-44" y="1473"/>
              <a:chExt cx="981" cy="1105"/>
            </a:xfrm>
          </p:grpSpPr>
          <p:pic>
            <p:nvPicPr>
              <p:cNvPr id="1741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9"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60" name="Rectangle 43"/>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grpSp>
        <p:nvGrpSpPr>
          <p:cNvPr id="174106" name="Group 62"/>
          <p:cNvGrpSpPr>
            <a:grpSpLocks/>
          </p:cNvGrpSpPr>
          <p:nvPr/>
        </p:nvGrpSpPr>
        <p:grpSpPr bwMode="auto">
          <a:xfrm>
            <a:off x="4419600" y="4687888"/>
            <a:ext cx="914400" cy="690562"/>
            <a:chOff x="1046480" y="3962400"/>
            <a:chExt cx="1026163" cy="761428"/>
          </a:xfrm>
        </p:grpSpPr>
        <p:sp>
          <p:nvSpPr>
            <p:cNvPr id="64" name="Rectangle 48"/>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23" name="Group 49"/>
            <p:cNvGrpSpPr>
              <a:grpSpLocks/>
            </p:cNvGrpSpPr>
            <p:nvPr/>
          </p:nvGrpSpPr>
          <p:grpSpPr bwMode="auto">
            <a:xfrm>
              <a:off x="1046480" y="3962400"/>
              <a:ext cx="936071" cy="761428"/>
              <a:chOff x="-44" y="1473"/>
              <a:chExt cx="981" cy="1105"/>
            </a:xfrm>
          </p:grpSpPr>
          <p:pic>
            <p:nvPicPr>
              <p:cNvPr id="1741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5" name="Freeform 51"/>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7" name="Group 67"/>
          <p:cNvGrpSpPr>
            <a:grpSpLocks/>
          </p:cNvGrpSpPr>
          <p:nvPr/>
        </p:nvGrpSpPr>
        <p:grpSpPr bwMode="auto">
          <a:xfrm>
            <a:off x="7548563" y="4779963"/>
            <a:ext cx="854075" cy="741362"/>
            <a:chOff x="7179310" y="4033520"/>
            <a:chExt cx="1009650" cy="855028"/>
          </a:xfrm>
        </p:grpSpPr>
        <p:grpSp>
          <p:nvGrpSpPr>
            <p:cNvPr id="174118" name="Group 44"/>
            <p:cNvGrpSpPr>
              <a:grpSpLocks/>
            </p:cNvGrpSpPr>
            <p:nvPr/>
          </p:nvGrpSpPr>
          <p:grpSpPr bwMode="auto">
            <a:xfrm>
              <a:off x="7179310" y="4033520"/>
              <a:ext cx="1009650" cy="855028"/>
              <a:chOff x="-44" y="1473"/>
              <a:chExt cx="981" cy="1105"/>
            </a:xfrm>
          </p:grpSpPr>
          <p:pic>
            <p:nvPicPr>
              <p:cNvPr id="1741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1"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0" name="Rectangle 43"/>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sp>
        <p:nvSpPr>
          <p:cNvPr id="75" name="Rectangle 43"/>
          <p:cNvSpPr>
            <a:spLocks noChangeArrowheads="1"/>
          </p:cNvSpPr>
          <p:nvPr/>
        </p:nvSpPr>
        <p:spPr bwMode="auto">
          <a:xfrm>
            <a:off x="6497638"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09" name="Group 44"/>
          <p:cNvGrpSpPr>
            <a:grpSpLocks/>
          </p:cNvGrpSpPr>
          <p:nvPr/>
        </p:nvGrpSpPr>
        <p:grpSpPr bwMode="auto">
          <a:xfrm>
            <a:off x="6116638" y="3784600"/>
            <a:ext cx="852487" cy="741363"/>
            <a:chOff x="-44" y="1473"/>
            <a:chExt cx="981" cy="1105"/>
          </a:xfrm>
        </p:grpSpPr>
        <p:pic>
          <p:nvPicPr>
            <p:cNvPr id="1741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7"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4110" name="Group 1"/>
          <p:cNvGrpSpPr>
            <a:grpSpLocks/>
          </p:cNvGrpSpPr>
          <p:nvPr/>
        </p:nvGrpSpPr>
        <p:grpSpPr bwMode="auto">
          <a:xfrm>
            <a:off x="5943600" y="5926138"/>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13" name="Group 44"/>
            <p:cNvGrpSpPr>
              <a:grpSpLocks/>
            </p:cNvGrpSpPr>
            <p:nvPr/>
          </p:nvGrpSpPr>
          <p:grpSpPr bwMode="auto">
            <a:xfrm>
              <a:off x="8077200" y="3413760"/>
              <a:ext cx="853440" cy="741680"/>
              <a:chOff x="-44" y="1473"/>
              <a:chExt cx="981" cy="1105"/>
            </a:xfrm>
          </p:grpSpPr>
          <p:pic>
            <p:nvPicPr>
              <p:cNvPr id="1741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5"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pic>
        <p:nvPicPr>
          <p:cNvPr id="1741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38" y="4962525"/>
            <a:ext cx="6032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62" name="Rectangle 2"/>
          <p:cNvSpPr>
            <a:spLocks noGrp="1" noChangeArrowheads="1"/>
          </p:cNvSpPr>
          <p:nvPr>
            <p:ph type="title"/>
          </p:nvPr>
        </p:nvSpPr>
        <p:spPr/>
        <p:txBody>
          <a:bodyPr/>
          <a:lstStyle/>
          <a:p>
            <a:pPr>
              <a:defRPr/>
            </a:pPr>
            <a:r>
              <a:rPr lang="zh-CN" altLang="en-US" sz="4000" dirty="0" smtClean="0"/>
              <a:t>物理属性</a:t>
            </a:r>
            <a:endParaRPr lang="en-US" altLang="zh-CN" sz="4000" dirty="0">
              <a:latin typeface="+mn-lt"/>
            </a:endParaRPr>
          </a:p>
        </p:txBody>
      </p:sp>
      <p:sp>
        <p:nvSpPr>
          <p:cNvPr id="176131" name="Rectangle 3"/>
          <p:cNvSpPr>
            <a:spLocks noGrp="1" noChangeArrowheads="1"/>
          </p:cNvSpPr>
          <p:nvPr>
            <p:ph type="body" idx="1"/>
          </p:nvPr>
        </p:nvSpPr>
        <p:spPr/>
        <p:txBody>
          <a:bodyPr/>
          <a:lstStyle/>
          <a:p>
            <a:r>
              <a:rPr lang="zh-CN" altLang="en-US" smtClean="0"/>
              <a:t>早期</a:t>
            </a:r>
            <a:r>
              <a:rPr lang="en-US" altLang="zh-CN" smtClean="0"/>
              <a:t>Ethernet</a:t>
            </a:r>
            <a:r>
              <a:rPr lang="zh-CN" altLang="en-US" smtClean="0"/>
              <a:t>的设计采用总线拓扑结构</a:t>
            </a:r>
            <a:endParaRPr lang="en-US" altLang="zh-CN" smtClean="0"/>
          </a:p>
        </p:txBody>
      </p:sp>
      <p:grpSp>
        <p:nvGrpSpPr>
          <p:cNvPr id="176132" name="Group 166"/>
          <p:cNvGrpSpPr>
            <a:grpSpLocks/>
          </p:cNvGrpSpPr>
          <p:nvPr/>
        </p:nvGrpSpPr>
        <p:grpSpPr bwMode="auto">
          <a:xfrm>
            <a:off x="0" y="2276475"/>
            <a:ext cx="9048750" cy="4402138"/>
            <a:chOff x="0" y="1434"/>
            <a:chExt cx="5700" cy="2773"/>
          </a:xfrm>
        </p:grpSpPr>
        <p:grpSp>
          <p:nvGrpSpPr>
            <p:cNvPr id="176134" name="Group 163"/>
            <p:cNvGrpSpPr>
              <a:grpSpLocks/>
            </p:cNvGrpSpPr>
            <p:nvPr/>
          </p:nvGrpSpPr>
          <p:grpSpPr bwMode="auto">
            <a:xfrm>
              <a:off x="113" y="1888"/>
              <a:ext cx="5587" cy="2319"/>
              <a:chOff x="113" y="1612"/>
              <a:chExt cx="5587" cy="2319"/>
            </a:xfrm>
          </p:grpSpPr>
          <p:pic>
            <p:nvPicPr>
              <p:cNvPr id="1761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702"/>
                <a:ext cx="2392"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6138" name="Group 5"/>
              <p:cNvGrpSpPr>
                <a:grpSpLocks/>
              </p:cNvGrpSpPr>
              <p:nvPr/>
            </p:nvGrpSpPr>
            <p:grpSpPr bwMode="auto">
              <a:xfrm>
                <a:off x="2925" y="1702"/>
                <a:ext cx="2676" cy="1905"/>
                <a:chOff x="624" y="1413"/>
                <a:chExt cx="2007" cy="1371"/>
              </a:xfrm>
            </p:grpSpPr>
            <p:sp>
              <p:nvSpPr>
                <p:cNvPr id="2088966" name="Line 6"/>
                <p:cNvSpPr>
                  <a:spLocks noChangeShapeType="1"/>
                </p:cNvSpPr>
                <p:nvPr/>
              </p:nvSpPr>
              <p:spPr bwMode="auto">
                <a:xfrm>
                  <a:off x="624" y="2496"/>
                  <a:ext cx="363"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67" name="Line 7"/>
                <p:cNvSpPr>
                  <a:spLocks noChangeShapeType="1"/>
                </p:cNvSpPr>
                <p:nvPr/>
              </p:nvSpPr>
              <p:spPr bwMode="auto">
                <a:xfrm>
                  <a:off x="624" y="2184"/>
                  <a:ext cx="365"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68" name="Line 8"/>
                <p:cNvSpPr>
                  <a:spLocks noChangeShapeType="1"/>
                </p:cNvSpPr>
                <p:nvPr/>
              </p:nvSpPr>
              <p:spPr bwMode="auto">
                <a:xfrm>
                  <a:off x="624" y="1873"/>
                  <a:ext cx="363"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69" name="Line 9"/>
                <p:cNvSpPr>
                  <a:spLocks noChangeShapeType="1"/>
                </p:cNvSpPr>
                <p:nvPr/>
              </p:nvSpPr>
              <p:spPr bwMode="auto">
                <a:xfrm>
                  <a:off x="624" y="1413"/>
                  <a:ext cx="1" cy="137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0" name="Line 10"/>
                <p:cNvSpPr>
                  <a:spLocks noChangeShapeType="1"/>
                </p:cNvSpPr>
                <p:nvPr/>
              </p:nvSpPr>
              <p:spPr bwMode="auto">
                <a:xfrm>
                  <a:off x="624" y="1561"/>
                  <a:ext cx="363"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1" name="Line 11"/>
                <p:cNvSpPr>
                  <a:spLocks noChangeShapeType="1"/>
                </p:cNvSpPr>
                <p:nvPr/>
              </p:nvSpPr>
              <p:spPr bwMode="auto">
                <a:xfrm>
                  <a:off x="1309" y="1561"/>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2" name="Line 12"/>
                <p:cNvSpPr>
                  <a:spLocks noChangeShapeType="1"/>
                </p:cNvSpPr>
                <p:nvPr/>
              </p:nvSpPr>
              <p:spPr bwMode="auto">
                <a:xfrm>
                  <a:off x="1639" y="1561"/>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3" name="Line 13"/>
                <p:cNvSpPr>
                  <a:spLocks noChangeShapeType="1"/>
                </p:cNvSpPr>
                <p:nvPr/>
              </p:nvSpPr>
              <p:spPr bwMode="auto">
                <a:xfrm>
                  <a:off x="1971" y="1561"/>
                  <a:ext cx="1"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4" name="Line 14"/>
                <p:cNvSpPr>
                  <a:spLocks noChangeShapeType="1"/>
                </p:cNvSpPr>
                <p:nvPr/>
              </p:nvSpPr>
              <p:spPr bwMode="auto">
                <a:xfrm>
                  <a:off x="2493" y="1561"/>
                  <a:ext cx="1" cy="112"/>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5" name="Line 15"/>
                <p:cNvSpPr>
                  <a:spLocks noChangeShapeType="1"/>
                </p:cNvSpPr>
                <p:nvPr/>
              </p:nvSpPr>
              <p:spPr bwMode="auto">
                <a:xfrm>
                  <a:off x="1309" y="1873"/>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6" name="Line 16"/>
                <p:cNvSpPr>
                  <a:spLocks noChangeShapeType="1"/>
                </p:cNvSpPr>
                <p:nvPr/>
              </p:nvSpPr>
              <p:spPr bwMode="auto">
                <a:xfrm>
                  <a:off x="1639" y="1873"/>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7" name="Line 17"/>
                <p:cNvSpPr>
                  <a:spLocks noChangeShapeType="1"/>
                </p:cNvSpPr>
                <p:nvPr/>
              </p:nvSpPr>
              <p:spPr bwMode="auto">
                <a:xfrm>
                  <a:off x="1971" y="1873"/>
                  <a:ext cx="1"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8" name="Line 18"/>
                <p:cNvSpPr>
                  <a:spLocks noChangeShapeType="1"/>
                </p:cNvSpPr>
                <p:nvPr/>
              </p:nvSpPr>
              <p:spPr bwMode="auto">
                <a:xfrm>
                  <a:off x="2493" y="1873"/>
                  <a:ext cx="1" cy="112"/>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9" name="Line 19"/>
                <p:cNvSpPr>
                  <a:spLocks noChangeShapeType="1"/>
                </p:cNvSpPr>
                <p:nvPr/>
              </p:nvSpPr>
              <p:spPr bwMode="auto">
                <a:xfrm>
                  <a:off x="1309" y="2184"/>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0" name="Line 20"/>
                <p:cNvSpPr>
                  <a:spLocks noChangeShapeType="1"/>
                </p:cNvSpPr>
                <p:nvPr/>
              </p:nvSpPr>
              <p:spPr bwMode="auto">
                <a:xfrm>
                  <a:off x="1639" y="2184"/>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1" name="Line 21"/>
                <p:cNvSpPr>
                  <a:spLocks noChangeShapeType="1"/>
                </p:cNvSpPr>
                <p:nvPr/>
              </p:nvSpPr>
              <p:spPr bwMode="auto">
                <a:xfrm>
                  <a:off x="1971" y="2184"/>
                  <a:ext cx="1"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2" name="Line 22"/>
                <p:cNvSpPr>
                  <a:spLocks noChangeShapeType="1"/>
                </p:cNvSpPr>
                <p:nvPr/>
              </p:nvSpPr>
              <p:spPr bwMode="auto">
                <a:xfrm>
                  <a:off x="2493" y="2184"/>
                  <a:ext cx="1" cy="113"/>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3" name="Line 23"/>
                <p:cNvSpPr>
                  <a:spLocks noChangeShapeType="1"/>
                </p:cNvSpPr>
                <p:nvPr/>
              </p:nvSpPr>
              <p:spPr bwMode="auto">
                <a:xfrm>
                  <a:off x="1309" y="2496"/>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4" name="Line 24"/>
                <p:cNvSpPr>
                  <a:spLocks noChangeShapeType="1"/>
                </p:cNvSpPr>
                <p:nvPr/>
              </p:nvSpPr>
              <p:spPr bwMode="auto">
                <a:xfrm>
                  <a:off x="1639" y="2496"/>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5" name="Line 25"/>
                <p:cNvSpPr>
                  <a:spLocks noChangeShapeType="1"/>
                </p:cNvSpPr>
                <p:nvPr/>
              </p:nvSpPr>
              <p:spPr bwMode="auto">
                <a:xfrm>
                  <a:off x="1971" y="2496"/>
                  <a:ext cx="1"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6" name="Line 26"/>
                <p:cNvSpPr>
                  <a:spLocks noChangeShapeType="1"/>
                </p:cNvSpPr>
                <p:nvPr/>
              </p:nvSpPr>
              <p:spPr bwMode="auto">
                <a:xfrm>
                  <a:off x="2493" y="2496"/>
                  <a:ext cx="1" cy="113"/>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7" name="Rectangle 27"/>
                <p:cNvSpPr>
                  <a:spLocks noChangeArrowheads="1"/>
                </p:cNvSpPr>
                <p:nvPr/>
              </p:nvSpPr>
              <p:spPr bwMode="auto">
                <a:xfrm>
                  <a:off x="2159" y="1743"/>
                  <a:ext cx="147" cy="27"/>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 ■</a:t>
                  </a:r>
                  <a:endParaRPr lang="zh-CN" altLang="en-GB" sz="400">
                    <a:latin typeface="+mn-lt"/>
                    <a:ea typeface="宋体" charset="-122"/>
                  </a:endParaRPr>
                </a:p>
              </p:txBody>
            </p:sp>
            <p:sp>
              <p:nvSpPr>
                <p:cNvPr id="2088988" name="Freeform 28"/>
                <p:cNvSpPr>
                  <a:spLocks/>
                </p:cNvSpPr>
                <p:nvPr/>
              </p:nvSpPr>
              <p:spPr bwMode="auto">
                <a:xfrm>
                  <a:off x="1220" y="2682"/>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89" name="Rectangle 29"/>
                <p:cNvSpPr>
                  <a:spLocks noChangeArrowheads="1"/>
                </p:cNvSpPr>
                <p:nvPr/>
              </p:nvSpPr>
              <p:spPr bwMode="auto">
                <a:xfrm>
                  <a:off x="1220" y="2695"/>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0" name="Rectangle 30"/>
                <p:cNvSpPr>
                  <a:spLocks noChangeArrowheads="1"/>
                </p:cNvSpPr>
                <p:nvPr/>
              </p:nvSpPr>
              <p:spPr bwMode="auto">
                <a:xfrm>
                  <a:off x="1214" y="2743"/>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1" name="Freeform 31"/>
                <p:cNvSpPr>
                  <a:spLocks/>
                </p:cNvSpPr>
                <p:nvPr/>
              </p:nvSpPr>
              <p:spPr bwMode="auto">
                <a:xfrm>
                  <a:off x="1214" y="2728"/>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2" name="Freeform 32"/>
                <p:cNvSpPr>
                  <a:spLocks/>
                </p:cNvSpPr>
                <p:nvPr/>
              </p:nvSpPr>
              <p:spPr bwMode="auto">
                <a:xfrm>
                  <a:off x="1245" y="2611"/>
                  <a:ext cx="128" cy="9"/>
                </a:xfrm>
                <a:custGeom>
                  <a:avLst/>
                  <a:gdLst/>
                  <a:ahLst/>
                  <a:cxnLst>
                    <a:cxn ang="0">
                      <a:pos x="0" y="9"/>
                    </a:cxn>
                    <a:cxn ang="0">
                      <a:pos x="15" y="0"/>
                    </a:cxn>
                    <a:cxn ang="0">
                      <a:pos x="113" y="0"/>
                    </a:cxn>
                    <a:cxn ang="0">
                      <a:pos x="128" y="9"/>
                    </a:cxn>
                    <a:cxn ang="0">
                      <a:pos x="0" y="9"/>
                    </a:cxn>
                    <a:cxn ang="0">
                      <a:pos x="0" y="9"/>
                    </a:cxn>
                  </a:cxnLst>
                  <a:rect l="0" t="0" r="r" b="b"/>
                  <a:pathLst>
                    <a:path w="128" h="9">
                      <a:moveTo>
                        <a:pt x="0" y="9"/>
                      </a:moveTo>
                      <a:lnTo>
                        <a:pt x="15" y="0"/>
                      </a:lnTo>
                      <a:lnTo>
                        <a:pt x="113"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3" name="Rectangle 33"/>
                <p:cNvSpPr>
                  <a:spLocks noChangeArrowheads="1"/>
                </p:cNvSpPr>
                <p:nvPr/>
              </p:nvSpPr>
              <p:spPr bwMode="auto">
                <a:xfrm>
                  <a:off x="1245" y="2620"/>
                  <a:ext cx="128"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4" name="Rectangle 34"/>
                <p:cNvSpPr>
                  <a:spLocks noChangeArrowheads="1"/>
                </p:cNvSpPr>
                <p:nvPr/>
              </p:nvSpPr>
              <p:spPr bwMode="auto">
                <a:xfrm>
                  <a:off x="1255" y="2628"/>
                  <a:ext cx="108"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5" name="Freeform 35"/>
                <p:cNvSpPr>
                  <a:spLocks/>
                </p:cNvSpPr>
                <p:nvPr/>
              </p:nvSpPr>
              <p:spPr bwMode="auto">
                <a:xfrm>
                  <a:off x="1549" y="2682"/>
                  <a:ext cx="179" cy="13"/>
                </a:xfrm>
                <a:custGeom>
                  <a:avLst/>
                  <a:gdLst/>
                  <a:ahLst/>
                  <a:cxnLst>
                    <a:cxn ang="0">
                      <a:pos x="0" y="13"/>
                    </a:cxn>
                    <a:cxn ang="0">
                      <a:pos x="18" y="0"/>
                    </a:cxn>
                    <a:cxn ang="0">
                      <a:pos x="162" y="0"/>
                    </a:cxn>
                    <a:cxn ang="0">
                      <a:pos x="179" y="13"/>
                    </a:cxn>
                    <a:cxn ang="0">
                      <a:pos x="0" y="13"/>
                    </a:cxn>
                    <a:cxn ang="0">
                      <a:pos x="0" y="13"/>
                    </a:cxn>
                  </a:cxnLst>
                  <a:rect l="0" t="0" r="r" b="b"/>
                  <a:pathLst>
                    <a:path w="179" h="13">
                      <a:moveTo>
                        <a:pt x="0" y="13"/>
                      </a:moveTo>
                      <a:lnTo>
                        <a:pt x="18" y="0"/>
                      </a:lnTo>
                      <a:lnTo>
                        <a:pt x="162"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6" name="Rectangle 36"/>
                <p:cNvSpPr>
                  <a:spLocks noChangeArrowheads="1"/>
                </p:cNvSpPr>
                <p:nvPr/>
              </p:nvSpPr>
              <p:spPr bwMode="auto">
                <a:xfrm>
                  <a:off x="1549" y="2695"/>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7" name="Rectangle 37"/>
                <p:cNvSpPr>
                  <a:spLocks noChangeArrowheads="1"/>
                </p:cNvSpPr>
                <p:nvPr/>
              </p:nvSpPr>
              <p:spPr bwMode="auto">
                <a:xfrm>
                  <a:off x="1544" y="2743"/>
                  <a:ext cx="190"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8" name="Freeform 38"/>
                <p:cNvSpPr>
                  <a:spLocks/>
                </p:cNvSpPr>
                <p:nvPr/>
              </p:nvSpPr>
              <p:spPr bwMode="auto">
                <a:xfrm>
                  <a:off x="1544" y="2728"/>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9" name="Freeform 39"/>
                <p:cNvSpPr>
                  <a:spLocks/>
                </p:cNvSpPr>
                <p:nvPr/>
              </p:nvSpPr>
              <p:spPr bwMode="auto">
                <a:xfrm>
                  <a:off x="1575" y="2611"/>
                  <a:ext cx="128" cy="9"/>
                </a:xfrm>
                <a:custGeom>
                  <a:avLst/>
                  <a:gdLst/>
                  <a:ahLst/>
                  <a:cxnLst>
                    <a:cxn ang="0">
                      <a:pos x="0" y="9"/>
                    </a:cxn>
                    <a:cxn ang="0">
                      <a:pos x="15" y="0"/>
                    </a:cxn>
                    <a:cxn ang="0">
                      <a:pos x="113" y="0"/>
                    </a:cxn>
                    <a:cxn ang="0">
                      <a:pos x="128" y="9"/>
                    </a:cxn>
                    <a:cxn ang="0">
                      <a:pos x="0" y="9"/>
                    </a:cxn>
                    <a:cxn ang="0">
                      <a:pos x="0" y="9"/>
                    </a:cxn>
                  </a:cxnLst>
                  <a:rect l="0" t="0" r="r" b="b"/>
                  <a:pathLst>
                    <a:path w="128" h="9">
                      <a:moveTo>
                        <a:pt x="0" y="9"/>
                      </a:moveTo>
                      <a:lnTo>
                        <a:pt x="15" y="0"/>
                      </a:lnTo>
                      <a:lnTo>
                        <a:pt x="113"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0" name="Rectangle 40"/>
                <p:cNvSpPr>
                  <a:spLocks noChangeArrowheads="1"/>
                </p:cNvSpPr>
                <p:nvPr/>
              </p:nvSpPr>
              <p:spPr bwMode="auto">
                <a:xfrm>
                  <a:off x="1575" y="2620"/>
                  <a:ext cx="128"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1" name="Rectangle 41"/>
                <p:cNvSpPr>
                  <a:spLocks noChangeArrowheads="1"/>
                </p:cNvSpPr>
                <p:nvPr/>
              </p:nvSpPr>
              <p:spPr bwMode="auto">
                <a:xfrm>
                  <a:off x="1585" y="2628"/>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2" name="Freeform 42"/>
                <p:cNvSpPr>
                  <a:spLocks/>
                </p:cNvSpPr>
                <p:nvPr/>
              </p:nvSpPr>
              <p:spPr bwMode="auto">
                <a:xfrm>
                  <a:off x="1879" y="2682"/>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3" name="Rectangle 43"/>
                <p:cNvSpPr>
                  <a:spLocks noChangeArrowheads="1"/>
                </p:cNvSpPr>
                <p:nvPr/>
              </p:nvSpPr>
              <p:spPr bwMode="auto">
                <a:xfrm>
                  <a:off x="1879" y="2695"/>
                  <a:ext cx="182"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4" name="Rectangle 44"/>
                <p:cNvSpPr>
                  <a:spLocks noChangeArrowheads="1"/>
                </p:cNvSpPr>
                <p:nvPr/>
              </p:nvSpPr>
              <p:spPr bwMode="auto">
                <a:xfrm>
                  <a:off x="1874" y="2743"/>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5" name="Freeform 45"/>
                <p:cNvSpPr>
                  <a:spLocks/>
                </p:cNvSpPr>
                <p:nvPr/>
              </p:nvSpPr>
              <p:spPr bwMode="auto">
                <a:xfrm>
                  <a:off x="1874" y="2728"/>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6" name="Freeform 46"/>
                <p:cNvSpPr>
                  <a:spLocks/>
                </p:cNvSpPr>
                <p:nvPr/>
              </p:nvSpPr>
              <p:spPr bwMode="auto">
                <a:xfrm>
                  <a:off x="1908" y="2611"/>
                  <a:ext cx="125" cy="9"/>
                </a:xfrm>
                <a:custGeom>
                  <a:avLst/>
                  <a:gdLst/>
                  <a:ahLst/>
                  <a:cxnLst>
                    <a:cxn ang="0">
                      <a:pos x="0" y="9"/>
                    </a:cxn>
                    <a:cxn ang="0">
                      <a:pos x="12" y="0"/>
                    </a:cxn>
                    <a:cxn ang="0">
                      <a:pos x="112" y="0"/>
                    </a:cxn>
                    <a:cxn ang="0">
                      <a:pos x="125" y="9"/>
                    </a:cxn>
                    <a:cxn ang="0">
                      <a:pos x="0" y="9"/>
                    </a:cxn>
                    <a:cxn ang="0">
                      <a:pos x="0" y="9"/>
                    </a:cxn>
                  </a:cxnLst>
                  <a:rect l="0" t="0" r="r" b="b"/>
                  <a:pathLst>
                    <a:path w="125" h="9">
                      <a:moveTo>
                        <a:pt x="0" y="9"/>
                      </a:moveTo>
                      <a:lnTo>
                        <a:pt x="12" y="0"/>
                      </a:lnTo>
                      <a:lnTo>
                        <a:pt x="112" y="0"/>
                      </a:lnTo>
                      <a:lnTo>
                        <a:pt x="125"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7" name="Rectangle 47"/>
                <p:cNvSpPr>
                  <a:spLocks noChangeArrowheads="1"/>
                </p:cNvSpPr>
                <p:nvPr/>
              </p:nvSpPr>
              <p:spPr bwMode="auto">
                <a:xfrm>
                  <a:off x="1908" y="2620"/>
                  <a:ext cx="125"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8" name="Rectangle 48"/>
                <p:cNvSpPr>
                  <a:spLocks noChangeArrowheads="1"/>
                </p:cNvSpPr>
                <p:nvPr/>
              </p:nvSpPr>
              <p:spPr bwMode="auto">
                <a:xfrm>
                  <a:off x="1918" y="2628"/>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9" name="Freeform 49"/>
                <p:cNvSpPr>
                  <a:spLocks/>
                </p:cNvSpPr>
                <p:nvPr/>
              </p:nvSpPr>
              <p:spPr bwMode="auto">
                <a:xfrm>
                  <a:off x="2401" y="2682"/>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0" name="Rectangle 50"/>
                <p:cNvSpPr>
                  <a:spLocks noChangeArrowheads="1"/>
                </p:cNvSpPr>
                <p:nvPr/>
              </p:nvSpPr>
              <p:spPr bwMode="auto">
                <a:xfrm>
                  <a:off x="2401" y="2695"/>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1" name="Rectangle 51"/>
                <p:cNvSpPr>
                  <a:spLocks noChangeArrowheads="1"/>
                </p:cNvSpPr>
                <p:nvPr/>
              </p:nvSpPr>
              <p:spPr bwMode="auto">
                <a:xfrm>
                  <a:off x="2396" y="2743"/>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2" name="Freeform 52"/>
                <p:cNvSpPr>
                  <a:spLocks/>
                </p:cNvSpPr>
                <p:nvPr/>
              </p:nvSpPr>
              <p:spPr bwMode="auto">
                <a:xfrm>
                  <a:off x="2396" y="2728"/>
                  <a:ext cx="192" cy="15"/>
                </a:xfrm>
                <a:custGeom>
                  <a:avLst/>
                  <a:gdLst/>
                  <a:ahLst/>
                  <a:cxnLst>
                    <a:cxn ang="0">
                      <a:pos x="0" y="15"/>
                    </a:cxn>
                    <a:cxn ang="0">
                      <a:pos x="20" y="0"/>
                    </a:cxn>
                    <a:cxn ang="0">
                      <a:pos x="171" y="0"/>
                    </a:cxn>
                    <a:cxn ang="0">
                      <a:pos x="192" y="15"/>
                    </a:cxn>
                    <a:cxn ang="0">
                      <a:pos x="0" y="15"/>
                    </a:cxn>
                    <a:cxn ang="0">
                      <a:pos x="0" y="15"/>
                    </a:cxn>
                  </a:cxnLst>
                  <a:rect l="0" t="0" r="r" b="b"/>
                  <a:pathLst>
                    <a:path w="192" h="15">
                      <a:moveTo>
                        <a:pt x="0" y="15"/>
                      </a:moveTo>
                      <a:lnTo>
                        <a:pt x="20" y="0"/>
                      </a:lnTo>
                      <a:lnTo>
                        <a:pt x="171"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3" name="Freeform 53"/>
                <p:cNvSpPr>
                  <a:spLocks/>
                </p:cNvSpPr>
                <p:nvPr/>
              </p:nvSpPr>
              <p:spPr bwMode="auto">
                <a:xfrm>
                  <a:off x="2427" y="2611"/>
                  <a:ext cx="128" cy="9"/>
                </a:xfrm>
                <a:custGeom>
                  <a:avLst/>
                  <a:gdLst/>
                  <a:ahLst/>
                  <a:cxnLst>
                    <a:cxn ang="0">
                      <a:pos x="0" y="9"/>
                    </a:cxn>
                    <a:cxn ang="0">
                      <a:pos x="15" y="0"/>
                    </a:cxn>
                    <a:cxn ang="0">
                      <a:pos x="115" y="0"/>
                    </a:cxn>
                    <a:cxn ang="0">
                      <a:pos x="128" y="9"/>
                    </a:cxn>
                    <a:cxn ang="0">
                      <a:pos x="0" y="9"/>
                    </a:cxn>
                    <a:cxn ang="0">
                      <a:pos x="0" y="9"/>
                    </a:cxn>
                  </a:cxnLst>
                  <a:rect l="0" t="0" r="r" b="b"/>
                  <a:pathLst>
                    <a:path w="128" h="9">
                      <a:moveTo>
                        <a:pt x="0" y="9"/>
                      </a:moveTo>
                      <a:lnTo>
                        <a:pt x="15" y="0"/>
                      </a:lnTo>
                      <a:lnTo>
                        <a:pt x="115"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4" name="Rectangle 54"/>
                <p:cNvSpPr>
                  <a:spLocks noChangeArrowheads="1"/>
                </p:cNvSpPr>
                <p:nvPr/>
              </p:nvSpPr>
              <p:spPr bwMode="auto">
                <a:xfrm>
                  <a:off x="2427" y="2620"/>
                  <a:ext cx="128"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5" name="Rectangle 55"/>
                <p:cNvSpPr>
                  <a:spLocks noChangeArrowheads="1"/>
                </p:cNvSpPr>
                <p:nvPr/>
              </p:nvSpPr>
              <p:spPr bwMode="auto">
                <a:xfrm>
                  <a:off x="2440" y="2628"/>
                  <a:ext cx="104"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6" name="Freeform 56"/>
                <p:cNvSpPr>
                  <a:spLocks/>
                </p:cNvSpPr>
                <p:nvPr/>
              </p:nvSpPr>
              <p:spPr bwMode="auto">
                <a:xfrm>
                  <a:off x="2401" y="2373"/>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7" name="Rectangle 57"/>
                <p:cNvSpPr>
                  <a:spLocks noChangeArrowheads="1"/>
                </p:cNvSpPr>
                <p:nvPr/>
              </p:nvSpPr>
              <p:spPr bwMode="auto">
                <a:xfrm>
                  <a:off x="2401" y="2386"/>
                  <a:ext cx="179"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8" name="Rectangle 58"/>
                <p:cNvSpPr>
                  <a:spLocks noChangeArrowheads="1"/>
                </p:cNvSpPr>
                <p:nvPr/>
              </p:nvSpPr>
              <p:spPr bwMode="auto">
                <a:xfrm>
                  <a:off x="2396"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9" name="Freeform 59"/>
                <p:cNvSpPr>
                  <a:spLocks/>
                </p:cNvSpPr>
                <p:nvPr/>
              </p:nvSpPr>
              <p:spPr bwMode="auto">
                <a:xfrm>
                  <a:off x="2396" y="2416"/>
                  <a:ext cx="192" cy="15"/>
                </a:xfrm>
                <a:custGeom>
                  <a:avLst/>
                  <a:gdLst/>
                  <a:ahLst/>
                  <a:cxnLst>
                    <a:cxn ang="0">
                      <a:pos x="0" y="15"/>
                    </a:cxn>
                    <a:cxn ang="0">
                      <a:pos x="20" y="0"/>
                    </a:cxn>
                    <a:cxn ang="0">
                      <a:pos x="171" y="0"/>
                    </a:cxn>
                    <a:cxn ang="0">
                      <a:pos x="192" y="15"/>
                    </a:cxn>
                    <a:cxn ang="0">
                      <a:pos x="0" y="15"/>
                    </a:cxn>
                    <a:cxn ang="0">
                      <a:pos x="0" y="15"/>
                    </a:cxn>
                  </a:cxnLst>
                  <a:rect l="0" t="0" r="r" b="b"/>
                  <a:pathLst>
                    <a:path w="192" h="15">
                      <a:moveTo>
                        <a:pt x="0" y="15"/>
                      </a:moveTo>
                      <a:lnTo>
                        <a:pt x="20" y="0"/>
                      </a:lnTo>
                      <a:lnTo>
                        <a:pt x="171"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0" name="Freeform 60"/>
                <p:cNvSpPr>
                  <a:spLocks/>
                </p:cNvSpPr>
                <p:nvPr/>
              </p:nvSpPr>
              <p:spPr bwMode="auto">
                <a:xfrm>
                  <a:off x="2427" y="2299"/>
                  <a:ext cx="128" cy="9"/>
                </a:xfrm>
                <a:custGeom>
                  <a:avLst/>
                  <a:gdLst/>
                  <a:ahLst/>
                  <a:cxnLst>
                    <a:cxn ang="0">
                      <a:pos x="0" y="9"/>
                    </a:cxn>
                    <a:cxn ang="0">
                      <a:pos x="15" y="0"/>
                    </a:cxn>
                    <a:cxn ang="0">
                      <a:pos x="115" y="0"/>
                    </a:cxn>
                    <a:cxn ang="0">
                      <a:pos x="128" y="9"/>
                    </a:cxn>
                    <a:cxn ang="0">
                      <a:pos x="0" y="9"/>
                    </a:cxn>
                    <a:cxn ang="0">
                      <a:pos x="0" y="9"/>
                    </a:cxn>
                  </a:cxnLst>
                  <a:rect l="0" t="0" r="r" b="b"/>
                  <a:pathLst>
                    <a:path w="128" h="9">
                      <a:moveTo>
                        <a:pt x="0" y="9"/>
                      </a:moveTo>
                      <a:lnTo>
                        <a:pt x="15" y="0"/>
                      </a:lnTo>
                      <a:lnTo>
                        <a:pt x="115"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1" name="Rectangle 61"/>
                <p:cNvSpPr>
                  <a:spLocks noChangeArrowheads="1"/>
                </p:cNvSpPr>
                <p:nvPr/>
              </p:nvSpPr>
              <p:spPr bwMode="auto">
                <a:xfrm>
                  <a:off x="2427" y="2308"/>
                  <a:ext cx="128"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2" name="Rectangle 62"/>
                <p:cNvSpPr>
                  <a:spLocks noChangeArrowheads="1"/>
                </p:cNvSpPr>
                <p:nvPr/>
              </p:nvSpPr>
              <p:spPr bwMode="auto">
                <a:xfrm>
                  <a:off x="2440" y="2316"/>
                  <a:ext cx="104"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3" name="Freeform 63"/>
                <p:cNvSpPr>
                  <a:spLocks/>
                </p:cNvSpPr>
                <p:nvPr/>
              </p:nvSpPr>
              <p:spPr bwMode="auto">
                <a:xfrm>
                  <a:off x="1879" y="2373"/>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4" name="Rectangle 64"/>
                <p:cNvSpPr>
                  <a:spLocks noChangeArrowheads="1"/>
                </p:cNvSpPr>
                <p:nvPr/>
              </p:nvSpPr>
              <p:spPr bwMode="auto">
                <a:xfrm>
                  <a:off x="1879" y="2386"/>
                  <a:ext cx="182"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5" name="Rectangle 65"/>
                <p:cNvSpPr>
                  <a:spLocks noChangeArrowheads="1"/>
                </p:cNvSpPr>
                <p:nvPr/>
              </p:nvSpPr>
              <p:spPr bwMode="auto">
                <a:xfrm>
                  <a:off x="1874"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6" name="Freeform 66"/>
                <p:cNvSpPr>
                  <a:spLocks/>
                </p:cNvSpPr>
                <p:nvPr/>
              </p:nvSpPr>
              <p:spPr bwMode="auto">
                <a:xfrm>
                  <a:off x="1874" y="2416"/>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7" name="Freeform 67"/>
                <p:cNvSpPr>
                  <a:spLocks/>
                </p:cNvSpPr>
                <p:nvPr/>
              </p:nvSpPr>
              <p:spPr bwMode="auto">
                <a:xfrm>
                  <a:off x="1908" y="2299"/>
                  <a:ext cx="125" cy="9"/>
                </a:xfrm>
                <a:custGeom>
                  <a:avLst/>
                  <a:gdLst/>
                  <a:ahLst/>
                  <a:cxnLst>
                    <a:cxn ang="0">
                      <a:pos x="0" y="9"/>
                    </a:cxn>
                    <a:cxn ang="0">
                      <a:pos x="12" y="0"/>
                    </a:cxn>
                    <a:cxn ang="0">
                      <a:pos x="112" y="0"/>
                    </a:cxn>
                    <a:cxn ang="0">
                      <a:pos x="125" y="9"/>
                    </a:cxn>
                    <a:cxn ang="0">
                      <a:pos x="0" y="9"/>
                    </a:cxn>
                    <a:cxn ang="0">
                      <a:pos x="0" y="9"/>
                    </a:cxn>
                  </a:cxnLst>
                  <a:rect l="0" t="0" r="r" b="b"/>
                  <a:pathLst>
                    <a:path w="125" h="9">
                      <a:moveTo>
                        <a:pt x="0" y="9"/>
                      </a:moveTo>
                      <a:lnTo>
                        <a:pt x="12" y="0"/>
                      </a:lnTo>
                      <a:lnTo>
                        <a:pt x="112" y="0"/>
                      </a:lnTo>
                      <a:lnTo>
                        <a:pt x="125"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8" name="Rectangle 68"/>
                <p:cNvSpPr>
                  <a:spLocks noChangeArrowheads="1"/>
                </p:cNvSpPr>
                <p:nvPr/>
              </p:nvSpPr>
              <p:spPr bwMode="auto">
                <a:xfrm>
                  <a:off x="1908" y="2308"/>
                  <a:ext cx="125"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9" name="Rectangle 69"/>
                <p:cNvSpPr>
                  <a:spLocks noChangeArrowheads="1"/>
                </p:cNvSpPr>
                <p:nvPr/>
              </p:nvSpPr>
              <p:spPr bwMode="auto">
                <a:xfrm>
                  <a:off x="1918" y="2316"/>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0" name="Freeform 70"/>
                <p:cNvSpPr>
                  <a:spLocks/>
                </p:cNvSpPr>
                <p:nvPr/>
              </p:nvSpPr>
              <p:spPr bwMode="auto">
                <a:xfrm>
                  <a:off x="1549" y="2373"/>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1" name="Rectangle 71"/>
                <p:cNvSpPr>
                  <a:spLocks noChangeArrowheads="1"/>
                </p:cNvSpPr>
                <p:nvPr/>
              </p:nvSpPr>
              <p:spPr bwMode="auto">
                <a:xfrm>
                  <a:off x="1549" y="2386"/>
                  <a:ext cx="182"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2" name="Rectangle 72"/>
                <p:cNvSpPr>
                  <a:spLocks noChangeArrowheads="1"/>
                </p:cNvSpPr>
                <p:nvPr/>
              </p:nvSpPr>
              <p:spPr bwMode="auto">
                <a:xfrm>
                  <a:off x="1544"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3" name="Freeform 73"/>
                <p:cNvSpPr>
                  <a:spLocks/>
                </p:cNvSpPr>
                <p:nvPr/>
              </p:nvSpPr>
              <p:spPr bwMode="auto">
                <a:xfrm>
                  <a:off x="1544" y="2416"/>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4" name="Freeform 74"/>
                <p:cNvSpPr>
                  <a:spLocks/>
                </p:cNvSpPr>
                <p:nvPr/>
              </p:nvSpPr>
              <p:spPr bwMode="auto">
                <a:xfrm>
                  <a:off x="1578" y="2299"/>
                  <a:ext cx="125" cy="9"/>
                </a:xfrm>
                <a:custGeom>
                  <a:avLst/>
                  <a:gdLst/>
                  <a:ahLst/>
                  <a:cxnLst>
                    <a:cxn ang="0">
                      <a:pos x="0" y="9"/>
                    </a:cxn>
                    <a:cxn ang="0">
                      <a:pos x="12" y="0"/>
                    </a:cxn>
                    <a:cxn ang="0">
                      <a:pos x="112" y="0"/>
                    </a:cxn>
                    <a:cxn ang="0">
                      <a:pos x="125" y="9"/>
                    </a:cxn>
                    <a:cxn ang="0">
                      <a:pos x="0" y="9"/>
                    </a:cxn>
                    <a:cxn ang="0">
                      <a:pos x="0" y="9"/>
                    </a:cxn>
                  </a:cxnLst>
                  <a:rect l="0" t="0" r="r" b="b"/>
                  <a:pathLst>
                    <a:path w="125" h="9">
                      <a:moveTo>
                        <a:pt x="0" y="9"/>
                      </a:moveTo>
                      <a:lnTo>
                        <a:pt x="12" y="0"/>
                      </a:lnTo>
                      <a:lnTo>
                        <a:pt x="112" y="0"/>
                      </a:lnTo>
                      <a:lnTo>
                        <a:pt x="125"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5" name="Rectangle 75"/>
                <p:cNvSpPr>
                  <a:spLocks noChangeArrowheads="1"/>
                </p:cNvSpPr>
                <p:nvPr/>
              </p:nvSpPr>
              <p:spPr bwMode="auto">
                <a:xfrm>
                  <a:off x="1578" y="2308"/>
                  <a:ext cx="125"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6" name="Rectangle 76"/>
                <p:cNvSpPr>
                  <a:spLocks noChangeArrowheads="1"/>
                </p:cNvSpPr>
                <p:nvPr/>
              </p:nvSpPr>
              <p:spPr bwMode="auto">
                <a:xfrm>
                  <a:off x="1588" y="2316"/>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7" name="Freeform 77"/>
                <p:cNvSpPr>
                  <a:spLocks/>
                </p:cNvSpPr>
                <p:nvPr/>
              </p:nvSpPr>
              <p:spPr bwMode="auto">
                <a:xfrm>
                  <a:off x="1220" y="2373"/>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8" name="Rectangle 78"/>
                <p:cNvSpPr>
                  <a:spLocks noChangeArrowheads="1"/>
                </p:cNvSpPr>
                <p:nvPr/>
              </p:nvSpPr>
              <p:spPr bwMode="auto">
                <a:xfrm>
                  <a:off x="1220" y="2386"/>
                  <a:ext cx="179"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9" name="Rectangle 79"/>
                <p:cNvSpPr>
                  <a:spLocks noChangeArrowheads="1"/>
                </p:cNvSpPr>
                <p:nvPr/>
              </p:nvSpPr>
              <p:spPr bwMode="auto">
                <a:xfrm>
                  <a:off x="1214"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0" name="Freeform 80"/>
                <p:cNvSpPr>
                  <a:spLocks/>
                </p:cNvSpPr>
                <p:nvPr/>
              </p:nvSpPr>
              <p:spPr bwMode="auto">
                <a:xfrm>
                  <a:off x="1214" y="2416"/>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1" name="Freeform 81"/>
                <p:cNvSpPr>
                  <a:spLocks/>
                </p:cNvSpPr>
                <p:nvPr/>
              </p:nvSpPr>
              <p:spPr bwMode="auto">
                <a:xfrm>
                  <a:off x="1245" y="2299"/>
                  <a:ext cx="128" cy="9"/>
                </a:xfrm>
                <a:custGeom>
                  <a:avLst/>
                  <a:gdLst/>
                  <a:ahLst/>
                  <a:cxnLst>
                    <a:cxn ang="0">
                      <a:pos x="0" y="9"/>
                    </a:cxn>
                    <a:cxn ang="0">
                      <a:pos x="15" y="0"/>
                    </a:cxn>
                    <a:cxn ang="0">
                      <a:pos x="113" y="0"/>
                    </a:cxn>
                    <a:cxn ang="0">
                      <a:pos x="128" y="9"/>
                    </a:cxn>
                    <a:cxn ang="0">
                      <a:pos x="0" y="9"/>
                    </a:cxn>
                    <a:cxn ang="0">
                      <a:pos x="0" y="9"/>
                    </a:cxn>
                  </a:cxnLst>
                  <a:rect l="0" t="0" r="r" b="b"/>
                  <a:pathLst>
                    <a:path w="128" h="9">
                      <a:moveTo>
                        <a:pt x="0" y="9"/>
                      </a:moveTo>
                      <a:lnTo>
                        <a:pt x="15" y="0"/>
                      </a:lnTo>
                      <a:lnTo>
                        <a:pt x="113"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2" name="Rectangle 82"/>
                <p:cNvSpPr>
                  <a:spLocks noChangeArrowheads="1"/>
                </p:cNvSpPr>
                <p:nvPr/>
              </p:nvSpPr>
              <p:spPr bwMode="auto">
                <a:xfrm>
                  <a:off x="1245" y="2308"/>
                  <a:ext cx="128"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3" name="Rectangle 83"/>
                <p:cNvSpPr>
                  <a:spLocks noChangeArrowheads="1"/>
                </p:cNvSpPr>
                <p:nvPr/>
              </p:nvSpPr>
              <p:spPr bwMode="auto">
                <a:xfrm>
                  <a:off x="1255" y="2316"/>
                  <a:ext cx="108"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4" name="Freeform 84"/>
                <p:cNvSpPr>
                  <a:spLocks/>
                </p:cNvSpPr>
                <p:nvPr/>
              </p:nvSpPr>
              <p:spPr bwMode="auto">
                <a:xfrm>
                  <a:off x="2401" y="2061"/>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5" name="Rectangle 85"/>
                <p:cNvSpPr>
                  <a:spLocks noChangeArrowheads="1"/>
                </p:cNvSpPr>
                <p:nvPr/>
              </p:nvSpPr>
              <p:spPr bwMode="auto">
                <a:xfrm>
                  <a:off x="2401" y="2074"/>
                  <a:ext cx="179"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6" name="Rectangle 86"/>
                <p:cNvSpPr>
                  <a:spLocks noChangeArrowheads="1"/>
                </p:cNvSpPr>
                <p:nvPr/>
              </p:nvSpPr>
              <p:spPr bwMode="auto">
                <a:xfrm>
                  <a:off x="2396"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7" name="Freeform 87"/>
                <p:cNvSpPr>
                  <a:spLocks/>
                </p:cNvSpPr>
                <p:nvPr/>
              </p:nvSpPr>
              <p:spPr bwMode="auto">
                <a:xfrm>
                  <a:off x="2396" y="2106"/>
                  <a:ext cx="192" cy="13"/>
                </a:xfrm>
                <a:custGeom>
                  <a:avLst/>
                  <a:gdLst/>
                  <a:ahLst/>
                  <a:cxnLst>
                    <a:cxn ang="0">
                      <a:pos x="0" y="13"/>
                    </a:cxn>
                    <a:cxn ang="0">
                      <a:pos x="20" y="0"/>
                    </a:cxn>
                    <a:cxn ang="0">
                      <a:pos x="171" y="0"/>
                    </a:cxn>
                    <a:cxn ang="0">
                      <a:pos x="192" y="13"/>
                    </a:cxn>
                    <a:cxn ang="0">
                      <a:pos x="0" y="13"/>
                    </a:cxn>
                    <a:cxn ang="0">
                      <a:pos x="0" y="13"/>
                    </a:cxn>
                  </a:cxnLst>
                  <a:rect l="0" t="0" r="r" b="b"/>
                  <a:pathLst>
                    <a:path w="192" h="13">
                      <a:moveTo>
                        <a:pt x="0" y="13"/>
                      </a:moveTo>
                      <a:lnTo>
                        <a:pt x="20" y="0"/>
                      </a:lnTo>
                      <a:lnTo>
                        <a:pt x="171"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8" name="Freeform 88"/>
                <p:cNvSpPr>
                  <a:spLocks/>
                </p:cNvSpPr>
                <p:nvPr/>
              </p:nvSpPr>
              <p:spPr bwMode="auto">
                <a:xfrm>
                  <a:off x="2427" y="1987"/>
                  <a:ext cx="128" cy="11"/>
                </a:xfrm>
                <a:custGeom>
                  <a:avLst/>
                  <a:gdLst/>
                  <a:ahLst/>
                  <a:cxnLst>
                    <a:cxn ang="0">
                      <a:pos x="0" y="11"/>
                    </a:cxn>
                    <a:cxn ang="0">
                      <a:pos x="15" y="0"/>
                    </a:cxn>
                    <a:cxn ang="0">
                      <a:pos x="115" y="0"/>
                    </a:cxn>
                    <a:cxn ang="0">
                      <a:pos x="128" y="11"/>
                    </a:cxn>
                    <a:cxn ang="0">
                      <a:pos x="0" y="11"/>
                    </a:cxn>
                    <a:cxn ang="0">
                      <a:pos x="0" y="11"/>
                    </a:cxn>
                  </a:cxnLst>
                  <a:rect l="0" t="0" r="r" b="b"/>
                  <a:pathLst>
                    <a:path w="128" h="11">
                      <a:moveTo>
                        <a:pt x="0" y="11"/>
                      </a:moveTo>
                      <a:lnTo>
                        <a:pt x="15" y="0"/>
                      </a:lnTo>
                      <a:lnTo>
                        <a:pt x="115" y="0"/>
                      </a:lnTo>
                      <a:lnTo>
                        <a:pt x="128"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9" name="Rectangle 89"/>
                <p:cNvSpPr>
                  <a:spLocks noChangeArrowheads="1"/>
                </p:cNvSpPr>
                <p:nvPr/>
              </p:nvSpPr>
              <p:spPr bwMode="auto">
                <a:xfrm>
                  <a:off x="2427" y="1998"/>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0" name="Rectangle 90"/>
                <p:cNvSpPr>
                  <a:spLocks noChangeArrowheads="1"/>
                </p:cNvSpPr>
                <p:nvPr/>
              </p:nvSpPr>
              <p:spPr bwMode="auto">
                <a:xfrm>
                  <a:off x="2440" y="2005"/>
                  <a:ext cx="104"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1" name="Freeform 91"/>
                <p:cNvSpPr>
                  <a:spLocks/>
                </p:cNvSpPr>
                <p:nvPr/>
              </p:nvSpPr>
              <p:spPr bwMode="auto">
                <a:xfrm>
                  <a:off x="1879" y="2061"/>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2" name="Rectangle 92"/>
                <p:cNvSpPr>
                  <a:spLocks noChangeArrowheads="1"/>
                </p:cNvSpPr>
                <p:nvPr/>
              </p:nvSpPr>
              <p:spPr bwMode="auto">
                <a:xfrm>
                  <a:off x="1879" y="2074"/>
                  <a:ext cx="182"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3" name="Rectangle 93"/>
                <p:cNvSpPr>
                  <a:spLocks noChangeArrowheads="1"/>
                </p:cNvSpPr>
                <p:nvPr/>
              </p:nvSpPr>
              <p:spPr bwMode="auto">
                <a:xfrm>
                  <a:off x="1874"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4" name="Freeform 94"/>
                <p:cNvSpPr>
                  <a:spLocks/>
                </p:cNvSpPr>
                <p:nvPr/>
              </p:nvSpPr>
              <p:spPr bwMode="auto">
                <a:xfrm>
                  <a:off x="1874" y="2106"/>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5" name="Freeform 95"/>
                <p:cNvSpPr>
                  <a:spLocks/>
                </p:cNvSpPr>
                <p:nvPr/>
              </p:nvSpPr>
              <p:spPr bwMode="auto">
                <a:xfrm>
                  <a:off x="1908" y="1987"/>
                  <a:ext cx="125" cy="11"/>
                </a:xfrm>
                <a:custGeom>
                  <a:avLst/>
                  <a:gdLst/>
                  <a:ahLst/>
                  <a:cxnLst>
                    <a:cxn ang="0">
                      <a:pos x="0" y="11"/>
                    </a:cxn>
                    <a:cxn ang="0">
                      <a:pos x="12" y="0"/>
                    </a:cxn>
                    <a:cxn ang="0">
                      <a:pos x="112" y="0"/>
                    </a:cxn>
                    <a:cxn ang="0">
                      <a:pos x="125" y="11"/>
                    </a:cxn>
                    <a:cxn ang="0">
                      <a:pos x="0" y="11"/>
                    </a:cxn>
                    <a:cxn ang="0">
                      <a:pos x="0" y="11"/>
                    </a:cxn>
                  </a:cxnLst>
                  <a:rect l="0" t="0" r="r" b="b"/>
                  <a:pathLst>
                    <a:path w="125" h="11">
                      <a:moveTo>
                        <a:pt x="0" y="11"/>
                      </a:moveTo>
                      <a:lnTo>
                        <a:pt x="12" y="0"/>
                      </a:lnTo>
                      <a:lnTo>
                        <a:pt x="112" y="0"/>
                      </a:lnTo>
                      <a:lnTo>
                        <a:pt x="125"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6" name="Rectangle 96"/>
                <p:cNvSpPr>
                  <a:spLocks noChangeArrowheads="1"/>
                </p:cNvSpPr>
                <p:nvPr/>
              </p:nvSpPr>
              <p:spPr bwMode="auto">
                <a:xfrm>
                  <a:off x="1908" y="1998"/>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7" name="Rectangle 97"/>
                <p:cNvSpPr>
                  <a:spLocks noChangeArrowheads="1"/>
                </p:cNvSpPr>
                <p:nvPr/>
              </p:nvSpPr>
              <p:spPr bwMode="auto">
                <a:xfrm>
                  <a:off x="1918" y="2005"/>
                  <a:ext cx="105"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8" name="Freeform 98"/>
                <p:cNvSpPr>
                  <a:spLocks/>
                </p:cNvSpPr>
                <p:nvPr/>
              </p:nvSpPr>
              <p:spPr bwMode="auto">
                <a:xfrm>
                  <a:off x="1549" y="2061"/>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9" name="Rectangle 99"/>
                <p:cNvSpPr>
                  <a:spLocks noChangeArrowheads="1"/>
                </p:cNvSpPr>
                <p:nvPr/>
              </p:nvSpPr>
              <p:spPr bwMode="auto">
                <a:xfrm>
                  <a:off x="1549" y="2074"/>
                  <a:ext cx="182"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0" name="Rectangle 100"/>
                <p:cNvSpPr>
                  <a:spLocks noChangeArrowheads="1"/>
                </p:cNvSpPr>
                <p:nvPr/>
              </p:nvSpPr>
              <p:spPr bwMode="auto">
                <a:xfrm>
                  <a:off x="1544"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1" name="Freeform 101"/>
                <p:cNvSpPr>
                  <a:spLocks/>
                </p:cNvSpPr>
                <p:nvPr/>
              </p:nvSpPr>
              <p:spPr bwMode="auto">
                <a:xfrm>
                  <a:off x="1544" y="2106"/>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2" name="Freeform 102"/>
                <p:cNvSpPr>
                  <a:spLocks/>
                </p:cNvSpPr>
                <p:nvPr/>
              </p:nvSpPr>
              <p:spPr bwMode="auto">
                <a:xfrm>
                  <a:off x="1578" y="1987"/>
                  <a:ext cx="125" cy="11"/>
                </a:xfrm>
                <a:custGeom>
                  <a:avLst/>
                  <a:gdLst/>
                  <a:ahLst/>
                  <a:cxnLst>
                    <a:cxn ang="0">
                      <a:pos x="0" y="11"/>
                    </a:cxn>
                    <a:cxn ang="0">
                      <a:pos x="12" y="0"/>
                    </a:cxn>
                    <a:cxn ang="0">
                      <a:pos x="112" y="0"/>
                    </a:cxn>
                    <a:cxn ang="0">
                      <a:pos x="125" y="11"/>
                    </a:cxn>
                    <a:cxn ang="0">
                      <a:pos x="0" y="11"/>
                    </a:cxn>
                    <a:cxn ang="0">
                      <a:pos x="0" y="11"/>
                    </a:cxn>
                  </a:cxnLst>
                  <a:rect l="0" t="0" r="r" b="b"/>
                  <a:pathLst>
                    <a:path w="125" h="11">
                      <a:moveTo>
                        <a:pt x="0" y="11"/>
                      </a:moveTo>
                      <a:lnTo>
                        <a:pt x="12" y="0"/>
                      </a:lnTo>
                      <a:lnTo>
                        <a:pt x="112" y="0"/>
                      </a:lnTo>
                      <a:lnTo>
                        <a:pt x="125"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3" name="Rectangle 103"/>
                <p:cNvSpPr>
                  <a:spLocks noChangeArrowheads="1"/>
                </p:cNvSpPr>
                <p:nvPr/>
              </p:nvSpPr>
              <p:spPr bwMode="auto">
                <a:xfrm>
                  <a:off x="1578" y="1998"/>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4" name="Rectangle 104"/>
                <p:cNvSpPr>
                  <a:spLocks noChangeArrowheads="1"/>
                </p:cNvSpPr>
                <p:nvPr/>
              </p:nvSpPr>
              <p:spPr bwMode="auto">
                <a:xfrm>
                  <a:off x="1588" y="2005"/>
                  <a:ext cx="105"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5" name="Freeform 105"/>
                <p:cNvSpPr>
                  <a:spLocks/>
                </p:cNvSpPr>
                <p:nvPr/>
              </p:nvSpPr>
              <p:spPr bwMode="auto">
                <a:xfrm>
                  <a:off x="1220" y="2061"/>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6" name="Rectangle 106"/>
                <p:cNvSpPr>
                  <a:spLocks noChangeArrowheads="1"/>
                </p:cNvSpPr>
                <p:nvPr/>
              </p:nvSpPr>
              <p:spPr bwMode="auto">
                <a:xfrm>
                  <a:off x="1220" y="2074"/>
                  <a:ext cx="179"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7" name="Rectangle 107"/>
                <p:cNvSpPr>
                  <a:spLocks noChangeArrowheads="1"/>
                </p:cNvSpPr>
                <p:nvPr/>
              </p:nvSpPr>
              <p:spPr bwMode="auto">
                <a:xfrm>
                  <a:off x="1214"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8" name="Freeform 108"/>
                <p:cNvSpPr>
                  <a:spLocks/>
                </p:cNvSpPr>
                <p:nvPr/>
              </p:nvSpPr>
              <p:spPr bwMode="auto">
                <a:xfrm>
                  <a:off x="1214" y="2106"/>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9" name="Freeform 109"/>
                <p:cNvSpPr>
                  <a:spLocks/>
                </p:cNvSpPr>
                <p:nvPr/>
              </p:nvSpPr>
              <p:spPr bwMode="auto">
                <a:xfrm>
                  <a:off x="1245" y="1987"/>
                  <a:ext cx="128" cy="11"/>
                </a:xfrm>
                <a:custGeom>
                  <a:avLst/>
                  <a:gdLst/>
                  <a:ahLst/>
                  <a:cxnLst>
                    <a:cxn ang="0">
                      <a:pos x="0" y="11"/>
                    </a:cxn>
                    <a:cxn ang="0">
                      <a:pos x="15" y="0"/>
                    </a:cxn>
                    <a:cxn ang="0">
                      <a:pos x="113" y="0"/>
                    </a:cxn>
                    <a:cxn ang="0">
                      <a:pos x="128" y="11"/>
                    </a:cxn>
                    <a:cxn ang="0">
                      <a:pos x="0" y="11"/>
                    </a:cxn>
                    <a:cxn ang="0">
                      <a:pos x="0" y="11"/>
                    </a:cxn>
                  </a:cxnLst>
                  <a:rect l="0" t="0" r="r" b="b"/>
                  <a:pathLst>
                    <a:path w="128" h="11">
                      <a:moveTo>
                        <a:pt x="0" y="11"/>
                      </a:moveTo>
                      <a:lnTo>
                        <a:pt x="15" y="0"/>
                      </a:lnTo>
                      <a:lnTo>
                        <a:pt x="113" y="0"/>
                      </a:lnTo>
                      <a:lnTo>
                        <a:pt x="128"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0" name="Rectangle 110"/>
                <p:cNvSpPr>
                  <a:spLocks noChangeArrowheads="1"/>
                </p:cNvSpPr>
                <p:nvPr/>
              </p:nvSpPr>
              <p:spPr bwMode="auto">
                <a:xfrm>
                  <a:off x="1245" y="1998"/>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1" name="Rectangle 111"/>
                <p:cNvSpPr>
                  <a:spLocks noChangeArrowheads="1"/>
                </p:cNvSpPr>
                <p:nvPr/>
              </p:nvSpPr>
              <p:spPr bwMode="auto">
                <a:xfrm>
                  <a:off x="1255" y="2005"/>
                  <a:ext cx="108"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2" name="Freeform 112"/>
                <p:cNvSpPr>
                  <a:spLocks/>
                </p:cNvSpPr>
                <p:nvPr/>
              </p:nvSpPr>
              <p:spPr bwMode="auto">
                <a:xfrm>
                  <a:off x="2401" y="1749"/>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3" name="Rectangle 113"/>
                <p:cNvSpPr>
                  <a:spLocks noChangeArrowheads="1"/>
                </p:cNvSpPr>
                <p:nvPr/>
              </p:nvSpPr>
              <p:spPr bwMode="auto">
                <a:xfrm>
                  <a:off x="2401" y="1762"/>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4" name="Rectangle 114"/>
                <p:cNvSpPr>
                  <a:spLocks noChangeArrowheads="1"/>
                </p:cNvSpPr>
                <p:nvPr/>
              </p:nvSpPr>
              <p:spPr bwMode="auto">
                <a:xfrm>
                  <a:off x="2396"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5" name="Freeform 115"/>
                <p:cNvSpPr>
                  <a:spLocks/>
                </p:cNvSpPr>
                <p:nvPr/>
              </p:nvSpPr>
              <p:spPr bwMode="auto">
                <a:xfrm>
                  <a:off x="2396" y="1795"/>
                  <a:ext cx="192" cy="13"/>
                </a:xfrm>
                <a:custGeom>
                  <a:avLst/>
                  <a:gdLst/>
                  <a:ahLst/>
                  <a:cxnLst>
                    <a:cxn ang="0">
                      <a:pos x="0" y="13"/>
                    </a:cxn>
                    <a:cxn ang="0">
                      <a:pos x="20" y="0"/>
                    </a:cxn>
                    <a:cxn ang="0">
                      <a:pos x="171" y="0"/>
                    </a:cxn>
                    <a:cxn ang="0">
                      <a:pos x="192" y="13"/>
                    </a:cxn>
                    <a:cxn ang="0">
                      <a:pos x="0" y="13"/>
                    </a:cxn>
                    <a:cxn ang="0">
                      <a:pos x="0" y="13"/>
                    </a:cxn>
                  </a:cxnLst>
                  <a:rect l="0" t="0" r="r" b="b"/>
                  <a:pathLst>
                    <a:path w="192" h="13">
                      <a:moveTo>
                        <a:pt x="0" y="13"/>
                      </a:moveTo>
                      <a:lnTo>
                        <a:pt x="20" y="0"/>
                      </a:lnTo>
                      <a:lnTo>
                        <a:pt x="171"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6" name="Freeform 116"/>
                <p:cNvSpPr>
                  <a:spLocks/>
                </p:cNvSpPr>
                <p:nvPr/>
              </p:nvSpPr>
              <p:spPr bwMode="auto">
                <a:xfrm>
                  <a:off x="2427" y="1676"/>
                  <a:ext cx="128" cy="10"/>
                </a:xfrm>
                <a:custGeom>
                  <a:avLst/>
                  <a:gdLst/>
                  <a:ahLst/>
                  <a:cxnLst>
                    <a:cxn ang="0">
                      <a:pos x="0" y="10"/>
                    </a:cxn>
                    <a:cxn ang="0">
                      <a:pos x="15" y="0"/>
                    </a:cxn>
                    <a:cxn ang="0">
                      <a:pos x="115" y="0"/>
                    </a:cxn>
                    <a:cxn ang="0">
                      <a:pos x="128" y="10"/>
                    </a:cxn>
                    <a:cxn ang="0">
                      <a:pos x="0" y="10"/>
                    </a:cxn>
                    <a:cxn ang="0">
                      <a:pos x="0" y="10"/>
                    </a:cxn>
                  </a:cxnLst>
                  <a:rect l="0" t="0" r="r" b="b"/>
                  <a:pathLst>
                    <a:path w="128" h="10">
                      <a:moveTo>
                        <a:pt x="0" y="10"/>
                      </a:moveTo>
                      <a:lnTo>
                        <a:pt x="15" y="0"/>
                      </a:lnTo>
                      <a:lnTo>
                        <a:pt x="115" y="0"/>
                      </a:lnTo>
                      <a:lnTo>
                        <a:pt x="128"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7" name="Rectangle 117"/>
                <p:cNvSpPr>
                  <a:spLocks noChangeArrowheads="1"/>
                </p:cNvSpPr>
                <p:nvPr/>
              </p:nvSpPr>
              <p:spPr bwMode="auto">
                <a:xfrm>
                  <a:off x="2427" y="1686"/>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8" name="Rectangle 118"/>
                <p:cNvSpPr>
                  <a:spLocks noChangeArrowheads="1"/>
                </p:cNvSpPr>
                <p:nvPr/>
              </p:nvSpPr>
              <p:spPr bwMode="auto">
                <a:xfrm>
                  <a:off x="2440" y="1695"/>
                  <a:ext cx="104"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9" name="Freeform 119"/>
                <p:cNvSpPr>
                  <a:spLocks/>
                </p:cNvSpPr>
                <p:nvPr/>
              </p:nvSpPr>
              <p:spPr bwMode="auto">
                <a:xfrm>
                  <a:off x="1879" y="1749"/>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0" name="Rectangle 120"/>
                <p:cNvSpPr>
                  <a:spLocks noChangeArrowheads="1"/>
                </p:cNvSpPr>
                <p:nvPr/>
              </p:nvSpPr>
              <p:spPr bwMode="auto">
                <a:xfrm>
                  <a:off x="1879" y="1762"/>
                  <a:ext cx="182"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1" name="Rectangle 121"/>
                <p:cNvSpPr>
                  <a:spLocks noChangeArrowheads="1"/>
                </p:cNvSpPr>
                <p:nvPr/>
              </p:nvSpPr>
              <p:spPr bwMode="auto">
                <a:xfrm>
                  <a:off x="1874"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2" name="Freeform 122"/>
                <p:cNvSpPr>
                  <a:spLocks/>
                </p:cNvSpPr>
                <p:nvPr/>
              </p:nvSpPr>
              <p:spPr bwMode="auto">
                <a:xfrm>
                  <a:off x="1874" y="1795"/>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3" name="Freeform 123"/>
                <p:cNvSpPr>
                  <a:spLocks/>
                </p:cNvSpPr>
                <p:nvPr/>
              </p:nvSpPr>
              <p:spPr bwMode="auto">
                <a:xfrm>
                  <a:off x="1908" y="1676"/>
                  <a:ext cx="125" cy="10"/>
                </a:xfrm>
                <a:custGeom>
                  <a:avLst/>
                  <a:gdLst/>
                  <a:ahLst/>
                  <a:cxnLst>
                    <a:cxn ang="0">
                      <a:pos x="0" y="10"/>
                    </a:cxn>
                    <a:cxn ang="0">
                      <a:pos x="12" y="0"/>
                    </a:cxn>
                    <a:cxn ang="0">
                      <a:pos x="112" y="0"/>
                    </a:cxn>
                    <a:cxn ang="0">
                      <a:pos x="125" y="10"/>
                    </a:cxn>
                    <a:cxn ang="0">
                      <a:pos x="0" y="10"/>
                    </a:cxn>
                    <a:cxn ang="0">
                      <a:pos x="0" y="10"/>
                    </a:cxn>
                  </a:cxnLst>
                  <a:rect l="0" t="0" r="r" b="b"/>
                  <a:pathLst>
                    <a:path w="125" h="10">
                      <a:moveTo>
                        <a:pt x="0" y="10"/>
                      </a:moveTo>
                      <a:lnTo>
                        <a:pt x="12" y="0"/>
                      </a:lnTo>
                      <a:lnTo>
                        <a:pt x="112" y="0"/>
                      </a:lnTo>
                      <a:lnTo>
                        <a:pt x="125"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4" name="Rectangle 124"/>
                <p:cNvSpPr>
                  <a:spLocks noChangeArrowheads="1"/>
                </p:cNvSpPr>
                <p:nvPr/>
              </p:nvSpPr>
              <p:spPr bwMode="auto">
                <a:xfrm>
                  <a:off x="1908" y="1686"/>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5" name="Rectangle 125"/>
                <p:cNvSpPr>
                  <a:spLocks noChangeArrowheads="1"/>
                </p:cNvSpPr>
                <p:nvPr/>
              </p:nvSpPr>
              <p:spPr bwMode="auto">
                <a:xfrm>
                  <a:off x="1918" y="1695"/>
                  <a:ext cx="105"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6" name="Freeform 126"/>
                <p:cNvSpPr>
                  <a:spLocks/>
                </p:cNvSpPr>
                <p:nvPr/>
              </p:nvSpPr>
              <p:spPr bwMode="auto">
                <a:xfrm>
                  <a:off x="1549" y="1749"/>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7" name="Rectangle 127"/>
                <p:cNvSpPr>
                  <a:spLocks noChangeArrowheads="1"/>
                </p:cNvSpPr>
                <p:nvPr/>
              </p:nvSpPr>
              <p:spPr bwMode="auto">
                <a:xfrm>
                  <a:off x="1549" y="1762"/>
                  <a:ext cx="182"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8" name="Rectangle 128"/>
                <p:cNvSpPr>
                  <a:spLocks noChangeArrowheads="1"/>
                </p:cNvSpPr>
                <p:nvPr/>
              </p:nvSpPr>
              <p:spPr bwMode="auto">
                <a:xfrm>
                  <a:off x="1544"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9" name="Freeform 129"/>
                <p:cNvSpPr>
                  <a:spLocks/>
                </p:cNvSpPr>
                <p:nvPr/>
              </p:nvSpPr>
              <p:spPr bwMode="auto">
                <a:xfrm>
                  <a:off x="1544" y="1795"/>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0" name="Freeform 130"/>
                <p:cNvSpPr>
                  <a:spLocks/>
                </p:cNvSpPr>
                <p:nvPr/>
              </p:nvSpPr>
              <p:spPr bwMode="auto">
                <a:xfrm>
                  <a:off x="1578" y="1676"/>
                  <a:ext cx="125" cy="10"/>
                </a:xfrm>
                <a:custGeom>
                  <a:avLst/>
                  <a:gdLst/>
                  <a:ahLst/>
                  <a:cxnLst>
                    <a:cxn ang="0">
                      <a:pos x="0" y="10"/>
                    </a:cxn>
                    <a:cxn ang="0">
                      <a:pos x="12" y="0"/>
                    </a:cxn>
                    <a:cxn ang="0">
                      <a:pos x="112" y="0"/>
                    </a:cxn>
                    <a:cxn ang="0">
                      <a:pos x="125" y="10"/>
                    </a:cxn>
                    <a:cxn ang="0">
                      <a:pos x="0" y="10"/>
                    </a:cxn>
                    <a:cxn ang="0">
                      <a:pos x="0" y="10"/>
                    </a:cxn>
                  </a:cxnLst>
                  <a:rect l="0" t="0" r="r" b="b"/>
                  <a:pathLst>
                    <a:path w="125" h="10">
                      <a:moveTo>
                        <a:pt x="0" y="10"/>
                      </a:moveTo>
                      <a:lnTo>
                        <a:pt x="12" y="0"/>
                      </a:lnTo>
                      <a:lnTo>
                        <a:pt x="112" y="0"/>
                      </a:lnTo>
                      <a:lnTo>
                        <a:pt x="125"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1" name="Rectangle 131"/>
                <p:cNvSpPr>
                  <a:spLocks noChangeArrowheads="1"/>
                </p:cNvSpPr>
                <p:nvPr/>
              </p:nvSpPr>
              <p:spPr bwMode="auto">
                <a:xfrm>
                  <a:off x="1578" y="1686"/>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2" name="Rectangle 132"/>
                <p:cNvSpPr>
                  <a:spLocks noChangeArrowheads="1"/>
                </p:cNvSpPr>
                <p:nvPr/>
              </p:nvSpPr>
              <p:spPr bwMode="auto">
                <a:xfrm>
                  <a:off x="1588" y="1695"/>
                  <a:ext cx="105"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3" name="Freeform 133"/>
                <p:cNvSpPr>
                  <a:spLocks/>
                </p:cNvSpPr>
                <p:nvPr/>
              </p:nvSpPr>
              <p:spPr bwMode="auto">
                <a:xfrm>
                  <a:off x="1220" y="1749"/>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4" name="Rectangle 134"/>
                <p:cNvSpPr>
                  <a:spLocks noChangeArrowheads="1"/>
                </p:cNvSpPr>
                <p:nvPr/>
              </p:nvSpPr>
              <p:spPr bwMode="auto">
                <a:xfrm>
                  <a:off x="1220" y="1762"/>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5" name="Rectangle 135"/>
                <p:cNvSpPr>
                  <a:spLocks noChangeArrowheads="1"/>
                </p:cNvSpPr>
                <p:nvPr/>
              </p:nvSpPr>
              <p:spPr bwMode="auto">
                <a:xfrm>
                  <a:off x="1214"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6" name="Freeform 136"/>
                <p:cNvSpPr>
                  <a:spLocks/>
                </p:cNvSpPr>
                <p:nvPr/>
              </p:nvSpPr>
              <p:spPr bwMode="auto">
                <a:xfrm>
                  <a:off x="1214" y="1795"/>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7" name="Freeform 137"/>
                <p:cNvSpPr>
                  <a:spLocks/>
                </p:cNvSpPr>
                <p:nvPr/>
              </p:nvSpPr>
              <p:spPr bwMode="auto">
                <a:xfrm>
                  <a:off x="1245" y="1676"/>
                  <a:ext cx="128" cy="10"/>
                </a:xfrm>
                <a:custGeom>
                  <a:avLst/>
                  <a:gdLst/>
                  <a:ahLst/>
                  <a:cxnLst>
                    <a:cxn ang="0">
                      <a:pos x="0" y="10"/>
                    </a:cxn>
                    <a:cxn ang="0">
                      <a:pos x="15" y="0"/>
                    </a:cxn>
                    <a:cxn ang="0">
                      <a:pos x="113" y="0"/>
                    </a:cxn>
                    <a:cxn ang="0">
                      <a:pos x="128" y="10"/>
                    </a:cxn>
                    <a:cxn ang="0">
                      <a:pos x="0" y="10"/>
                    </a:cxn>
                    <a:cxn ang="0">
                      <a:pos x="0" y="10"/>
                    </a:cxn>
                  </a:cxnLst>
                  <a:rect l="0" t="0" r="r" b="b"/>
                  <a:pathLst>
                    <a:path w="128" h="10">
                      <a:moveTo>
                        <a:pt x="0" y="10"/>
                      </a:moveTo>
                      <a:lnTo>
                        <a:pt x="15" y="0"/>
                      </a:lnTo>
                      <a:lnTo>
                        <a:pt x="113" y="0"/>
                      </a:lnTo>
                      <a:lnTo>
                        <a:pt x="128"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8" name="Rectangle 138"/>
                <p:cNvSpPr>
                  <a:spLocks noChangeArrowheads="1"/>
                </p:cNvSpPr>
                <p:nvPr/>
              </p:nvSpPr>
              <p:spPr bwMode="auto">
                <a:xfrm>
                  <a:off x="1245" y="1686"/>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9" name="Rectangle 139"/>
                <p:cNvSpPr>
                  <a:spLocks noChangeArrowheads="1"/>
                </p:cNvSpPr>
                <p:nvPr/>
              </p:nvSpPr>
              <p:spPr bwMode="auto">
                <a:xfrm>
                  <a:off x="1255" y="1695"/>
                  <a:ext cx="108"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100" name="Rectangle 140"/>
                <p:cNvSpPr>
                  <a:spLocks noChangeArrowheads="1"/>
                </p:cNvSpPr>
                <p:nvPr/>
              </p:nvSpPr>
              <p:spPr bwMode="auto">
                <a:xfrm>
                  <a:off x="767" y="1535"/>
                  <a:ext cx="197" cy="89"/>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01" name="Freeform 141"/>
                <p:cNvSpPr>
                  <a:spLocks/>
                </p:cNvSpPr>
                <p:nvPr/>
              </p:nvSpPr>
              <p:spPr bwMode="auto">
                <a:xfrm>
                  <a:off x="964" y="1498"/>
                  <a:ext cx="44" cy="126"/>
                </a:xfrm>
                <a:custGeom>
                  <a:avLst/>
                  <a:gdLst/>
                  <a:ahLst/>
                  <a:cxnLst>
                    <a:cxn ang="0">
                      <a:pos x="43" y="0"/>
                    </a:cxn>
                    <a:cxn ang="0">
                      <a:pos x="43" y="91"/>
                    </a:cxn>
                    <a:cxn ang="0">
                      <a:pos x="0" y="126"/>
                    </a:cxn>
                    <a:cxn ang="0">
                      <a:pos x="0" y="37"/>
                    </a:cxn>
                    <a:cxn ang="0">
                      <a:pos x="43" y="0"/>
                    </a:cxn>
                  </a:cxnLst>
                  <a:rect l="0" t="0" r="r" b="b"/>
                  <a:pathLst>
                    <a:path w="43" h="126">
                      <a:moveTo>
                        <a:pt x="43" y="0"/>
                      </a:moveTo>
                      <a:lnTo>
                        <a:pt x="43" y="91"/>
                      </a:lnTo>
                      <a:lnTo>
                        <a:pt x="0" y="126"/>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02" name="Freeform 142"/>
                <p:cNvSpPr>
                  <a:spLocks/>
                </p:cNvSpPr>
                <p:nvPr/>
              </p:nvSpPr>
              <p:spPr bwMode="auto">
                <a:xfrm>
                  <a:off x="767" y="1498"/>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03" name="Rectangle 143"/>
                <p:cNvSpPr>
                  <a:spLocks noChangeArrowheads="1"/>
                </p:cNvSpPr>
                <p:nvPr/>
              </p:nvSpPr>
              <p:spPr bwMode="auto">
                <a:xfrm>
                  <a:off x="767" y="1847"/>
                  <a:ext cx="197" cy="88"/>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04" name="Freeform 144"/>
                <p:cNvSpPr>
                  <a:spLocks/>
                </p:cNvSpPr>
                <p:nvPr/>
              </p:nvSpPr>
              <p:spPr bwMode="auto">
                <a:xfrm>
                  <a:off x="964" y="1810"/>
                  <a:ext cx="44" cy="125"/>
                </a:xfrm>
                <a:custGeom>
                  <a:avLst/>
                  <a:gdLst/>
                  <a:ahLst/>
                  <a:cxnLst>
                    <a:cxn ang="0">
                      <a:pos x="43" y="0"/>
                    </a:cxn>
                    <a:cxn ang="0">
                      <a:pos x="43" y="91"/>
                    </a:cxn>
                    <a:cxn ang="0">
                      <a:pos x="0" y="125"/>
                    </a:cxn>
                    <a:cxn ang="0">
                      <a:pos x="0" y="37"/>
                    </a:cxn>
                    <a:cxn ang="0">
                      <a:pos x="43" y="0"/>
                    </a:cxn>
                  </a:cxnLst>
                  <a:rect l="0" t="0" r="r" b="b"/>
                  <a:pathLst>
                    <a:path w="43" h="125">
                      <a:moveTo>
                        <a:pt x="43" y="0"/>
                      </a:moveTo>
                      <a:lnTo>
                        <a:pt x="43" y="91"/>
                      </a:lnTo>
                      <a:lnTo>
                        <a:pt x="0" y="125"/>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05" name="Freeform 145"/>
                <p:cNvSpPr>
                  <a:spLocks/>
                </p:cNvSpPr>
                <p:nvPr/>
              </p:nvSpPr>
              <p:spPr bwMode="auto">
                <a:xfrm>
                  <a:off x="767" y="1810"/>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06" name="Rectangle 146"/>
                <p:cNvSpPr>
                  <a:spLocks noChangeArrowheads="1"/>
                </p:cNvSpPr>
                <p:nvPr/>
              </p:nvSpPr>
              <p:spPr bwMode="auto">
                <a:xfrm>
                  <a:off x="767" y="2156"/>
                  <a:ext cx="197" cy="89"/>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07" name="Freeform 147"/>
                <p:cNvSpPr>
                  <a:spLocks/>
                </p:cNvSpPr>
                <p:nvPr/>
              </p:nvSpPr>
              <p:spPr bwMode="auto">
                <a:xfrm>
                  <a:off x="964" y="2119"/>
                  <a:ext cx="44" cy="126"/>
                </a:xfrm>
                <a:custGeom>
                  <a:avLst/>
                  <a:gdLst/>
                  <a:ahLst/>
                  <a:cxnLst>
                    <a:cxn ang="0">
                      <a:pos x="43" y="0"/>
                    </a:cxn>
                    <a:cxn ang="0">
                      <a:pos x="43" y="91"/>
                    </a:cxn>
                    <a:cxn ang="0">
                      <a:pos x="0" y="126"/>
                    </a:cxn>
                    <a:cxn ang="0">
                      <a:pos x="0" y="37"/>
                    </a:cxn>
                    <a:cxn ang="0">
                      <a:pos x="43" y="0"/>
                    </a:cxn>
                  </a:cxnLst>
                  <a:rect l="0" t="0" r="r" b="b"/>
                  <a:pathLst>
                    <a:path w="43" h="126">
                      <a:moveTo>
                        <a:pt x="43" y="0"/>
                      </a:moveTo>
                      <a:lnTo>
                        <a:pt x="43" y="91"/>
                      </a:lnTo>
                      <a:lnTo>
                        <a:pt x="0" y="126"/>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08" name="Freeform 148"/>
                <p:cNvSpPr>
                  <a:spLocks/>
                </p:cNvSpPr>
                <p:nvPr/>
              </p:nvSpPr>
              <p:spPr bwMode="auto">
                <a:xfrm>
                  <a:off x="767" y="2119"/>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09" name="Rectangle 149"/>
                <p:cNvSpPr>
                  <a:spLocks noChangeArrowheads="1"/>
                </p:cNvSpPr>
                <p:nvPr/>
              </p:nvSpPr>
              <p:spPr bwMode="auto">
                <a:xfrm>
                  <a:off x="767" y="2468"/>
                  <a:ext cx="197" cy="89"/>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10" name="Freeform 150"/>
                <p:cNvSpPr>
                  <a:spLocks/>
                </p:cNvSpPr>
                <p:nvPr/>
              </p:nvSpPr>
              <p:spPr bwMode="auto">
                <a:xfrm>
                  <a:off x="964" y="2431"/>
                  <a:ext cx="44" cy="126"/>
                </a:xfrm>
                <a:custGeom>
                  <a:avLst/>
                  <a:gdLst/>
                  <a:ahLst/>
                  <a:cxnLst>
                    <a:cxn ang="0">
                      <a:pos x="43" y="0"/>
                    </a:cxn>
                    <a:cxn ang="0">
                      <a:pos x="43" y="91"/>
                    </a:cxn>
                    <a:cxn ang="0">
                      <a:pos x="0" y="126"/>
                    </a:cxn>
                    <a:cxn ang="0">
                      <a:pos x="0" y="37"/>
                    </a:cxn>
                    <a:cxn ang="0">
                      <a:pos x="43" y="0"/>
                    </a:cxn>
                  </a:cxnLst>
                  <a:rect l="0" t="0" r="r" b="b"/>
                  <a:pathLst>
                    <a:path w="43" h="126">
                      <a:moveTo>
                        <a:pt x="43" y="0"/>
                      </a:moveTo>
                      <a:lnTo>
                        <a:pt x="43" y="91"/>
                      </a:lnTo>
                      <a:lnTo>
                        <a:pt x="0" y="126"/>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11" name="Freeform 151"/>
                <p:cNvSpPr>
                  <a:spLocks/>
                </p:cNvSpPr>
                <p:nvPr/>
              </p:nvSpPr>
              <p:spPr bwMode="auto">
                <a:xfrm>
                  <a:off x="767" y="2431"/>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12" name="Line 152"/>
                <p:cNvSpPr>
                  <a:spLocks noChangeShapeType="1"/>
                </p:cNvSpPr>
                <p:nvPr/>
              </p:nvSpPr>
              <p:spPr bwMode="auto">
                <a:xfrm>
                  <a:off x="987" y="2496"/>
                  <a:ext cx="1644"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3" name="Line 153"/>
                <p:cNvSpPr>
                  <a:spLocks noChangeShapeType="1"/>
                </p:cNvSpPr>
                <p:nvPr/>
              </p:nvSpPr>
              <p:spPr bwMode="auto">
                <a:xfrm>
                  <a:off x="989" y="2184"/>
                  <a:ext cx="1642"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4" name="Line 154"/>
                <p:cNvSpPr>
                  <a:spLocks noChangeShapeType="1"/>
                </p:cNvSpPr>
                <p:nvPr/>
              </p:nvSpPr>
              <p:spPr bwMode="auto">
                <a:xfrm>
                  <a:off x="987" y="1873"/>
                  <a:ext cx="1644"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5" name="Line 155"/>
                <p:cNvSpPr>
                  <a:spLocks noChangeShapeType="1"/>
                </p:cNvSpPr>
                <p:nvPr/>
              </p:nvSpPr>
              <p:spPr bwMode="auto">
                <a:xfrm>
                  <a:off x="987" y="1561"/>
                  <a:ext cx="1644"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6" name="Rectangle 156"/>
                <p:cNvSpPr>
                  <a:spLocks noChangeArrowheads="1"/>
                </p:cNvSpPr>
                <p:nvPr/>
              </p:nvSpPr>
              <p:spPr bwMode="auto">
                <a:xfrm>
                  <a:off x="2159" y="2031"/>
                  <a:ext cx="147" cy="28"/>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a:t>
                  </a:r>
                  <a:endParaRPr lang="zh-CN" altLang="en-GB" sz="400">
                    <a:latin typeface="+mn-lt"/>
                    <a:ea typeface="宋体" charset="-122"/>
                  </a:endParaRPr>
                </a:p>
              </p:txBody>
            </p:sp>
            <p:sp>
              <p:nvSpPr>
                <p:cNvPr id="2089117" name="Rectangle 157"/>
                <p:cNvSpPr>
                  <a:spLocks noChangeArrowheads="1"/>
                </p:cNvSpPr>
                <p:nvPr/>
              </p:nvSpPr>
              <p:spPr bwMode="auto">
                <a:xfrm>
                  <a:off x="2159" y="2319"/>
                  <a:ext cx="147" cy="28"/>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 ■</a:t>
                  </a:r>
                  <a:endParaRPr lang="zh-CN" altLang="en-GB" sz="400">
                    <a:latin typeface="+mn-lt"/>
                    <a:ea typeface="宋体" charset="-122"/>
                  </a:endParaRPr>
                </a:p>
              </p:txBody>
            </p:sp>
            <p:sp>
              <p:nvSpPr>
                <p:cNvPr id="2089118" name="Rectangle 158"/>
                <p:cNvSpPr>
                  <a:spLocks noChangeArrowheads="1"/>
                </p:cNvSpPr>
                <p:nvPr/>
              </p:nvSpPr>
              <p:spPr bwMode="auto">
                <a:xfrm>
                  <a:off x="2159" y="2655"/>
                  <a:ext cx="147" cy="28"/>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 ■</a:t>
                  </a:r>
                  <a:endParaRPr lang="zh-CN" altLang="en-GB" sz="400">
                    <a:latin typeface="+mn-lt"/>
                    <a:ea typeface="宋体" charset="-122"/>
                  </a:endParaRPr>
                </a:p>
              </p:txBody>
            </p:sp>
          </p:grpSp>
          <p:sp>
            <p:nvSpPr>
              <p:cNvPr id="2089119" name="Text Box 159"/>
              <p:cNvSpPr txBox="1">
                <a:spLocks noChangeArrowheads="1"/>
              </p:cNvSpPr>
              <p:nvPr/>
            </p:nvSpPr>
            <p:spPr bwMode="auto">
              <a:xfrm>
                <a:off x="1305" y="1793"/>
                <a:ext cx="1695" cy="233"/>
              </a:xfrm>
              <a:prstGeom prst="rect">
                <a:avLst/>
              </a:prstGeom>
              <a:noFill/>
              <a:ln w="9525">
                <a:noFill/>
                <a:miter lim="800000"/>
                <a:headEnd/>
                <a:tailEnd/>
              </a:ln>
              <a:effectLst/>
            </p:spPr>
            <p:txBody>
              <a:bodyPr wrap="none">
                <a:spAutoFit/>
              </a:bodyPr>
              <a:lstStyle/>
              <a:p>
                <a:pPr eaLnBrk="1" hangingPunct="1">
                  <a:defRPr/>
                </a:pPr>
                <a:r>
                  <a:rPr lang="zh-CN" altLang="en-US" i="1" dirty="0">
                    <a:latin typeface="+mn-lt"/>
                    <a:ea typeface="+mn-ea"/>
                  </a:rPr>
                  <a:t>电缆总长度不超过</a:t>
                </a:r>
                <a:r>
                  <a:rPr lang="en-US" altLang="zh-CN" i="1" dirty="0">
                    <a:latin typeface="+mn-lt"/>
                    <a:ea typeface="+mn-ea"/>
                  </a:rPr>
                  <a:t>500</a:t>
                </a:r>
                <a:r>
                  <a:rPr lang="zh-CN" altLang="en-US" i="1" dirty="0">
                    <a:latin typeface="+mn-lt"/>
                    <a:ea typeface="+mn-ea"/>
                  </a:rPr>
                  <a:t>米</a:t>
                </a:r>
                <a:endParaRPr lang="en-US" altLang="zh-CN" i="1" dirty="0">
                  <a:latin typeface="+mn-lt"/>
                  <a:ea typeface="+mn-ea"/>
                </a:endParaRPr>
              </a:p>
            </p:txBody>
          </p:sp>
          <p:sp>
            <p:nvSpPr>
              <p:cNvPr id="2089120" name="Text Box 160"/>
              <p:cNvSpPr txBox="1">
                <a:spLocks noChangeArrowheads="1"/>
              </p:cNvSpPr>
              <p:nvPr/>
            </p:nvSpPr>
            <p:spPr bwMode="auto">
              <a:xfrm>
                <a:off x="1738" y="2927"/>
                <a:ext cx="1079" cy="233"/>
              </a:xfrm>
              <a:prstGeom prst="rect">
                <a:avLst/>
              </a:prstGeom>
              <a:noFill/>
              <a:ln w="9525">
                <a:noFill/>
                <a:miter lim="800000"/>
                <a:headEnd/>
                <a:tailEnd/>
              </a:ln>
              <a:effectLst/>
            </p:spPr>
            <p:txBody>
              <a:bodyPr wrap="none">
                <a:spAutoFit/>
              </a:bodyPr>
              <a:lstStyle/>
              <a:p>
                <a:pPr algn="r" eaLnBrk="1" hangingPunct="1">
                  <a:defRPr/>
                </a:pPr>
                <a:r>
                  <a:rPr lang="zh-CN" altLang="en-US" i="1" dirty="0">
                    <a:latin typeface="+mn-ea"/>
                    <a:ea typeface="+mn-ea"/>
                  </a:rPr>
                  <a:t>最多</a:t>
                </a:r>
                <a:r>
                  <a:rPr lang="en-US" altLang="zh-CN" i="1" dirty="0">
                    <a:latin typeface="+mn-ea"/>
                    <a:ea typeface="+mn-ea"/>
                  </a:rPr>
                  <a:t>4</a:t>
                </a:r>
                <a:r>
                  <a:rPr lang="zh-CN" altLang="en-US" i="1" dirty="0">
                    <a:latin typeface="+mn-ea"/>
                    <a:ea typeface="+mn-ea"/>
                  </a:rPr>
                  <a:t>个中继器</a:t>
                </a:r>
                <a:endParaRPr lang="en-US" altLang="zh-CN" i="1" dirty="0">
                  <a:latin typeface="+mn-ea"/>
                  <a:ea typeface="+mn-ea"/>
                </a:endParaRPr>
              </a:p>
            </p:txBody>
          </p:sp>
          <p:sp>
            <p:nvSpPr>
              <p:cNvPr id="2089121" name="Text Box 161"/>
              <p:cNvSpPr txBox="1">
                <a:spLocks noChangeArrowheads="1"/>
              </p:cNvSpPr>
              <p:nvPr/>
            </p:nvSpPr>
            <p:spPr bwMode="auto">
              <a:xfrm>
                <a:off x="3016" y="3698"/>
                <a:ext cx="2519" cy="233"/>
              </a:xfrm>
              <a:prstGeom prst="rect">
                <a:avLst/>
              </a:prstGeom>
              <a:noFill/>
              <a:ln w="9525">
                <a:noFill/>
                <a:miter lim="800000"/>
                <a:headEnd/>
                <a:tailEnd/>
              </a:ln>
              <a:effectLst/>
            </p:spPr>
            <p:txBody>
              <a:bodyPr>
                <a:spAutoFit/>
              </a:bodyPr>
              <a:lstStyle/>
              <a:p>
                <a:pPr algn="ctr" eaLnBrk="1" hangingPunct="1">
                  <a:defRPr/>
                </a:pPr>
                <a:r>
                  <a:rPr lang="zh-CN" altLang="en-US" i="1" dirty="0">
                    <a:latin typeface="+mn-lt"/>
                    <a:ea typeface="+mn-ea"/>
                  </a:rPr>
                  <a:t>覆盖范围不超过</a:t>
                </a:r>
                <a:r>
                  <a:rPr lang="en-US" altLang="zh-CN" i="1" dirty="0">
                    <a:latin typeface="+mn-lt"/>
                    <a:ea typeface="+mn-ea"/>
                  </a:rPr>
                  <a:t>2500</a:t>
                </a:r>
                <a:r>
                  <a:rPr lang="zh-CN" altLang="en-US" i="1" dirty="0">
                    <a:latin typeface="+mn-lt"/>
                    <a:ea typeface="+mn-ea"/>
                  </a:rPr>
                  <a:t>米</a:t>
                </a:r>
                <a:endParaRPr lang="en-US" altLang="zh-CN" i="1" dirty="0">
                  <a:latin typeface="+mn-lt"/>
                  <a:ea typeface="+mn-ea"/>
                </a:endParaRPr>
              </a:p>
            </p:txBody>
          </p:sp>
          <p:sp>
            <p:nvSpPr>
              <p:cNvPr id="2089122" name="Text Box 162"/>
              <p:cNvSpPr txBox="1">
                <a:spLocks noChangeArrowheads="1"/>
              </p:cNvSpPr>
              <p:nvPr/>
            </p:nvSpPr>
            <p:spPr bwMode="auto">
              <a:xfrm>
                <a:off x="3334" y="1612"/>
                <a:ext cx="2366" cy="233"/>
              </a:xfrm>
              <a:prstGeom prst="rect">
                <a:avLst/>
              </a:prstGeom>
              <a:noFill/>
              <a:ln w="9525">
                <a:noFill/>
                <a:miter lim="800000"/>
                <a:headEnd/>
                <a:tailEnd/>
              </a:ln>
              <a:effectLst/>
            </p:spPr>
            <p:txBody>
              <a:bodyPr wrap="none">
                <a:spAutoFit/>
              </a:bodyPr>
              <a:lstStyle/>
              <a:p>
                <a:pPr eaLnBrk="1" hangingPunct="1">
                  <a:defRPr/>
                </a:pPr>
                <a:r>
                  <a:rPr lang="zh-CN" altLang="en-US" i="1" dirty="0">
                    <a:latin typeface="+mn-lt"/>
                    <a:ea typeface="+mn-ea"/>
                  </a:rPr>
                  <a:t>一个以太网中最多容纳</a:t>
                </a:r>
                <a:r>
                  <a:rPr lang="en-US" altLang="zh-CN" i="1" dirty="0">
                    <a:latin typeface="+mn-lt"/>
                    <a:ea typeface="+mn-ea"/>
                  </a:rPr>
                  <a:t>1024</a:t>
                </a:r>
                <a:r>
                  <a:rPr lang="zh-CN" altLang="en-US" i="1" dirty="0">
                    <a:latin typeface="+mn-lt"/>
                    <a:ea typeface="+mn-ea"/>
                  </a:rPr>
                  <a:t>台主机</a:t>
                </a:r>
                <a:endParaRPr lang="en-US" altLang="zh-CN" i="1" dirty="0">
                  <a:latin typeface="+mn-lt"/>
                  <a:ea typeface="+mn-ea"/>
                </a:endParaRPr>
              </a:p>
            </p:txBody>
          </p:sp>
        </p:grpSp>
        <p:sp>
          <p:nvSpPr>
            <p:cNvPr id="2089124" name="Text Box 164"/>
            <p:cNvSpPr txBox="1">
              <a:spLocks noChangeArrowheads="1"/>
            </p:cNvSpPr>
            <p:nvPr/>
          </p:nvSpPr>
          <p:spPr bwMode="auto">
            <a:xfrm>
              <a:off x="839" y="2704"/>
              <a:ext cx="978" cy="233"/>
            </a:xfrm>
            <a:prstGeom prst="rect">
              <a:avLst/>
            </a:prstGeom>
            <a:noFill/>
            <a:ln w="9525">
              <a:noFill/>
              <a:miter lim="800000"/>
              <a:headEnd/>
              <a:tailEnd/>
            </a:ln>
            <a:effectLst/>
          </p:spPr>
          <p:txBody>
            <a:bodyPr wrap="none">
              <a:spAutoFit/>
            </a:bodyPr>
            <a:lstStyle/>
            <a:p>
              <a:pPr eaLnBrk="1" hangingPunct="1">
                <a:defRPr/>
              </a:pPr>
              <a:r>
                <a:rPr lang="zh-CN" altLang="en-US" i="1" dirty="0">
                  <a:latin typeface="+mn-lt"/>
                  <a:ea typeface="+mn-ea"/>
                </a:rPr>
                <a:t>实现</a:t>
              </a:r>
              <a:r>
                <a:rPr lang="en-US" altLang="zh-CN" i="1" dirty="0">
                  <a:latin typeface="+mn-lt"/>
                  <a:ea typeface="+mn-ea"/>
                </a:rPr>
                <a:t>MAC</a:t>
              </a:r>
              <a:r>
                <a:rPr lang="zh-CN" altLang="en-US" i="1" dirty="0">
                  <a:latin typeface="+mn-lt"/>
                  <a:ea typeface="+mn-ea"/>
                </a:rPr>
                <a:t>协议</a:t>
              </a:r>
              <a:endParaRPr lang="en-US" altLang="zh-CN" i="1" dirty="0">
                <a:latin typeface="+mn-lt"/>
                <a:ea typeface="+mn-ea"/>
              </a:endParaRPr>
            </a:p>
          </p:txBody>
        </p:sp>
        <p:sp>
          <p:nvSpPr>
            <p:cNvPr id="2089125" name="Text Box 165"/>
            <p:cNvSpPr txBox="1">
              <a:spLocks noChangeArrowheads="1"/>
            </p:cNvSpPr>
            <p:nvPr/>
          </p:nvSpPr>
          <p:spPr bwMode="auto">
            <a:xfrm>
              <a:off x="0" y="1434"/>
              <a:ext cx="1372" cy="407"/>
            </a:xfrm>
            <a:prstGeom prst="rect">
              <a:avLst/>
            </a:prstGeom>
            <a:noFill/>
            <a:ln w="9525">
              <a:noFill/>
              <a:miter lim="800000"/>
              <a:headEnd/>
              <a:tailEnd/>
            </a:ln>
            <a:effectLst/>
          </p:spPr>
          <p:txBody>
            <a:bodyPr wrap="none">
              <a:spAutoFit/>
            </a:bodyPr>
            <a:lstStyle/>
            <a:p>
              <a:pPr eaLnBrk="1" hangingPunct="1">
                <a:defRPr/>
              </a:pPr>
              <a:r>
                <a:rPr lang="zh-CN" altLang="en-US" i="1" dirty="0">
                  <a:latin typeface="+mn-ea"/>
                  <a:ea typeface="+mn-ea"/>
                </a:rPr>
                <a:t>检测信道是否空闲</a:t>
              </a:r>
              <a:r>
                <a:rPr lang="en-US" altLang="zh-CN" i="1" dirty="0">
                  <a:latin typeface="+mn-ea"/>
                  <a:ea typeface="+mn-ea"/>
                </a:rPr>
                <a:t>, </a:t>
              </a:r>
            </a:p>
            <a:p>
              <a:pPr eaLnBrk="1" hangingPunct="1">
                <a:defRPr/>
              </a:pPr>
              <a:r>
                <a:rPr lang="zh-CN" altLang="en-US" i="1" dirty="0">
                  <a:latin typeface="+mn-ea"/>
                  <a:ea typeface="+mn-ea"/>
                </a:rPr>
                <a:t>收发信号</a:t>
              </a:r>
              <a:endParaRPr lang="en-US" altLang="zh-CN" i="1" dirty="0">
                <a:latin typeface="+mn-ea"/>
                <a:ea typeface="+mn-ea"/>
              </a:endParaRPr>
            </a:p>
          </p:txBody>
        </p:sp>
      </p:grpSp>
      <p:sp>
        <p:nvSpPr>
          <p:cNvPr id="176133" name="灯片编号占位符 16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F1F12B2-BBDF-4279-9334-7CA5CCEC385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125</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zh-CN" altLang="en-US" sz="4000" smtClean="0"/>
              <a:t>物理属性</a:t>
            </a:r>
            <a:endParaRPr lang="en-US" altLang="zh-CN" sz="4000" smtClean="0"/>
          </a:p>
        </p:txBody>
      </p:sp>
      <p:sp>
        <p:nvSpPr>
          <p:cNvPr id="177155" name="Rectangle 3"/>
          <p:cNvSpPr>
            <a:spLocks noGrp="1" noChangeArrowheads="1"/>
          </p:cNvSpPr>
          <p:nvPr>
            <p:ph type="body" idx="1"/>
          </p:nvPr>
        </p:nvSpPr>
        <p:spPr/>
        <p:txBody>
          <a:bodyPr/>
          <a:lstStyle/>
          <a:p>
            <a:r>
              <a:rPr lang="zh-CN" altLang="en-US" sz="2800" smtClean="0"/>
              <a:t>收发器和传输媒质</a:t>
            </a:r>
            <a:endParaRPr lang="en-US" altLang="zh-CN" sz="2800" smtClean="0"/>
          </a:p>
          <a:p>
            <a:pPr lvl="1"/>
            <a:r>
              <a:rPr lang="en-US" altLang="zh-CN" sz="2400" smtClean="0"/>
              <a:t>10Base5 (</a:t>
            </a:r>
            <a:r>
              <a:rPr lang="zh-CN" altLang="en-US" sz="2400" smtClean="0"/>
              <a:t>粗缆</a:t>
            </a:r>
            <a:r>
              <a:rPr lang="en-US" altLang="zh-CN" sz="2400" smtClean="0"/>
              <a:t>)</a:t>
            </a:r>
          </a:p>
          <a:p>
            <a:pPr lvl="1"/>
            <a:r>
              <a:rPr lang="en-US" altLang="zh-CN" sz="2400" smtClean="0"/>
              <a:t>10Base2 (</a:t>
            </a:r>
            <a:r>
              <a:rPr lang="zh-CN" altLang="en-US" sz="2400" smtClean="0"/>
              <a:t>细缆</a:t>
            </a:r>
            <a:r>
              <a:rPr lang="en-US" altLang="zh-CN" sz="2400" smtClean="0"/>
              <a:t>)</a:t>
            </a:r>
          </a:p>
          <a:p>
            <a:pPr lvl="1"/>
            <a:r>
              <a:rPr lang="en-US" altLang="zh-CN" sz="2400" smtClean="0"/>
              <a:t>10BaseT/100BaseT ( </a:t>
            </a:r>
            <a:r>
              <a:rPr lang="en-US" altLang="zh-CN" sz="2400" smtClean="0">
                <a:solidFill>
                  <a:srgbClr val="FF0000"/>
                </a:solidFill>
              </a:rPr>
              <a:t>T</a:t>
            </a:r>
            <a:r>
              <a:rPr lang="en-US" altLang="zh-CN" sz="2400" smtClean="0"/>
              <a:t>:5</a:t>
            </a:r>
            <a:r>
              <a:rPr lang="zh-CN" altLang="en-US" sz="2400" smtClean="0"/>
              <a:t>类</a:t>
            </a:r>
            <a:r>
              <a:rPr lang="zh-CN" altLang="en-US" sz="2400" smtClean="0">
                <a:solidFill>
                  <a:srgbClr val="FF0000"/>
                </a:solidFill>
              </a:rPr>
              <a:t>双绞线</a:t>
            </a:r>
            <a:r>
              <a:rPr lang="en-US" altLang="zh-CN" sz="2400" smtClean="0"/>
              <a:t>)</a:t>
            </a:r>
          </a:p>
          <a:p>
            <a:endParaRPr lang="en-US" altLang="zh-CN" smtClean="0"/>
          </a:p>
        </p:txBody>
      </p:sp>
      <p:grpSp>
        <p:nvGrpSpPr>
          <p:cNvPr id="177156" name="Group 9"/>
          <p:cNvGrpSpPr>
            <a:grpSpLocks/>
          </p:cNvGrpSpPr>
          <p:nvPr/>
        </p:nvGrpSpPr>
        <p:grpSpPr bwMode="auto">
          <a:xfrm>
            <a:off x="2051050" y="3268663"/>
            <a:ext cx="5329238" cy="3589337"/>
            <a:chOff x="1292" y="1797"/>
            <a:chExt cx="3357" cy="2261"/>
          </a:xfrm>
        </p:grpSpPr>
        <p:pic>
          <p:nvPicPr>
            <p:cNvPr id="177158" name="Picture 4" descr="thicknet-thin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 y="1797"/>
              <a:ext cx="2268" cy="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9" name="Picture 6" descr="2168717952_bf7edfcc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 y="2659"/>
              <a:ext cx="90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60" name="Picture 7" descr="180px-BNC_connector">
              <a:hlinkClick r:id="rId4" tooltip="Male 50 ohm BNC connector"/>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 y="1842"/>
              <a:ext cx="726"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61" name="Picture 8" descr="250px-Ethernet_RJ45_connector_p1160054">
              <a:hlinkClick r:id="rId6" tooltip="A standard 8P8C (often called RJ45) Ethernet connector."/>
            </p:cNvPr>
            <p:cNvPicPr>
              <a:picLocks noChangeAspect="1" noChangeArrowheads="1"/>
            </p:cNvPicPr>
            <p:nvPr/>
          </p:nvPicPr>
          <p:blipFill>
            <a:blip r:embed="rId7">
              <a:extLst>
                <a:ext uri="{28A0092B-C50C-407E-A947-70E740481C1C}">
                  <a14:useLocalDpi xmlns:a14="http://schemas.microsoft.com/office/drawing/2010/main" val="0"/>
                </a:ext>
              </a:extLst>
            </a:blip>
            <a:srcRect l="29201" t="32826"/>
            <a:stretch>
              <a:fillRect/>
            </a:stretch>
          </p:blipFill>
          <p:spPr bwMode="auto">
            <a:xfrm>
              <a:off x="1338" y="3385"/>
              <a:ext cx="771"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7157"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AA9BEF0-BDBD-4E85-8567-3F2012793BA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126</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总线拓扑结构</a:t>
            </a:r>
            <a:r>
              <a:rPr lang="en-US" altLang="zh-CN" smtClean="0">
                <a:ea typeface="宋体" panose="02010600030101010101" pitchFamily="2" charset="-122"/>
              </a:rPr>
              <a:t>: </a:t>
            </a:r>
            <a:r>
              <a:rPr lang="zh-CN" altLang="en-US" smtClean="0">
                <a:ea typeface="宋体" panose="02010600030101010101" pitchFamily="2" charset="-122"/>
              </a:rPr>
              <a:t>传统</a:t>
            </a:r>
            <a:r>
              <a:rPr lang="en-US" altLang="zh-CN" smtClean="0">
                <a:ea typeface="宋体" panose="02010600030101010101" pitchFamily="2" charset="-122"/>
              </a:rPr>
              <a:t>Ethernet</a:t>
            </a:r>
          </a:p>
        </p:txBody>
      </p:sp>
      <p:pic>
        <p:nvPicPr>
          <p:cNvPr id="178179" name="Picture 3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50" y="1412875"/>
            <a:ext cx="7067550"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0" name="Picture 3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7138" y="1931988"/>
            <a:ext cx="1393825"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53F027F-1267-4EF8-A7E1-AB92CD6D890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127</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161"/>
          <p:cNvSpPr>
            <a:spLocks noGrp="1" noChangeArrowheads="1"/>
          </p:cNvSpPr>
          <p:nvPr>
            <p:ph type="title"/>
          </p:nvPr>
        </p:nvSpPr>
        <p:spPr/>
        <p:txBody>
          <a:bodyPr/>
          <a:lstStyle/>
          <a:p>
            <a:r>
              <a:rPr lang="zh-CN" altLang="en-US" sz="3600" smtClean="0">
                <a:ea typeface="宋体" panose="02010600030101010101" pitchFamily="2" charset="-122"/>
              </a:rPr>
              <a:t>星型拓扑结构</a:t>
            </a:r>
            <a:r>
              <a:rPr lang="en-US" altLang="zh-CN" sz="3600" smtClean="0">
                <a:ea typeface="宋体" panose="02010600030101010101" pitchFamily="2" charset="-122"/>
              </a:rPr>
              <a:t>: </a:t>
            </a:r>
            <a:r>
              <a:rPr lang="zh-CN" altLang="en-US" sz="3600" smtClean="0">
                <a:ea typeface="宋体" panose="02010600030101010101" pitchFamily="2" charset="-122"/>
              </a:rPr>
              <a:t>集线器</a:t>
            </a:r>
            <a:r>
              <a:rPr lang="en-US" altLang="zh-CN" sz="3600" smtClean="0">
                <a:ea typeface="宋体" panose="02010600030101010101" pitchFamily="2" charset="-122"/>
              </a:rPr>
              <a:t>/</a:t>
            </a:r>
            <a:r>
              <a:rPr lang="zh-CN" altLang="en-US" sz="3600" smtClean="0">
                <a:ea typeface="宋体" panose="02010600030101010101" pitchFamily="2" charset="-122"/>
              </a:rPr>
              <a:t>交换设备</a:t>
            </a:r>
            <a:endParaRPr lang="en-US" altLang="zh-CN" sz="3600" smtClean="0"/>
          </a:p>
        </p:txBody>
      </p:sp>
      <p:sp>
        <p:nvSpPr>
          <p:cNvPr id="179203" name="Rectangle 162"/>
          <p:cNvSpPr>
            <a:spLocks noGrp="1" noChangeArrowheads="1"/>
          </p:cNvSpPr>
          <p:nvPr>
            <p:ph type="body" idx="1"/>
          </p:nvPr>
        </p:nvSpPr>
        <p:spPr/>
        <p:txBody>
          <a:bodyPr/>
          <a:lstStyle/>
          <a:p>
            <a:r>
              <a:rPr lang="zh-CN" altLang="en-US" sz="2800" smtClean="0"/>
              <a:t>现行的</a:t>
            </a:r>
            <a:r>
              <a:rPr lang="en-US" altLang="zh-CN" sz="2800" smtClean="0"/>
              <a:t>Ethernet, </a:t>
            </a:r>
            <a:r>
              <a:rPr lang="zh-CN" altLang="en-US" sz="2800" smtClean="0"/>
              <a:t>常采用星型拓扑结构</a:t>
            </a:r>
            <a:endParaRPr lang="en-US" altLang="zh-CN" sz="2800" smtClean="0"/>
          </a:p>
          <a:p>
            <a:pPr lvl="1"/>
            <a:r>
              <a:rPr lang="zh-CN" altLang="en-US" sz="2400" smtClean="0"/>
              <a:t>在总线型拓扑结构中</a:t>
            </a:r>
            <a:r>
              <a:rPr lang="en-US" altLang="zh-CN" sz="2400" smtClean="0"/>
              <a:t>: </a:t>
            </a:r>
            <a:r>
              <a:rPr lang="zh-CN" altLang="en-US" sz="2400" smtClean="0"/>
              <a:t>所有节点在同一个冲突域内</a:t>
            </a:r>
            <a:r>
              <a:rPr lang="en-US" altLang="zh-CN" sz="2400" smtClean="0"/>
              <a:t>, </a:t>
            </a:r>
            <a:r>
              <a:rPr lang="zh-CN" altLang="en-US" sz="2400" smtClean="0"/>
              <a:t>相互之间可能产生冲突</a:t>
            </a:r>
            <a:endParaRPr lang="en-US" altLang="zh-CN" sz="2400" smtClean="0"/>
          </a:p>
          <a:p>
            <a:pPr lvl="1"/>
            <a:r>
              <a:rPr lang="zh-CN" altLang="en-US" sz="2400" smtClean="0"/>
              <a:t>星型拓扑结构</a:t>
            </a:r>
            <a:endParaRPr lang="en-US" altLang="zh-CN" sz="2400" smtClean="0"/>
          </a:p>
          <a:p>
            <a:pPr lvl="2"/>
            <a:r>
              <a:rPr lang="zh-CN" altLang="en-US" sz="2000" smtClean="0"/>
              <a:t>基于集线器</a:t>
            </a:r>
            <a:r>
              <a:rPr lang="en-US" altLang="zh-CN" sz="2000" smtClean="0"/>
              <a:t>: </a:t>
            </a:r>
            <a:r>
              <a:rPr lang="zh-CN" altLang="en-US" sz="2000" smtClean="0"/>
              <a:t>所有节点在一个冲突域内</a:t>
            </a:r>
            <a:endParaRPr lang="en-US" altLang="zh-CN" sz="2000" smtClean="0"/>
          </a:p>
          <a:p>
            <a:pPr lvl="2"/>
            <a:r>
              <a:rPr lang="zh-CN" altLang="en-US" sz="2000" smtClean="0"/>
              <a:t>基于交换机</a:t>
            </a:r>
            <a:r>
              <a:rPr lang="en-US" altLang="zh-CN" sz="2000" smtClean="0"/>
              <a:t>: </a:t>
            </a:r>
            <a:r>
              <a:rPr lang="zh-CN" altLang="en-US" sz="2000" smtClean="0"/>
              <a:t>每一个</a:t>
            </a:r>
            <a:r>
              <a:rPr lang="en-US" altLang="zh-CN" sz="2000" smtClean="0"/>
              <a:t>``spoke’’</a:t>
            </a:r>
            <a:r>
              <a:rPr lang="zh-CN" altLang="en-US" sz="2000" smtClean="0"/>
              <a:t>执行独立的</a:t>
            </a:r>
            <a:r>
              <a:rPr lang="en-US" altLang="zh-CN" sz="2000" smtClean="0"/>
              <a:t>MAC</a:t>
            </a:r>
            <a:r>
              <a:rPr lang="zh-CN" altLang="en-US" sz="2000" smtClean="0"/>
              <a:t>协议</a:t>
            </a:r>
            <a:r>
              <a:rPr lang="en-US" altLang="zh-CN" sz="2000" smtClean="0"/>
              <a:t>, </a:t>
            </a:r>
            <a:r>
              <a:rPr lang="zh-CN" altLang="en-US" sz="2000" smtClean="0"/>
              <a:t>节点之间无冲突</a:t>
            </a:r>
            <a:endParaRPr lang="en-US" altLang="zh-CN" sz="2000" smtClean="0"/>
          </a:p>
          <a:p>
            <a:pPr lvl="1"/>
            <a:endParaRPr lang="en-US" altLang="zh-CN" sz="2400" smtClean="0"/>
          </a:p>
          <a:p>
            <a:endParaRPr lang="en-US" altLang="zh-CN" sz="2800" smtClean="0"/>
          </a:p>
        </p:txBody>
      </p:sp>
      <p:pic>
        <p:nvPicPr>
          <p:cNvPr id="179204" name="Picture 3" descr="02x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4071938"/>
            <a:ext cx="4824412"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159"/>
          <p:cNvSpPr>
            <a:spLocks noChangeArrowheads="1"/>
          </p:cNvSpPr>
          <p:nvPr/>
        </p:nvSpPr>
        <p:spPr bwMode="auto">
          <a:xfrm>
            <a:off x="2786063" y="6000750"/>
            <a:ext cx="3429000" cy="381000"/>
          </a:xfrm>
          <a:prstGeom prst="rect">
            <a:avLst/>
          </a:prstGeom>
          <a:noFill/>
          <a:ln w="9525">
            <a:noFill/>
            <a:miter lim="800000"/>
            <a:headEnd/>
            <a:tailEnd/>
          </a:ln>
        </p:spPr>
        <p:txBody>
          <a:bodyPr/>
          <a:lstStyle/>
          <a:p>
            <a:pPr marL="342900" indent="-342900" algn="ctr" eaLnBrk="1" hangingPunct="1">
              <a:lnSpc>
                <a:spcPct val="90000"/>
              </a:lnSpc>
              <a:spcBef>
                <a:spcPct val="20000"/>
              </a:spcBef>
              <a:buClr>
                <a:schemeClr val="accent2"/>
              </a:buClr>
              <a:buFont typeface="Wingdings" pitchFamily="2" charset="2"/>
              <a:buNone/>
              <a:defRPr/>
            </a:pPr>
            <a:r>
              <a:rPr kumimoji="1" lang="zh-CN" altLang="en-US" sz="2000" dirty="0">
                <a:latin typeface="+mn-ea"/>
                <a:ea typeface="+mn-ea"/>
              </a:rPr>
              <a:t>通过集线器和双绞线连接</a:t>
            </a:r>
            <a:endParaRPr kumimoji="1" lang="en-US" altLang="zh-CN" sz="2000" dirty="0">
              <a:latin typeface="+mn-ea"/>
              <a:ea typeface="+mn-ea"/>
            </a:endParaRPr>
          </a:p>
        </p:txBody>
      </p:sp>
      <p:sp>
        <p:nvSpPr>
          <p:cNvPr id="179206"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717891B-FE0B-47EB-B989-DFD0EBE30BC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4"/>
          <p:cNvSpPr>
            <a:spLocks noGrp="1" noChangeArrowheads="1"/>
          </p:cNvSpPr>
          <p:nvPr>
            <p:ph type="title"/>
          </p:nvPr>
        </p:nvSpPr>
        <p:spPr/>
        <p:txBody>
          <a:bodyPr/>
          <a:lstStyle/>
          <a:p>
            <a:r>
              <a:rPr lang="zh-CN" altLang="en-US" sz="3600" smtClean="0">
                <a:ea typeface="宋体" panose="02010600030101010101" pitchFamily="2" charset="-122"/>
              </a:rPr>
              <a:t>星型拓扑结构</a:t>
            </a:r>
            <a:r>
              <a:rPr lang="en-US" altLang="zh-CN" sz="3600" smtClean="0">
                <a:ea typeface="宋体" panose="02010600030101010101" pitchFamily="2" charset="-122"/>
              </a:rPr>
              <a:t>: </a:t>
            </a:r>
            <a:r>
              <a:rPr lang="zh-CN" altLang="en-US" sz="3600" smtClean="0">
                <a:ea typeface="宋体" panose="02010600030101010101" pitchFamily="2" charset="-122"/>
              </a:rPr>
              <a:t>集线器</a:t>
            </a:r>
            <a:r>
              <a:rPr lang="en-US" altLang="zh-CN" sz="3600" smtClean="0">
                <a:ea typeface="宋体" panose="02010600030101010101" pitchFamily="2" charset="-122"/>
              </a:rPr>
              <a:t>/</a:t>
            </a:r>
            <a:r>
              <a:rPr lang="zh-CN" altLang="en-US" sz="3600" smtClean="0">
                <a:ea typeface="宋体" panose="02010600030101010101" pitchFamily="2" charset="-122"/>
              </a:rPr>
              <a:t>交换设备</a:t>
            </a:r>
            <a:endParaRPr lang="en-US" altLang="zh-CN" sz="3600" smtClean="0"/>
          </a:p>
        </p:txBody>
      </p:sp>
      <p:pic>
        <p:nvPicPr>
          <p:cNvPr id="1802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531938"/>
            <a:ext cx="7867650"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13" y="1531938"/>
            <a:ext cx="639762"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A0B99E1-5D6A-4876-BB91-A9D69C458F7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2A2EB98-34A4-4246-B9D4-FC3F39B180B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a:t>
            </a:fld>
            <a:r>
              <a:rPr kumimoji="0" lang="en-US" altLang="zh-CN" sz="1000" smtClean="0">
                <a:latin typeface="Arial" panose="020B0604020202020204" pitchFamily="34" charset="0"/>
                <a:ea typeface="宋体" panose="02010600030101010101" pitchFamily="2" charset="-122"/>
              </a:rPr>
              <a:t>-</a:t>
            </a:r>
          </a:p>
        </p:txBody>
      </p:sp>
      <p:grpSp>
        <p:nvGrpSpPr>
          <p:cNvPr id="22531" name="Group 2"/>
          <p:cNvGrpSpPr>
            <a:grpSpLocks/>
          </p:cNvGrpSpPr>
          <p:nvPr/>
        </p:nvGrpSpPr>
        <p:grpSpPr bwMode="auto">
          <a:xfrm>
            <a:off x="1187450" y="1196975"/>
            <a:ext cx="6765925" cy="1844675"/>
            <a:chOff x="748" y="754"/>
            <a:chExt cx="4262" cy="1162"/>
          </a:xfrm>
        </p:grpSpPr>
        <p:pic>
          <p:nvPicPr>
            <p:cNvPr id="22541"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799"/>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4"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33" y="754"/>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Line 5"/>
            <p:cNvSpPr>
              <a:spLocks noChangeShapeType="1"/>
            </p:cNvSpPr>
            <p:nvPr/>
          </p:nvSpPr>
          <p:spPr bwMode="auto">
            <a:xfrm>
              <a:off x="2018" y="1570"/>
              <a:ext cx="1723"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32" name="Text Box 6"/>
          <p:cNvSpPr txBox="1">
            <a:spLocks noChangeArrowheads="1"/>
          </p:cNvSpPr>
          <p:nvPr/>
        </p:nvSpPr>
        <p:spPr bwMode="auto">
          <a:xfrm>
            <a:off x="179388" y="3068638"/>
            <a:ext cx="1728787" cy="366712"/>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 Helloworld .. </a:t>
            </a:r>
          </a:p>
        </p:txBody>
      </p:sp>
      <p:sp>
        <p:nvSpPr>
          <p:cNvPr id="22533" name="Text Box 7"/>
          <p:cNvSpPr txBox="1">
            <a:spLocks noChangeArrowheads="1"/>
          </p:cNvSpPr>
          <p:nvPr/>
        </p:nvSpPr>
        <p:spPr bwMode="auto">
          <a:xfrm>
            <a:off x="2484438" y="3068638"/>
            <a:ext cx="1200150"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01010101</a:t>
            </a:r>
          </a:p>
        </p:txBody>
      </p:sp>
      <p:sp>
        <p:nvSpPr>
          <p:cNvPr id="22534" name="Freeform 8"/>
          <p:cNvSpPr>
            <a:spLocks/>
          </p:cNvSpPr>
          <p:nvPr/>
        </p:nvSpPr>
        <p:spPr bwMode="auto">
          <a:xfrm>
            <a:off x="1403350" y="3429000"/>
            <a:ext cx="1223963" cy="228600"/>
          </a:xfrm>
          <a:custGeom>
            <a:avLst/>
            <a:gdLst>
              <a:gd name="T0" fmla="*/ 0 w 771"/>
              <a:gd name="T1" fmla="*/ 2147483646 h 144"/>
              <a:gd name="T2" fmla="*/ 2147483646 w 771"/>
              <a:gd name="T3" fmla="*/ 2147483646 h 144"/>
              <a:gd name="T4" fmla="*/ 2147483646 w 771"/>
              <a:gd name="T5" fmla="*/ 0 h 144"/>
              <a:gd name="T6" fmla="*/ 0 60000 65536"/>
              <a:gd name="T7" fmla="*/ 0 60000 65536"/>
              <a:gd name="T8" fmla="*/ 0 60000 65536"/>
              <a:gd name="T9" fmla="*/ 0 w 771"/>
              <a:gd name="T10" fmla="*/ 0 h 144"/>
              <a:gd name="T11" fmla="*/ 771 w 771"/>
              <a:gd name="T12" fmla="*/ 144 h 144"/>
            </a:gdLst>
            <a:ahLst/>
            <a:cxnLst>
              <a:cxn ang="T6">
                <a:pos x="T0" y="T1"/>
              </a:cxn>
              <a:cxn ang="T7">
                <a:pos x="T2" y="T3"/>
              </a:cxn>
              <a:cxn ang="T8">
                <a:pos x="T4" y="T5"/>
              </a:cxn>
            </a:cxnLst>
            <a:rect l="T9" t="T10" r="T11" b="T12"/>
            <a:pathLst>
              <a:path w="771" h="144">
                <a:moveTo>
                  <a:pt x="0" y="46"/>
                </a:moveTo>
                <a:cubicBezTo>
                  <a:pt x="117" y="95"/>
                  <a:pt x="235" y="144"/>
                  <a:pt x="363" y="136"/>
                </a:cubicBezTo>
                <a:cubicBezTo>
                  <a:pt x="491" y="128"/>
                  <a:pt x="631" y="64"/>
                  <a:pt x="771" y="0"/>
                </a:cubicBezTo>
              </a:path>
            </a:pathLst>
          </a:custGeom>
          <a:noFill/>
          <a:ln w="3810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5" name="Text Box 9"/>
          <p:cNvSpPr txBox="1">
            <a:spLocks noChangeArrowheads="1"/>
          </p:cNvSpPr>
          <p:nvPr/>
        </p:nvSpPr>
        <p:spPr bwMode="auto">
          <a:xfrm>
            <a:off x="4716463" y="3068638"/>
            <a:ext cx="2592387"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10111 </a:t>
            </a:r>
            <a:r>
              <a:rPr kumimoji="0" lang="en-US" altLang="zh-CN" sz="1800">
                <a:solidFill>
                  <a:srgbClr val="FF0000"/>
                </a:solidFill>
                <a:latin typeface="Arial" panose="020B0604020202020204" pitchFamily="34" charset="0"/>
                <a:ea typeface="宋体" panose="02010600030101010101" pitchFamily="2" charset="-122"/>
              </a:rPr>
              <a:t>01010101</a:t>
            </a:r>
            <a:r>
              <a:rPr kumimoji="0" lang="en-US" altLang="zh-CN" sz="1800">
                <a:latin typeface="Arial" panose="020B0604020202020204" pitchFamily="34" charset="0"/>
                <a:ea typeface="宋体" panose="02010600030101010101" pitchFamily="2" charset="-122"/>
              </a:rPr>
              <a:t> 0011</a:t>
            </a:r>
          </a:p>
        </p:txBody>
      </p:sp>
      <p:sp>
        <p:nvSpPr>
          <p:cNvPr id="22536" name="Text Box 10"/>
          <p:cNvSpPr txBox="1">
            <a:spLocks noChangeArrowheads="1"/>
          </p:cNvSpPr>
          <p:nvPr/>
        </p:nvSpPr>
        <p:spPr bwMode="auto">
          <a:xfrm>
            <a:off x="7235825" y="2708275"/>
            <a:ext cx="608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6000" i="1">
                <a:solidFill>
                  <a:srgbClr val="FF0000"/>
                </a:solidFill>
                <a:latin typeface="Arial" panose="020B0604020202020204" pitchFamily="34" charset="0"/>
                <a:ea typeface="宋体" panose="02010600030101010101" pitchFamily="2" charset="-122"/>
              </a:rPr>
              <a:t>?</a:t>
            </a:r>
          </a:p>
        </p:txBody>
      </p:sp>
      <p:sp>
        <p:nvSpPr>
          <p:cNvPr id="22537" name="Rectangle 11"/>
          <p:cNvSpPr>
            <a:spLocks noGrp="1" noChangeArrowheads="1"/>
          </p:cNvSpPr>
          <p:nvPr>
            <p:ph type="title"/>
          </p:nvPr>
        </p:nvSpPr>
        <p:spPr/>
        <p:txBody>
          <a:bodyPr/>
          <a:lstStyle/>
          <a:p>
            <a:r>
              <a:rPr lang="zh-CN" altLang="en-US" sz="3500" smtClean="0"/>
              <a:t>直连网络的研究问题</a:t>
            </a:r>
            <a:endParaRPr lang="en-US" altLang="zh-CN" sz="3500" smtClean="0"/>
          </a:p>
        </p:txBody>
      </p:sp>
      <p:sp>
        <p:nvSpPr>
          <p:cNvPr id="22538" name="Rectangle 12"/>
          <p:cNvSpPr>
            <a:spLocks noGrp="1" noChangeArrowheads="1"/>
          </p:cNvSpPr>
          <p:nvPr>
            <p:ph type="body" idx="1"/>
          </p:nvPr>
        </p:nvSpPr>
        <p:spPr>
          <a:xfrm>
            <a:off x="468313" y="4005263"/>
            <a:ext cx="8229600" cy="2447925"/>
          </a:xfrm>
        </p:spPr>
        <p:txBody>
          <a:bodyPr/>
          <a:lstStyle/>
          <a:p>
            <a:pPr lvl="1"/>
            <a:r>
              <a:rPr lang="zh-CN" altLang="en-US" sz="2200" smtClean="0"/>
              <a:t>编码</a:t>
            </a:r>
            <a:endParaRPr lang="en-US" altLang="zh-CN" sz="2200" smtClean="0"/>
          </a:p>
          <a:p>
            <a:pPr lvl="2"/>
            <a:r>
              <a:rPr lang="zh-CN" altLang="en-US" sz="2100" smtClean="0"/>
              <a:t>对发送到电缆或光纤上的比特进行编码</a:t>
            </a:r>
            <a:r>
              <a:rPr lang="en-US" altLang="zh-CN" sz="2100" smtClean="0"/>
              <a:t>, </a:t>
            </a:r>
            <a:r>
              <a:rPr lang="zh-CN" altLang="en-US" sz="2100" smtClean="0"/>
              <a:t>使其能被接收主机所理解</a:t>
            </a:r>
            <a:endParaRPr lang="en-US" altLang="zh-CN" sz="2100" smtClean="0"/>
          </a:p>
          <a:p>
            <a:pPr lvl="1"/>
            <a:r>
              <a:rPr lang="zh-CN" altLang="en-US" sz="2200" smtClean="0"/>
              <a:t>帧定界</a:t>
            </a:r>
            <a:endParaRPr lang="en-US" altLang="zh-CN" sz="2200" smtClean="0"/>
          </a:p>
          <a:p>
            <a:pPr lvl="2"/>
            <a:r>
              <a:rPr lang="zh-CN" altLang="en-US" sz="2100" smtClean="0"/>
              <a:t>把物理链路上传输的比特序列描述为完整的消息，以便传送到端节点</a:t>
            </a:r>
            <a:endParaRPr lang="en-US" altLang="zh-CN" sz="2100" smtClean="0"/>
          </a:p>
          <a:p>
            <a:endParaRPr lang="en-US" altLang="zh-CN" sz="2600" smtClean="0"/>
          </a:p>
        </p:txBody>
      </p:sp>
      <p:sp>
        <p:nvSpPr>
          <p:cNvPr id="22539" name="Text Box 13"/>
          <p:cNvSpPr txBox="1">
            <a:spLocks noChangeArrowheads="1"/>
          </p:cNvSpPr>
          <p:nvPr/>
        </p:nvSpPr>
        <p:spPr bwMode="auto">
          <a:xfrm>
            <a:off x="1803400" y="2708275"/>
            <a:ext cx="608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6000" i="1">
                <a:solidFill>
                  <a:srgbClr val="FF0000"/>
                </a:solidFill>
                <a:latin typeface="Arial" panose="020B0604020202020204" pitchFamily="34" charset="0"/>
                <a:ea typeface="宋体" panose="02010600030101010101" pitchFamily="2" charset="-122"/>
              </a:rPr>
              <a:t>?</a:t>
            </a:r>
          </a:p>
        </p:txBody>
      </p:sp>
      <p:sp>
        <p:nvSpPr>
          <p:cNvPr id="22540" name="Rectangle 14"/>
          <p:cNvSpPr>
            <a:spLocks noChangeArrowheads="1"/>
          </p:cNvSpPr>
          <p:nvPr/>
        </p:nvSpPr>
        <p:spPr bwMode="auto">
          <a:xfrm>
            <a:off x="5435600" y="2997200"/>
            <a:ext cx="1081088" cy="5032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16"/>
          <p:cNvSpPr>
            <a:spLocks noChangeArrowheads="1"/>
          </p:cNvSpPr>
          <p:nvPr/>
        </p:nvSpPr>
        <p:spPr bwMode="auto">
          <a:xfrm>
            <a:off x="0" y="1328738"/>
            <a:ext cx="9144000" cy="88900"/>
          </a:xfrm>
          <a:prstGeom prst="rect">
            <a:avLst/>
          </a:prstGeom>
          <a:solidFill>
            <a:schemeClr val="bg1"/>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1251" name="Rectangle 313"/>
          <p:cNvSpPr>
            <a:spLocks noGrp="1" noChangeArrowheads="1"/>
          </p:cNvSpPr>
          <p:nvPr>
            <p:ph type="title"/>
          </p:nvPr>
        </p:nvSpPr>
        <p:spPr>
          <a:xfrm>
            <a:off x="468313" y="260350"/>
            <a:ext cx="7920037" cy="714375"/>
          </a:xfrm>
        </p:spPr>
        <p:txBody>
          <a:bodyPr/>
          <a:lstStyle/>
          <a:p>
            <a:r>
              <a:rPr lang="zh-CN" altLang="en-US" smtClean="0"/>
              <a:t>传统</a:t>
            </a:r>
            <a:r>
              <a:rPr lang="en-US" altLang="zh-CN" smtClean="0"/>
              <a:t>Ethernet vs. Ethernet </a:t>
            </a:r>
            <a:r>
              <a:rPr lang="zh-CN" altLang="en-US" smtClean="0"/>
              <a:t>集线器</a:t>
            </a:r>
            <a:endParaRPr lang="en-US" altLang="zh-CN" smtClean="0"/>
          </a:p>
        </p:txBody>
      </p:sp>
      <p:pic>
        <p:nvPicPr>
          <p:cNvPr id="181252" name="Picture 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7688" y="893763"/>
            <a:ext cx="5507037" cy="592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314"/>
          <p:cNvSpPr txBox="1">
            <a:spLocks noChangeArrowheads="1"/>
          </p:cNvSpPr>
          <p:nvPr/>
        </p:nvSpPr>
        <p:spPr bwMode="auto">
          <a:xfrm>
            <a:off x="354013" y="3040063"/>
            <a:ext cx="1371600" cy="338137"/>
          </a:xfrm>
          <a:prstGeom prst="rect">
            <a:avLst/>
          </a:prstGeom>
          <a:noFill/>
          <a:ln w="9525">
            <a:noFill/>
            <a:miter lim="800000"/>
            <a:headEnd/>
            <a:tailEnd/>
          </a:ln>
        </p:spPr>
        <p:txBody>
          <a:bodyPr wrap="none">
            <a:spAutoFit/>
          </a:bodyPr>
          <a:lstStyle/>
          <a:p>
            <a:pPr eaLnBrk="1" hangingPunct="1">
              <a:defRPr/>
            </a:pPr>
            <a:r>
              <a:rPr lang="zh-CN" altLang="en-US" sz="1600" dirty="0">
                <a:latin typeface="+mn-ea"/>
                <a:ea typeface="+mn-ea"/>
              </a:rPr>
              <a:t>细缆</a:t>
            </a:r>
            <a:r>
              <a:rPr lang="en-US" altLang="zh-CN" sz="1600" dirty="0"/>
              <a:t>Ethernet</a:t>
            </a:r>
          </a:p>
        </p:txBody>
      </p:sp>
      <p:sp>
        <p:nvSpPr>
          <p:cNvPr id="48134" name="Text Box 315"/>
          <p:cNvSpPr txBox="1">
            <a:spLocks noChangeArrowheads="1"/>
          </p:cNvSpPr>
          <p:nvPr/>
        </p:nvSpPr>
        <p:spPr bwMode="auto">
          <a:xfrm>
            <a:off x="354013" y="6099175"/>
            <a:ext cx="1633537" cy="338138"/>
          </a:xfrm>
          <a:prstGeom prst="rect">
            <a:avLst/>
          </a:prstGeom>
          <a:noFill/>
          <a:ln w="9525">
            <a:noFill/>
            <a:miter lim="800000"/>
            <a:headEnd/>
            <a:tailEnd/>
          </a:ln>
        </p:spPr>
        <p:txBody>
          <a:bodyPr wrap="none">
            <a:spAutoFit/>
          </a:bodyPr>
          <a:lstStyle/>
          <a:p>
            <a:pPr eaLnBrk="1" hangingPunct="1">
              <a:defRPr/>
            </a:pPr>
            <a:r>
              <a:rPr lang="en-US" altLang="zh-CN" sz="1600" dirty="0"/>
              <a:t>Ethernet </a:t>
            </a:r>
            <a:r>
              <a:rPr lang="zh-CN" altLang="en-US" sz="1600" dirty="0">
                <a:latin typeface="+mn-ea"/>
                <a:ea typeface="+mn-ea"/>
              </a:rPr>
              <a:t>集线器</a:t>
            </a:r>
            <a:endParaRPr lang="en-US" altLang="zh-CN" sz="1600" dirty="0">
              <a:latin typeface="+mn-ea"/>
              <a:ea typeface="+mn-ea"/>
            </a:endParaRPr>
          </a:p>
        </p:txBody>
      </p:sp>
      <p:sp>
        <p:nvSpPr>
          <p:cNvPr id="181255" name="Oval 318"/>
          <p:cNvSpPr>
            <a:spLocks noChangeArrowheads="1"/>
          </p:cNvSpPr>
          <p:nvPr/>
        </p:nvSpPr>
        <p:spPr bwMode="auto">
          <a:xfrm>
            <a:off x="2587625" y="5167313"/>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1256" name="Oval 319"/>
          <p:cNvSpPr>
            <a:spLocks noChangeArrowheads="1"/>
          </p:cNvSpPr>
          <p:nvPr/>
        </p:nvSpPr>
        <p:spPr bwMode="auto">
          <a:xfrm>
            <a:off x="2511425" y="1690688"/>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1257"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97CE565-417E-4A65-8581-203CEFAF522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auto">
          <a:xfrm>
            <a:off x="0" y="1328738"/>
            <a:ext cx="9144000" cy="88900"/>
          </a:xfrm>
          <a:prstGeom prst="rect">
            <a:avLst/>
          </a:prstGeom>
          <a:solidFill>
            <a:schemeClr val="bg1"/>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75" name="Rectangle 4"/>
          <p:cNvSpPr>
            <a:spLocks noGrp="1" noChangeArrowheads="1"/>
          </p:cNvSpPr>
          <p:nvPr>
            <p:ph type="title"/>
          </p:nvPr>
        </p:nvSpPr>
        <p:spPr>
          <a:xfrm>
            <a:off x="468313" y="260350"/>
            <a:ext cx="7775575" cy="714375"/>
          </a:xfrm>
        </p:spPr>
        <p:txBody>
          <a:bodyPr/>
          <a:lstStyle/>
          <a:p>
            <a:r>
              <a:rPr lang="en-US" altLang="zh-CN" sz="3600" smtClean="0"/>
              <a:t>Ethernet </a:t>
            </a:r>
            <a:r>
              <a:rPr lang="zh-CN" altLang="en-US" sz="3600" smtClean="0"/>
              <a:t>集线器</a:t>
            </a:r>
            <a:r>
              <a:rPr lang="en-US" altLang="zh-CN" sz="3600" smtClean="0"/>
              <a:t>vs. Ethernet </a:t>
            </a:r>
            <a:r>
              <a:rPr lang="zh-CN" altLang="en-US" sz="3600" smtClean="0"/>
              <a:t>交换机</a:t>
            </a:r>
            <a:endParaRPr lang="en-US" altLang="zh-CN" sz="3600" smtClean="0"/>
          </a:p>
        </p:txBody>
      </p:sp>
      <p:pic>
        <p:nvPicPr>
          <p:cNvPr id="182276"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7688" y="1087438"/>
            <a:ext cx="5507037" cy="575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8"/>
          <p:cNvSpPr txBox="1">
            <a:spLocks noChangeArrowheads="1"/>
          </p:cNvSpPr>
          <p:nvPr/>
        </p:nvSpPr>
        <p:spPr bwMode="auto">
          <a:xfrm>
            <a:off x="354013" y="6130925"/>
            <a:ext cx="1633537" cy="338138"/>
          </a:xfrm>
          <a:prstGeom prst="rect">
            <a:avLst/>
          </a:prstGeom>
          <a:noFill/>
          <a:ln w="9525">
            <a:noFill/>
            <a:miter lim="800000"/>
            <a:headEnd/>
            <a:tailEnd/>
          </a:ln>
        </p:spPr>
        <p:txBody>
          <a:bodyPr wrap="none">
            <a:spAutoFit/>
          </a:bodyPr>
          <a:lstStyle/>
          <a:p>
            <a:pPr eaLnBrk="1" hangingPunct="1">
              <a:defRPr/>
            </a:pPr>
            <a:r>
              <a:rPr lang="en-US" altLang="zh-CN" sz="1600" dirty="0"/>
              <a:t>Ethernet </a:t>
            </a:r>
            <a:r>
              <a:rPr lang="zh-CN" altLang="en-US" sz="1600" dirty="0">
                <a:latin typeface="+mn-ea"/>
                <a:ea typeface="+mn-ea"/>
              </a:rPr>
              <a:t>交换机</a:t>
            </a:r>
            <a:endParaRPr lang="en-US" altLang="zh-CN" sz="1600" dirty="0">
              <a:latin typeface="+mn-ea"/>
              <a:ea typeface="+mn-ea"/>
            </a:endParaRPr>
          </a:p>
        </p:txBody>
      </p:sp>
      <p:sp>
        <p:nvSpPr>
          <p:cNvPr id="49158" name="Text Box 9"/>
          <p:cNvSpPr txBox="1">
            <a:spLocks noChangeArrowheads="1"/>
          </p:cNvSpPr>
          <p:nvPr/>
        </p:nvSpPr>
        <p:spPr bwMode="auto">
          <a:xfrm>
            <a:off x="354013" y="3090863"/>
            <a:ext cx="1633537" cy="338137"/>
          </a:xfrm>
          <a:prstGeom prst="rect">
            <a:avLst/>
          </a:prstGeom>
          <a:noFill/>
          <a:ln w="9525">
            <a:noFill/>
            <a:miter lim="800000"/>
            <a:headEnd/>
            <a:tailEnd/>
          </a:ln>
        </p:spPr>
        <p:txBody>
          <a:bodyPr wrap="none">
            <a:spAutoFit/>
          </a:bodyPr>
          <a:lstStyle/>
          <a:p>
            <a:pPr eaLnBrk="1" hangingPunct="1">
              <a:defRPr/>
            </a:pPr>
            <a:r>
              <a:rPr lang="en-US" altLang="zh-CN" sz="1600" dirty="0"/>
              <a:t>Ethernet </a:t>
            </a:r>
            <a:r>
              <a:rPr lang="zh-CN" altLang="en-US" sz="1600" dirty="0">
                <a:latin typeface="+mn-ea"/>
                <a:ea typeface="+mn-ea"/>
              </a:rPr>
              <a:t>集线器</a:t>
            </a:r>
            <a:endParaRPr lang="en-US" altLang="zh-CN" sz="1600" dirty="0">
              <a:latin typeface="+mn-ea"/>
              <a:ea typeface="+mn-ea"/>
            </a:endParaRPr>
          </a:p>
        </p:txBody>
      </p:sp>
      <p:sp>
        <p:nvSpPr>
          <p:cNvPr id="182279" name="Oval 11"/>
          <p:cNvSpPr>
            <a:spLocks noChangeArrowheads="1"/>
          </p:cNvSpPr>
          <p:nvPr/>
        </p:nvSpPr>
        <p:spPr bwMode="auto">
          <a:xfrm>
            <a:off x="2182813" y="3933825"/>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80" name="Oval 12"/>
          <p:cNvSpPr>
            <a:spLocks noChangeArrowheads="1"/>
          </p:cNvSpPr>
          <p:nvPr/>
        </p:nvSpPr>
        <p:spPr bwMode="auto">
          <a:xfrm>
            <a:off x="2559050" y="5224463"/>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81" name="Oval 13"/>
          <p:cNvSpPr>
            <a:spLocks noChangeArrowheads="1"/>
          </p:cNvSpPr>
          <p:nvPr/>
        </p:nvSpPr>
        <p:spPr bwMode="auto">
          <a:xfrm>
            <a:off x="2508250" y="2162175"/>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82" name="灯片编号占位符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445B904-5957-4D21-A092-A18CF016542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131</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xfrm>
            <a:off x="468313" y="260350"/>
            <a:ext cx="7775575" cy="714375"/>
          </a:xfrm>
        </p:spPr>
        <p:txBody>
          <a:bodyPr/>
          <a:lstStyle/>
          <a:p>
            <a:r>
              <a:rPr lang="en-US" altLang="zh-CN" sz="3600" smtClean="0"/>
              <a:t>Ethernet </a:t>
            </a:r>
            <a:r>
              <a:rPr lang="zh-CN" altLang="en-US" sz="3600" smtClean="0"/>
              <a:t>集线器</a:t>
            </a:r>
            <a:r>
              <a:rPr lang="en-US" altLang="zh-CN" sz="3600" smtClean="0"/>
              <a:t>vs. Ethernet </a:t>
            </a:r>
            <a:r>
              <a:rPr lang="zh-CN" altLang="en-US" sz="3600" smtClean="0"/>
              <a:t>交换机</a:t>
            </a:r>
          </a:p>
        </p:txBody>
      </p:sp>
      <p:sp>
        <p:nvSpPr>
          <p:cNvPr id="183299" name="内容占位符 83"/>
          <p:cNvSpPr>
            <a:spLocks noGrp="1"/>
          </p:cNvSpPr>
          <p:nvPr>
            <p:ph idx="1"/>
          </p:nvPr>
        </p:nvSpPr>
        <p:spPr>
          <a:xfrm>
            <a:off x="428625" y="1143000"/>
            <a:ext cx="5114925" cy="5327650"/>
          </a:xfrm>
        </p:spPr>
        <p:txBody>
          <a:bodyPr/>
          <a:lstStyle/>
          <a:p>
            <a:r>
              <a:rPr lang="en-US" altLang="zh-CN" sz="2400" smtClean="0"/>
              <a:t>Ethernet </a:t>
            </a:r>
            <a:r>
              <a:rPr lang="zh-CN" altLang="en-US" sz="2400" smtClean="0"/>
              <a:t>集线器</a:t>
            </a:r>
            <a:endParaRPr lang="en-US" altLang="zh-CN" sz="2400" smtClean="0"/>
          </a:p>
          <a:p>
            <a:pPr lvl="1"/>
            <a:r>
              <a:rPr lang="zh-CN" altLang="en-US" sz="2000" smtClean="0"/>
              <a:t>层</a:t>
            </a:r>
            <a:r>
              <a:rPr lang="en-US" altLang="zh-CN" sz="2000" smtClean="0"/>
              <a:t>1</a:t>
            </a:r>
            <a:r>
              <a:rPr lang="zh-CN" altLang="en-US" sz="2000" smtClean="0"/>
              <a:t>设备</a:t>
            </a:r>
            <a:endParaRPr lang="en-US" altLang="zh-CN" sz="2000" smtClean="0"/>
          </a:p>
          <a:p>
            <a:pPr lvl="1"/>
            <a:r>
              <a:rPr lang="zh-CN" altLang="en-US" sz="2000" smtClean="0"/>
              <a:t>简单的信号中继器</a:t>
            </a:r>
            <a:endParaRPr lang="en-US" altLang="zh-CN" sz="2000" smtClean="0"/>
          </a:p>
          <a:p>
            <a:pPr lvl="1"/>
            <a:r>
              <a:rPr lang="zh-CN" altLang="en-US" sz="2000" smtClean="0"/>
              <a:t>为节点提供共享链路</a:t>
            </a:r>
            <a:endParaRPr lang="en-US" altLang="zh-CN" sz="2000" smtClean="0"/>
          </a:p>
          <a:p>
            <a:pPr lvl="1"/>
            <a:endParaRPr lang="en-US" altLang="zh-CN" sz="2000" smtClean="0"/>
          </a:p>
          <a:p>
            <a:pPr lvl="1"/>
            <a:endParaRPr lang="en-US" altLang="zh-CN" sz="2400" smtClean="0"/>
          </a:p>
          <a:p>
            <a:pPr lvl="1"/>
            <a:endParaRPr lang="en-US" altLang="zh-CN" sz="2400" smtClean="0"/>
          </a:p>
          <a:p>
            <a:r>
              <a:rPr lang="en-US" altLang="zh-CN" sz="2400" smtClean="0"/>
              <a:t>Ethernet Switch</a:t>
            </a:r>
          </a:p>
          <a:p>
            <a:pPr lvl="1"/>
            <a:r>
              <a:rPr lang="zh-CN" altLang="en-US" sz="2000" smtClean="0"/>
              <a:t>层</a:t>
            </a:r>
            <a:r>
              <a:rPr lang="en-US" altLang="zh-CN" sz="2000" smtClean="0"/>
              <a:t>2</a:t>
            </a:r>
            <a:r>
              <a:rPr lang="zh-CN" altLang="en-US" sz="2000" smtClean="0"/>
              <a:t>设备</a:t>
            </a:r>
            <a:endParaRPr lang="en-US" altLang="zh-CN" sz="2000" smtClean="0"/>
          </a:p>
          <a:p>
            <a:pPr lvl="1"/>
            <a:r>
              <a:rPr lang="zh-CN" altLang="en-US" sz="2000" smtClean="0"/>
              <a:t>识别数据帧的地址</a:t>
            </a:r>
            <a:r>
              <a:rPr lang="en-US" altLang="zh-CN" sz="2000" smtClean="0"/>
              <a:t>, </a:t>
            </a:r>
            <a:r>
              <a:rPr lang="zh-CN" altLang="en-US" sz="2000" smtClean="0"/>
              <a:t>完成数据帧的存储转发</a:t>
            </a:r>
            <a:endParaRPr lang="en-US" altLang="zh-CN" sz="2000" smtClean="0"/>
          </a:p>
          <a:p>
            <a:pPr lvl="1"/>
            <a:r>
              <a:rPr lang="zh-CN" altLang="en-US" sz="2000" smtClean="0"/>
              <a:t>为节点提供独立的链接</a:t>
            </a:r>
          </a:p>
        </p:txBody>
      </p:sp>
      <p:grpSp>
        <p:nvGrpSpPr>
          <p:cNvPr id="183300" name="组合 85"/>
          <p:cNvGrpSpPr>
            <a:grpSpLocks/>
          </p:cNvGrpSpPr>
          <p:nvPr/>
        </p:nvGrpSpPr>
        <p:grpSpPr bwMode="auto">
          <a:xfrm>
            <a:off x="5967413" y="4500563"/>
            <a:ext cx="2533650" cy="1666875"/>
            <a:chOff x="2819399" y="4497390"/>
            <a:chExt cx="2533662" cy="1666888"/>
          </a:xfrm>
        </p:grpSpPr>
        <p:grpSp>
          <p:nvGrpSpPr>
            <p:cNvPr id="183347" name="Group 134"/>
            <p:cNvGrpSpPr>
              <a:grpSpLocks/>
            </p:cNvGrpSpPr>
            <p:nvPr/>
          </p:nvGrpSpPr>
          <p:grpSpPr bwMode="auto">
            <a:xfrm>
              <a:off x="3714744" y="5643578"/>
              <a:ext cx="747712" cy="292100"/>
              <a:chOff x="0" y="0"/>
              <a:chExt cx="471" cy="184"/>
            </a:xfrm>
          </p:grpSpPr>
          <p:sp>
            <p:nvSpPr>
              <p:cNvPr id="8" name="Rectangle 135"/>
              <p:cNvSpPr>
                <a:spLocks/>
              </p:cNvSpPr>
              <p:nvPr/>
            </p:nvSpPr>
            <p:spPr bwMode="auto">
              <a:xfrm>
                <a:off x="0" y="20"/>
                <a:ext cx="471" cy="13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a:solidFill>
                    <a:schemeClr val="tx1"/>
                  </a:solidFill>
                </a:endParaRPr>
              </a:p>
            </p:txBody>
          </p:sp>
          <p:sp>
            <p:nvSpPr>
              <p:cNvPr id="183388" name="Rectangle 136"/>
              <p:cNvSpPr>
                <a:spLocks/>
              </p:cNvSpPr>
              <p:nvPr/>
            </p:nvSpPr>
            <p:spPr bwMode="auto">
              <a:xfrm>
                <a:off x="159"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83348" name="Group 137"/>
            <p:cNvGrpSpPr>
              <a:grpSpLocks/>
            </p:cNvGrpSpPr>
            <p:nvPr/>
          </p:nvGrpSpPr>
          <p:grpSpPr bwMode="auto">
            <a:xfrm>
              <a:off x="3714744" y="5872178"/>
              <a:ext cx="366712" cy="292100"/>
              <a:chOff x="0" y="0"/>
              <a:chExt cx="231" cy="184"/>
            </a:xfrm>
          </p:grpSpPr>
          <p:sp>
            <p:nvSpPr>
              <p:cNvPr id="11" name="Rectangle 138"/>
              <p:cNvSpPr>
                <a:spLocks/>
              </p:cNvSpPr>
              <p:nvPr/>
            </p:nvSpPr>
            <p:spPr bwMode="auto">
              <a:xfrm>
                <a:off x="0" y="20"/>
                <a:ext cx="231" cy="1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a:solidFill>
                    <a:schemeClr val="tx1"/>
                  </a:solidFill>
                </a:endParaRPr>
              </a:p>
            </p:txBody>
          </p:sp>
          <p:sp>
            <p:nvSpPr>
              <p:cNvPr id="183386" name="Rectangle 139"/>
              <p:cNvSpPr>
                <a:spLocks/>
              </p:cNvSpPr>
              <p:nvPr/>
            </p:nvSpPr>
            <p:spPr bwMode="auto">
              <a:xfrm>
                <a:off x="39"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83349" name="Group 140"/>
            <p:cNvGrpSpPr>
              <a:grpSpLocks/>
            </p:cNvGrpSpPr>
            <p:nvPr/>
          </p:nvGrpSpPr>
          <p:grpSpPr bwMode="auto">
            <a:xfrm>
              <a:off x="4094156" y="5872178"/>
              <a:ext cx="368300" cy="292100"/>
              <a:chOff x="0" y="0"/>
              <a:chExt cx="232" cy="184"/>
            </a:xfrm>
          </p:grpSpPr>
          <p:sp>
            <p:nvSpPr>
              <p:cNvPr id="14" name="Rectangle 141"/>
              <p:cNvSpPr>
                <a:spLocks/>
              </p:cNvSpPr>
              <p:nvPr/>
            </p:nvSpPr>
            <p:spPr bwMode="auto">
              <a:xfrm>
                <a:off x="0" y="20"/>
                <a:ext cx="232" cy="1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a:solidFill>
                    <a:schemeClr val="tx1"/>
                  </a:solidFill>
                </a:endParaRPr>
              </a:p>
            </p:txBody>
          </p:sp>
          <p:sp>
            <p:nvSpPr>
              <p:cNvPr id="183384" name="Rectangle 142"/>
              <p:cNvSpPr>
                <a:spLocks/>
              </p:cNvSpPr>
              <p:nvPr/>
            </p:nvSpPr>
            <p:spPr bwMode="auto">
              <a:xfrm>
                <a:off x="40"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sp>
          <p:nvSpPr>
            <p:cNvPr id="183350" name="Rectangle 174"/>
            <p:cNvSpPr>
              <a:spLocks/>
            </p:cNvSpPr>
            <p:nvPr/>
          </p:nvSpPr>
          <p:spPr bwMode="auto">
            <a:xfrm>
              <a:off x="3644894" y="5416565"/>
              <a:ext cx="8223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data link</a:t>
              </a:r>
            </a:p>
          </p:txBody>
        </p:sp>
        <p:sp>
          <p:nvSpPr>
            <p:cNvPr id="183351" name="Line 229"/>
            <p:cNvSpPr>
              <a:spLocks noChangeShapeType="1"/>
            </p:cNvSpPr>
            <p:nvPr/>
          </p:nvSpPr>
          <p:spPr bwMode="auto">
            <a:xfrm>
              <a:off x="3562344" y="597377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52" name="Line 230"/>
            <p:cNvSpPr>
              <a:spLocks noChangeShapeType="1"/>
            </p:cNvSpPr>
            <p:nvPr/>
          </p:nvSpPr>
          <p:spPr bwMode="auto">
            <a:xfrm>
              <a:off x="4475156" y="597377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3353" name="组合 252"/>
            <p:cNvGrpSpPr>
              <a:grpSpLocks/>
            </p:cNvGrpSpPr>
            <p:nvPr/>
          </p:nvGrpSpPr>
          <p:grpSpPr bwMode="auto">
            <a:xfrm>
              <a:off x="2819399" y="4497390"/>
              <a:ext cx="747712" cy="1660813"/>
              <a:chOff x="1077913" y="1649413"/>
              <a:chExt cx="747712" cy="1660813"/>
            </a:xfrm>
          </p:grpSpPr>
          <p:sp>
            <p:nvSpPr>
              <p:cNvPr id="40" name="Rectangle 74"/>
              <p:cNvSpPr>
                <a:spLocks/>
              </p:cNvSpPr>
              <p:nvPr/>
            </p:nvSpPr>
            <p:spPr bwMode="auto">
              <a:xfrm>
                <a:off x="1077913" y="168116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1" name="Rectangle 75"/>
              <p:cNvSpPr>
                <a:spLocks/>
              </p:cNvSpPr>
              <p:nvPr/>
            </p:nvSpPr>
            <p:spPr bwMode="auto">
              <a:xfrm>
                <a:off x="1330326" y="164941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42" name="Rectangle 77"/>
              <p:cNvSpPr>
                <a:spLocks/>
              </p:cNvSpPr>
              <p:nvPr/>
            </p:nvSpPr>
            <p:spPr bwMode="auto">
              <a:xfrm>
                <a:off x="1077913" y="1909765"/>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3" name="Rectangle 78"/>
              <p:cNvSpPr>
                <a:spLocks/>
              </p:cNvSpPr>
              <p:nvPr/>
            </p:nvSpPr>
            <p:spPr bwMode="auto">
              <a:xfrm>
                <a:off x="1330326" y="1878015"/>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44" name="Rectangle 80"/>
              <p:cNvSpPr>
                <a:spLocks/>
              </p:cNvSpPr>
              <p:nvPr/>
            </p:nvSpPr>
            <p:spPr bwMode="auto">
              <a:xfrm>
                <a:off x="1077913" y="2136779"/>
                <a:ext cx="747716"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5" name="Rectangle 81"/>
              <p:cNvSpPr>
                <a:spLocks/>
              </p:cNvSpPr>
              <p:nvPr/>
            </p:nvSpPr>
            <p:spPr bwMode="auto">
              <a:xfrm>
                <a:off x="1330326" y="210502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46" name="Rectangle 84"/>
              <p:cNvSpPr>
                <a:spLocks/>
              </p:cNvSpPr>
              <p:nvPr/>
            </p:nvSpPr>
            <p:spPr bwMode="auto">
              <a:xfrm>
                <a:off x="1077913" y="2365381"/>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7" name="Rectangle 85"/>
              <p:cNvSpPr>
                <a:spLocks/>
              </p:cNvSpPr>
              <p:nvPr/>
            </p:nvSpPr>
            <p:spPr bwMode="auto">
              <a:xfrm>
                <a:off x="1330326" y="2333630"/>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48" name="Rectangle 87"/>
              <p:cNvSpPr>
                <a:spLocks/>
              </p:cNvSpPr>
              <p:nvPr/>
            </p:nvSpPr>
            <p:spPr bwMode="auto">
              <a:xfrm>
                <a:off x="1077913" y="2593982"/>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9" name="Rectangle 88"/>
              <p:cNvSpPr>
                <a:spLocks/>
              </p:cNvSpPr>
              <p:nvPr/>
            </p:nvSpPr>
            <p:spPr bwMode="auto">
              <a:xfrm>
                <a:off x="1330326" y="2562232"/>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50" name="Rectangle 90"/>
              <p:cNvSpPr>
                <a:spLocks/>
              </p:cNvSpPr>
              <p:nvPr/>
            </p:nvSpPr>
            <p:spPr bwMode="auto">
              <a:xfrm>
                <a:off x="1077913" y="2820997"/>
                <a:ext cx="747716"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1" name="Rectangle 91"/>
              <p:cNvSpPr>
                <a:spLocks/>
              </p:cNvSpPr>
              <p:nvPr/>
            </p:nvSpPr>
            <p:spPr bwMode="auto">
              <a:xfrm>
                <a:off x="1330326" y="2789247"/>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52" name="Rectangle 93"/>
              <p:cNvSpPr>
                <a:spLocks/>
              </p:cNvSpPr>
              <p:nvPr/>
            </p:nvSpPr>
            <p:spPr bwMode="auto">
              <a:xfrm>
                <a:off x="1077913" y="3049599"/>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3" name="Rectangle 94"/>
              <p:cNvSpPr>
                <a:spLocks/>
              </p:cNvSpPr>
              <p:nvPr/>
            </p:nvSpPr>
            <p:spPr bwMode="auto">
              <a:xfrm>
                <a:off x="1330326" y="301784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nvGrpSpPr>
            <p:cNvPr id="183354" name="组合 267"/>
            <p:cNvGrpSpPr>
              <a:grpSpLocks/>
            </p:cNvGrpSpPr>
            <p:nvPr/>
          </p:nvGrpSpPr>
          <p:grpSpPr bwMode="auto">
            <a:xfrm>
              <a:off x="4605349" y="4497390"/>
              <a:ext cx="747712" cy="1660813"/>
              <a:chOff x="1077913" y="1649413"/>
              <a:chExt cx="747712" cy="1660813"/>
            </a:xfrm>
          </p:grpSpPr>
          <p:sp>
            <p:nvSpPr>
              <p:cNvPr id="55" name="Rectangle 74"/>
              <p:cNvSpPr>
                <a:spLocks/>
              </p:cNvSpPr>
              <p:nvPr/>
            </p:nvSpPr>
            <p:spPr bwMode="auto">
              <a:xfrm>
                <a:off x="1077908" y="1681163"/>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6" name="Rectangle 75"/>
              <p:cNvSpPr>
                <a:spLocks/>
              </p:cNvSpPr>
              <p:nvPr/>
            </p:nvSpPr>
            <p:spPr bwMode="auto">
              <a:xfrm>
                <a:off x="1330322" y="1649413"/>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57" name="Rectangle 77"/>
              <p:cNvSpPr>
                <a:spLocks/>
              </p:cNvSpPr>
              <p:nvPr/>
            </p:nvSpPr>
            <p:spPr bwMode="auto">
              <a:xfrm>
                <a:off x="1077908" y="1909765"/>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8" name="Rectangle 78"/>
              <p:cNvSpPr>
                <a:spLocks/>
              </p:cNvSpPr>
              <p:nvPr/>
            </p:nvSpPr>
            <p:spPr bwMode="auto">
              <a:xfrm>
                <a:off x="1330322" y="1878015"/>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59" name="Rectangle 80"/>
              <p:cNvSpPr>
                <a:spLocks/>
              </p:cNvSpPr>
              <p:nvPr/>
            </p:nvSpPr>
            <p:spPr bwMode="auto">
              <a:xfrm>
                <a:off x="1077908" y="2136779"/>
                <a:ext cx="747717"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0" name="Rectangle 81"/>
              <p:cNvSpPr>
                <a:spLocks/>
              </p:cNvSpPr>
              <p:nvPr/>
            </p:nvSpPr>
            <p:spPr bwMode="auto">
              <a:xfrm>
                <a:off x="1330322" y="2105029"/>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61" name="Rectangle 84"/>
              <p:cNvSpPr>
                <a:spLocks/>
              </p:cNvSpPr>
              <p:nvPr/>
            </p:nvSpPr>
            <p:spPr bwMode="auto">
              <a:xfrm>
                <a:off x="1077908" y="2365381"/>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2" name="Rectangle 85"/>
              <p:cNvSpPr>
                <a:spLocks/>
              </p:cNvSpPr>
              <p:nvPr/>
            </p:nvSpPr>
            <p:spPr bwMode="auto">
              <a:xfrm>
                <a:off x="1330322" y="2333630"/>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63" name="Rectangle 87"/>
              <p:cNvSpPr>
                <a:spLocks/>
              </p:cNvSpPr>
              <p:nvPr/>
            </p:nvSpPr>
            <p:spPr bwMode="auto">
              <a:xfrm>
                <a:off x="1077908" y="2593982"/>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4" name="Rectangle 88"/>
              <p:cNvSpPr>
                <a:spLocks/>
              </p:cNvSpPr>
              <p:nvPr/>
            </p:nvSpPr>
            <p:spPr bwMode="auto">
              <a:xfrm>
                <a:off x="1330322" y="2562232"/>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65" name="Rectangle 90"/>
              <p:cNvSpPr>
                <a:spLocks/>
              </p:cNvSpPr>
              <p:nvPr/>
            </p:nvSpPr>
            <p:spPr bwMode="auto">
              <a:xfrm>
                <a:off x="1077908" y="2820997"/>
                <a:ext cx="747717"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6" name="Rectangle 91"/>
              <p:cNvSpPr>
                <a:spLocks/>
              </p:cNvSpPr>
              <p:nvPr/>
            </p:nvSpPr>
            <p:spPr bwMode="auto">
              <a:xfrm>
                <a:off x="1330322" y="2789247"/>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67" name="Rectangle 93"/>
              <p:cNvSpPr>
                <a:spLocks/>
              </p:cNvSpPr>
              <p:nvPr/>
            </p:nvSpPr>
            <p:spPr bwMode="auto">
              <a:xfrm>
                <a:off x="1077908" y="3049599"/>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8" name="Rectangle 94"/>
              <p:cNvSpPr>
                <a:spLocks/>
              </p:cNvSpPr>
              <p:nvPr/>
            </p:nvSpPr>
            <p:spPr bwMode="auto">
              <a:xfrm>
                <a:off x="1330322" y="3017849"/>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grpSp>
        <p:nvGrpSpPr>
          <p:cNvPr id="183301" name="组合 84"/>
          <p:cNvGrpSpPr>
            <a:grpSpLocks/>
          </p:cNvGrpSpPr>
          <p:nvPr/>
        </p:nvGrpSpPr>
        <p:grpSpPr bwMode="auto">
          <a:xfrm>
            <a:off x="5929313" y="1571625"/>
            <a:ext cx="2605087" cy="1666875"/>
            <a:chOff x="2786050" y="1571612"/>
            <a:chExt cx="2605100" cy="1666888"/>
          </a:xfrm>
        </p:grpSpPr>
        <p:grpSp>
          <p:nvGrpSpPr>
            <p:cNvPr id="183311" name="Group 107"/>
            <p:cNvGrpSpPr>
              <a:grpSpLocks/>
            </p:cNvGrpSpPr>
            <p:nvPr/>
          </p:nvGrpSpPr>
          <p:grpSpPr bwMode="auto">
            <a:xfrm>
              <a:off x="3705237" y="2946400"/>
              <a:ext cx="749300" cy="292100"/>
              <a:chOff x="0" y="0"/>
              <a:chExt cx="472" cy="184"/>
            </a:xfrm>
          </p:grpSpPr>
          <p:sp>
            <p:nvSpPr>
              <p:cNvPr id="5" name="Rectangle 108"/>
              <p:cNvSpPr>
                <a:spLocks/>
              </p:cNvSpPr>
              <p:nvPr/>
            </p:nvSpPr>
            <p:spPr bwMode="auto">
              <a:xfrm>
                <a:off x="0" y="20"/>
                <a:ext cx="472" cy="1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dirty="0">
                  <a:solidFill>
                    <a:schemeClr val="tx1"/>
                  </a:solidFill>
                </a:endParaRPr>
              </a:p>
            </p:txBody>
          </p:sp>
          <p:sp>
            <p:nvSpPr>
              <p:cNvPr id="183346" name="Rectangle 109"/>
              <p:cNvSpPr>
                <a:spLocks/>
              </p:cNvSpPr>
              <p:nvPr/>
            </p:nvSpPr>
            <p:spPr bwMode="auto">
              <a:xfrm>
                <a:off x="160"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sp>
          <p:nvSpPr>
            <p:cNvPr id="183312" name="Rectangle 173"/>
            <p:cNvSpPr>
              <a:spLocks/>
            </p:cNvSpPr>
            <p:nvPr/>
          </p:nvSpPr>
          <p:spPr bwMode="auto">
            <a:xfrm>
              <a:off x="3635387" y="2719387"/>
              <a:ext cx="812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physical</a:t>
              </a:r>
            </a:p>
          </p:txBody>
        </p:sp>
        <p:sp>
          <p:nvSpPr>
            <p:cNvPr id="183313" name="Line 227"/>
            <p:cNvSpPr>
              <a:spLocks noChangeShapeType="1"/>
            </p:cNvSpPr>
            <p:nvPr/>
          </p:nvSpPr>
          <p:spPr bwMode="auto">
            <a:xfrm>
              <a:off x="3552837" y="3048000"/>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14" name="Line 228"/>
            <p:cNvSpPr>
              <a:spLocks noChangeShapeType="1"/>
            </p:cNvSpPr>
            <p:nvPr/>
          </p:nvSpPr>
          <p:spPr bwMode="auto">
            <a:xfrm>
              <a:off x="4467237" y="3048000"/>
              <a:ext cx="138113"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3315" name="组合 237"/>
            <p:cNvGrpSpPr>
              <a:grpSpLocks/>
            </p:cNvGrpSpPr>
            <p:nvPr/>
          </p:nvGrpSpPr>
          <p:grpSpPr bwMode="auto">
            <a:xfrm>
              <a:off x="4643438" y="1571612"/>
              <a:ext cx="747712" cy="1660813"/>
              <a:chOff x="1077913" y="1649413"/>
              <a:chExt cx="747712" cy="1660813"/>
            </a:xfrm>
          </p:grpSpPr>
          <p:sp>
            <p:nvSpPr>
              <p:cNvPr id="25" name="Rectangle 74"/>
              <p:cNvSpPr>
                <a:spLocks/>
              </p:cNvSpPr>
              <p:nvPr/>
            </p:nvSpPr>
            <p:spPr bwMode="auto">
              <a:xfrm>
                <a:off x="1077909" y="168116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26" name="Rectangle 75"/>
              <p:cNvSpPr>
                <a:spLocks/>
              </p:cNvSpPr>
              <p:nvPr/>
            </p:nvSpPr>
            <p:spPr bwMode="auto">
              <a:xfrm>
                <a:off x="1330322" y="164941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27" name="Rectangle 77"/>
              <p:cNvSpPr>
                <a:spLocks/>
              </p:cNvSpPr>
              <p:nvPr/>
            </p:nvSpPr>
            <p:spPr bwMode="auto">
              <a:xfrm>
                <a:off x="1077909" y="1909765"/>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28" name="Rectangle 78"/>
              <p:cNvSpPr>
                <a:spLocks/>
              </p:cNvSpPr>
              <p:nvPr/>
            </p:nvSpPr>
            <p:spPr bwMode="auto">
              <a:xfrm>
                <a:off x="1330322" y="1878015"/>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29" name="Rectangle 80"/>
              <p:cNvSpPr>
                <a:spLocks/>
              </p:cNvSpPr>
              <p:nvPr/>
            </p:nvSpPr>
            <p:spPr bwMode="auto">
              <a:xfrm>
                <a:off x="1077909" y="2136780"/>
                <a:ext cx="747716"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0" name="Rectangle 81"/>
              <p:cNvSpPr>
                <a:spLocks/>
              </p:cNvSpPr>
              <p:nvPr/>
            </p:nvSpPr>
            <p:spPr bwMode="auto">
              <a:xfrm>
                <a:off x="1330322" y="2105030"/>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31" name="Rectangle 84"/>
              <p:cNvSpPr>
                <a:spLocks/>
              </p:cNvSpPr>
              <p:nvPr/>
            </p:nvSpPr>
            <p:spPr bwMode="auto">
              <a:xfrm>
                <a:off x="1077909" y="2365382"/>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2" name="Rectangle 85"/>
              <p:cNvSpPr>
                <a:spLocks/>
              </p:cNvSpPr>
              <p:nvPr/>
            </p:nvSpPr>
            <p:spPr bwMode="auto">
              <a:xfrm>
                <a:off x="1330322" y="2333631"/>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33" name="Rectangle 87"/>
              <p:cNvSpPr>
                <a:spLocks/>
              </p:cNvSpPr>
              <p:nvPr/>
            </p:nvSpPr>
            <p:spPr bwMode="auto">
              <a:xfrm>
                <a:off x="1077909" y="259398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4" name="Rectangle 88"/>
              <p:cNvSpPr>
                <a:spLocks/>
              </p:cNvSpPr>
              <p:nvPr/>
            </p:nvSpPr>
            <p:spPr bwMode="auto">
              <a:xfrm>
                <a:off x="1330322" y="256223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35" name="Rectangle 90"/>
              <p:cNvSpPr>
                <a:spLocks/>
              </p:cNvSpPr>
              <p:nvPr/>
            </p:nvSpPr>
            <p:spPr bwMode="auto">
              <a:xfrm>
                <a:off x="1077909" y="2820997"/>
                <a:ext cx="747716"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6" name="Rectangle 91"/>
              <p:cNvSpPr>
                <a:spLocks/>
              </p:cNvSpPr>
              <p:nvPr/>
            </p:nvSpPr>
            <p:spPr bwMode="auto">
              <a:xfrm>
                <a:off x="1330322" y="2789247"/>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37" name="Rectangle 93"/>
              <p:cNvSpPr>
                <a:spLocks/>
              </p:cNvSpPr>
              <p:nvPr/>
            </p:nvSpPr>
            <p:spPr bwMode="auto">
              <a:xfrm>
                <a:off x="1077909" y="3049599"/>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8" name="Rectangle 94"/>
              <p:cNvSpPr>
                <a:spLocks/>
              </p:cNvSpPr>
              <p:nvPr/>
            </p:nvSpPr>
            <p:spPr bwMode="auto">
              <a:xfrm>
                <a:off x="1330322" y="301784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nvGrpSpPr>
            <p:cNvPr id="183316" name="组合 282"/>
            <p:cNvGrpSpPr>
              <a:grpSpLocks/>
            </p:cNvGrpSpPr>
            <p:nvPr/>
          </p:nvGrpSpPr>
          <p:grpSpPr bwMode="auto">
            <a:xfrm>
              <a:off x="2786050" y="1571612"/>
              <a:ext cx="747712" cy="1660813"/>
              <a:chOff x="1077913" y="1649413"/>
              <a:chExt cx="747712" cy="1660813"/>
            </a:xfrm>
          </p:grpSpPr>
          <p:sp>
            <p:nvSpPr>
              <p:cNvPr id="70" name="Rectangle 74"/>
              <p:cNvSpPr>
                <a:spLocks/>
              </p:cNvSpPr>
              <p:nvPr/>
            </p:nvSpPr>
            <p:spPr bwMode="auto">
              <a:xfrm>
                <a:off x="1077913" y="168116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1" name="Rectangle 75"/>
              <p:cNvSpPr>
                <a:spLocks/>
              </p:cNvSpPr>
              <p:nvPr/>
            </p:nvSpPr>
            <p:spPr bwMode="auto">
              <a:xfrm>
                <a:off x="1330326" y="164941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72" name="Rectangle 77"/>
              <p:cNvSpPr>
                <a:spLocks/>
              </p:cNvSpPr>
              <p:nvPr/>
            </p:nvSpPr>
            <p:spPr bwMode="auto">
              <a:xfrm>
                <a:off x="1077913" y="1909765"/>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3" name="Rectangle 78"/>
              <p:cNvSpPr>
                <a:spLocks/>
              </p:cNvSpPr>
              <p:nvPr/>
            </p:nvSpPr>
            <p:spPr bwMode="auto">
              <a:xfrm>
                <a:off x="1330326" y="1878015"/>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74" name="Rectangle 80"/>
              <p:cNvSpPr>
                <a:spLocks/>
              </p:cNvSpPr>
              <p:nvPr/>
            </p:nvSpPr>
            <p:spPr bwMode="auto">
              <a:xfrm>
                <a:off x="1077913" y="2136780"/>
                <a:ext cx="747716"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5" name="Rectangle 81"/>
              <p:cNvSpPr>
                <a:spLocks/>
              </p:cNvSpPr>
              <p:nvPr/>
            </p:nvSpPr>
            <p:spPr bwMode="auto">
              <a:xfrm>
                <a:off x="1330326" y="2105030"/>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76" name="Rectangle 84"/>
              <p:cNvSpPr>
                <a:spLocks/>
              </p:cNvSpPr>
              <p:nvPr/>
            </p:nvSpPr>
            <p:spPr bwMode="auto">
              <a:xfrm>
                <a:off x="1077913" y="2365382"/>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7" name="Rectangle 85"/>
              <p:cNvSpPr>
                <a:spLocks/>
              </p:cNvSpPr>
              <p:nvPr/>
            </p:nvSpPr>
            <p:spPr bwMode="auto">
              <a:xfrm>
                <a:off x="1330326" y="2333631"/>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78" name="Rectangle 87"/>
              <p:cNvSpPr>
                <a:spLocks/>
              </p:cNvSpPr>
              <p:nvPr/>
            </p:nvSpPr>
            <p:spPr bwMode="auto">
              <a:xfrm>
                <a:off x="1077913" y="259398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9" name="Rectangle 88"/>
              <p:cNvSpPr>
                <a:spLocks/>
              </p:cNvSpPr>
              <p:nvPr/>
            </p:nvSpPr>
            <p:spPr bwMode="auto">
              <a:xfrm>
                <a:off x="1330326" y="256223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80" name="Rectangle 90"/>
              <p:cNvSpPr>
                <a:spLocks/>
              </p:cNvSpPr>
              <p:nvPr/>
            </p:nvSpPr>
            <p:spPr bwMode="auto">
              <a:xfrm>
                <a:off x="1077913" y="2820997"/>
                <a:ext cx="747716"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81" name="Rectangle 91"/>
              <p:cNvSpPr>
                <a:spLocks/>
              </p:cNvSpPr>
              <p:nvPr/>
            </p:nvSpPr>
            <p:spPr bwMode="auto">
              <a:xfrm>
                <a:off x="1330326" y="2789247"/>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82" name="Rectangle 93"/>
              <p:cNvSpPr>
                <a:spLocks/>
              </p:cNvSpPr>
              <p:nvPr/>
            </p:nvSpPr>
            <p:spPr bwMode="auto">
              <a:xfrm>
                <a:off x="1077913" y="3049599"/>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83" name="Rectangle 94"/>
              <p:cNvSpPr>
                <a:spLocks/>
              </p:cNvSpPr>
              <p:nvPr/>
            </p:nvSpPr>
            <p:spPr bwMode="auto">
              <a:xfrm>
                <a:off x="1330326" y="301784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pic>
        <p:nvPicPr>
          <p:cNvPr id="183302" name="Picture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4750" y="5929313"/>
            <a:ext cx="7143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3025775"/>
            <a:ext cx="1143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563" y="3000375"/>
            <a:ext cx="11064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5" name="Text Box 9"/>
          <p:cNvSpPr txBox="1">
            <a:spLocks noChangeArrowheads="1"/>
          </p:cNvSpPr>
          <p:nvPr/>
        </p:nvSpPr>
        <p:spPr bwMode="auto">
          <a:xfrm>
            <a:off x="4572000" y="3214688"/>
            <a:ext cx="1076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10baseT hub</a:t>
            </a:r>
          </a:p>
        </p:txBody>
      </p:sp>
      <p:sp>
        <p:nvSpPr>
          <p:cNvPr id="183306" name="Text Box 10"/>
          <p:cNvSpPr txBox="1">
            <a:spLocks noChangeArrowheads="1"/>
          </p:cNvSpPr>
          <p:nvPr/>
        </p:nvSpPr>
        <p:spPr bwMode="auto">
          <a:xfrm>
            <a:off x="2143125" y="3214688"/>
            <a:ext cx="1162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100baseT hub</a:t>
            </a:r>
          </a:p>
        </p:txBody>
      </p:sp>
      <p:pic>
        <p:nvPicPr>
          <p:cNvPr id="18330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125" y="6143625"/>
            <a:ext cx="12017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8" name="Text Box 10"/>
          <p:cNvSpPr txBox="1">
            <a:spLocks noChangeArrowheads="1"/>
          </p:cNvSpPr>
          <p:nvPr/>
        </p:nvSpPr>
        <p:spPr bwMode="auto">
          <a:xfrm>
            <a:off x="2168525" y="6286500"/>
            <a:ext cx="12604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Ethernet Switch</a:t>
            </a:r>
          </a:p>
        </p:txBody>
      </p:sp>
      <p:sp>
        <p:nvSpPr>
          <p:cNvPr id="183309" name="Text Box 10"/>
          <p:cNvSpPr txBox="1">
            <a:spLocks noChangeArrowheads="1"/>
          </p:cNvSpPr>
          <p:nvPr/>
        </p:nvSpPr>
        <p:spPr bwMode="auto">
          <a:xfrm>
            <a:off x="4429125" y="6286500"/>
            <a:ext cx="16176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Ethernet/ATM Switch</a:t>
            </a:r>
          </a:p>
        </p:txBody>
      </p:sp>
      <p:sp>
        <p:nvSpPr>
          <p:cNvPr id="183310" name="灯片编号占位符 9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CECC09F-0FCF-4EB2-99D1-74D2F1FAEA6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132</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zh-CN" altLang="en-US" smtClean="0"/>
              <a:t>介质访问控制协议</a:t>
            </a:r>
            <a:endParaRPr lang="en-US" altLang="zh-CN" smtClean="0"/>
          </a:p>
        </p:txBody>
      </p:sp>
      <p:sp>
        <p:nvSpPr>
          <p:cNvPr id="51203" name="Rectangle 3"/>
          <p:cNvSpPr>
            <a:spLocks noGrp="1" noChangeArrowheads="1"/>
          </p:cNvSpPr>
          <p:nvPr>
            <p:ph type="body" idx="1"/>
          </p:nvPr>
        </p:nvSpPr>
        <p:spPr>
          <a:xfrm>
            <a:off x="500063" y="2786063"/>
            <a:ext cx="8229600" cy="3667125"/>
          </a:xfrm>
        </p:spPr>
        <p:txBody>
          <a:bodyPr/>
          <a:lstStyle/>
          <a:p>
            <a:pPr>
              <a:defRPr/>
            </a:pPr>
            <a:r>
              <a:rPr lang="zh-CN" altLang="en-US" sz="2400" dirty="0" smtClean="0"/>
              <a:t>帧定界</a:t>
            </a:r>
            <a:endParaRPr lang="en-US" altLang="zh-CN" sz="2400" dirty="0" smtClean="0"/>
          </a:p>
          <a:p>
            <a:pPr lvl="1">
              <a:defRPr/>
            </a:pPr>
            <a:r>
              <a:rPr lang="zh-CN" altLang="en-US" sz="2000" dirty="0" smtClean="0"/>
              <a:t>面向比特</a:t>
            </a:r>
            <a:r>
              <a:rPr lang="en-US" altLang="zh-CN" sz="2000" dirty="0" smtClean="0"/>
              <a:t>, </a:t>
            </a:r>
            <a:r>
              <a:rPr lang="zh-CN" altLang="en-US" sz="2000" dirty="0" smtClean="0"/>
              <a:t>数据字段大小为</a:t>
            </a:r>
            <a:r>
              <a:rPr lang="en-US" altLang="zh-CN" sz="2000" dirty="0" smtClean="0"/>
              <a:t>46 – 1500</a:t>
            </a:r>
            <a:r>
              <a:rPr lang="zh-CN" altLang="en-US" sz="2000" dirty="0" smtClean="0"/>
              <a:t>字节</a:t>
            </a:r>
            <a:endParaRPr lang="en-US" altLang="zh-CN" sz="2000" dirty="0" smtClean="0"/>
          </a:p>
          <a:p>
            <a:pPr lvl="1">
              <a:defRPr/>
            </a:pPr>
            <a:r>
              <a:rPr lang="zh-CN" altLang="en-US" sz="2000" dirty="0" smtClean="0"/>
              <a:t>前导码</a:t>
            </a:r>
            <a:r>
              <a:rPr lang="en-US" altLang="zh-CN" sz="2000" dirty="0" smtClean="0"/>
              <a:t>: </a:t>
            </a:r>
            <a:r>
              <a:rPr lang="zh-CN" altLang="en-US" sz="2000" dirty="0" smtClean="0"/>
              <a:t>同步</a:t>
            </a:r>
            <a:r>
              <a:rPr lang="en-US" altLang="zh-CN" sz="2000" dirty="0" smtClean="0"/>
              <a:t>, 7</a:t>
            </a:r>
            <a:r>
              <a:rPr lang="zh-CN" altLang="en-US" sz="2000" dirty="0" smtClean="0"/>
              <a:t>个连续的</a:t>
            </a:r>
            <a:r>
              <a:rPr lang="en-US" altLang="zh-CN" sz="2000" dirty="0" smtClean="0"/>
              <a:t> 10101010</a:t>
            </a:r>
            <a:r>
              <a:rPr lang="zh-CN" altLang="en-US" sz="2000" dirty="0" smtClean="0"/>
              <a:t>位串</a:t>
            </a:r>
            <a:r>
              <a:rPr lang="en-US" altLang="zh-CN" sz="2000" dirty="0" smtClean="0"/>
              <a:t>, </a:t>
            </a:r>
            <a:r>
              <a:rPr lang="zh-CN" altLang="en-US" sz="2000" dirty="0" smtClean="0"/>
              <a:t>后续</a:t>
            </a:r>
            <a:r>
              <a:rPr lang="en-US" altLang="zh-CN" sz="2000" dirty="0" smtClean="0"/>
              <a:t>1</a:t>
            </a:r>
            <a:r>
              <a:rPr lang="zh-CN" altLang="en-US" sz="2000" dirty="0" smtClean="0"/>
              <a:t>个 </a:t>
            </a:r>
            <a:r>
              <a:rPr lang="en-US" altLang="zh-CN" sz="2000" dirty="0" smtClean="0"/>
              <a:t>10101011</a:t>
            </a:r>
            <a:r>
              <a:rPr lang="zh-CN" altLang="en-US" sz="2000" dirty="0" smtClean="0"/>
              <a:t>位串</a:t>
            </a:r>
            <a:endParaRPr lang="en-US" altLang="zh-CN" sz="2000" dirty="0" smtClean="0"/>
          </a:p>
          <a:p>
            <a:pPr lvl="1">
              <a:defRPr/>
            </a:pPr>
            <a:r>
              <a:rPr lang="zh-CN" altLang="en-US" sz="2000" dirty="0" smtClean="0"/>
              <a:t>寻址</a:t>
            </a:r>
            <a:r>
              <a:rPr lang="en-US" altLang="zh-CN" sz="2000" dirty="0" smtClean="0"/>
              <a:t>: </a:t>
            </a:r>
            <a:r>
              <a:rPr lang="zh-CN" altLang="en-US" sz="2000" dirty="0" smtClean="0"/>
              <a:t>目的地址和源地址</a:t>
            </a:r>
            <a:r>
              <a:rPr lang="en-US" altLang="zh-CN" sz="2000" dirty="0" smtClean="0"/>
              <a:t>, </a:t>
            </a:r>
            <a:r>
              <a:rPr lang="zh-CN" altLang="en-US" sz="2000" dirty="0" smtClean="0"/>
              <a:t>占</a:t>
            </a:r>
            <a:r>
              <a:rPr lang="en-US" altLang="zh-CN" sz="2000" dirty="0" smtClean="0"/>
              <a:t>48 </a:t>
            </a:r>
            <a:r>
              <a:rPr lang="zh-CN" altLang="en-US" sz="2000" dirty="0" smtClean="0"/>
              <a:t>比特</a:t>
            </a:r>
            <a:r>
              <a:rPr lang="en-US" altLang="zh-CN" sz="2000" dirty="0" smtClean="0"/>
              <a:t> </a:t>
            </a:r>
          </a:p>
          <a:p>
            <a:pPr>
              <a:defRPr/>
            </a:pPr>
            <a:r>
              <a:rPr lang="zh-CN" altLang="en-US" sz="2400" dirty="0" smtClean="0"/>
              <a:t>差错检测</a:t>
            </a:r>
            <a:endParaRPr lang="en-US" altLang="zh-CN" sz="2400" dirty="0" smtClean="0"/>
          </a:p>
          <a:p>
            <a:pPr lvl="1">
              <a:defRPr/>
            </a:pPr>
            <a:r>
              <a:rPr lang="en-US" altLang="zh-CN" sz="2000" dirty="0" smtClean="0">
                <a:ea typeface="宋体" pitchFamily="2" charset="-122"/>
              </a:rPr>
              <a:t>CRC: </a:t>
            </a:r>
            <a:r>
              <a:rPr lang="zh-CN" altLang="en-US" sz="2000" dirty="0" smtClean="0">
                <a:latin typeface="+mn-ea"/>
              </a:rPr>
              <a:t>接收方检测</a:t>
            </a:r>
            <a:endParaRPr lang="en-US" altLang="zh-CN" sz="2000" dirty="0" smtClean="0">
              <a:latin typeface="+mn-ea"/>
            </a:endParaRPr>
          </a:p>
          <a:p>
            <a:pPr lvl="1">
              <a:defRPr/>
            </a:pPr>
            <a:r>
              <a:rPr lang="zh-CN" altLang="en-US" sz="2000" dirty="0" smtClean="0">
                <a:latin typeface="+mn-ea"/>
              </a:rPr>
              <a:t>如果检测出错误</a:t>
            </a:r>
            <a:r>
              <a:rPr lang="en-US" altLang="zh-CN" sz="2000" dirty="0" smtClean="0">
                <a:latin typeface="+mn-ea"/>
              </a:rPr>
              <a:t>, </a:t>
            </a:r>
            <a:r>
              <a:rPr lang="zh-CN" altLang="en-US" sz="2000" dirty="0" smtClean="0">
                <a:latin typeface="+mn-ea"/>
              </a:rPr>
              <a:t>丢弃数据帧</a:t>
            </a:r>
            <a:endParaRPr lang="en-US" altLang="zh-CN" sz="2000" dirty="0" smtClean="0">
              <a:latin typeface="+mn-ea"/>
            </a:endParaRPr>
          </a:p>
          <a:p>
            <a:pPr lvl="1">
              <a:defRPr/>
            </a:pPr>
            <a:endParaRPr lang="en-US" altLang="zh-CN" sz="2000" dirty="0" smtClean="0"/>
          </a:p>
        </p:txBody>
      </p:sp>
      <p:pic>
        <p:nvPicPr>
          <p:cNvPr id="184324" name="Picture 4" descr="02x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1643063"/>
            <a:ext cx="6264275"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5" name="Text Box 5"/>
          <p:cNvSpPr txBox="1">
            <a:spLocks noChangeArrowheads="1"/>
          </p:cNvSpPr>
          <p:nvPr/>
        </p:nvSpPr>
        <p:spPr bwMode="auto">
          <a:xfrm>
            <a:off x="500063" y="1071563"/>
            <a:ext cx="2847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i="1">
                <a:solidFill>
                  <a:srgbClr val="003399"/>
                </a:solidFill>
                <a:latin typeface="Arial" panose="020B0604020202020204" pitchFamily="34" charset="0"/>
                <a:ea typeface="宋体" panose="02010600030101010101" pitchFamily="2" charset="-122"/>
              </a:rPr>
              <a:t>帧定界和差错检测</a:t>
            </a:r>
            <a:r>
              <a:rPr kumimoji="0" lang="en-US" altLang="zh-CN" sz="2400" b="1" i="1">
                <a:solidFill>
                  <a:srgbClr val="003399"/>
                </a:solidFill>
                <a:latin typeface="Arial" panose="020B0604020202020204" pitchFamily="34" charset="0"/>
                <a:ea typeface="宋体" panose="02010600030101010101" pitchFamily="2" charset="-122"/>
              </a:rPr>
              <a:t>: </a:t>
            </a:r>
          </a:p>
        </p:txBody>
      </p:sp>
      <p:sp>
        <p:nvSpPr>
          <p:cNvPr id="184326"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F0A77DE-8086-4C35-B605-41FC2C85F8F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zh-CN" altLang="en-US" smtClean="0"/>
              <a:t>介质访问控制协议</a:t>
            </a:r>
            <a:endParaRPr lang="en-US" altLang="zh-CN" smtClean="0"/>
          </a:p>
        </p:txBody>
      </p:sp>
      <p:sp>
        <p:nvSpPr>
          <p:cNvPr id="185347" name="Rectangle 3"/>
          <p:cNvSpPr>
            <a:spLocks noGrp="1" noChangeArrowheads="1"/>
          </p:cNvSpPr>
          <p:nvPr>
            <p:ph type="body" idx="1"/>
          </p:nvPr>
        </p:nvSpPr>
        <p:spPr>
          <a:xfrm>
            <a:off x="457200" y="1714500"/>
            <a:ext cx="8229600" cy="4738688"/>
          </a:xfrm>
        </p:spPr>
        <p:txBody>
          <a:bodyPr/>
          <a:lstStyle/>
          <a:p>
            <a:r>
              <a:rPr lang="zh-CN" altLang="en-US" sz="2400" smtClean="0"/>
              <a:t>地址</a:t>
            </a:r>
            <a:endParaRPr lang="en-US" altLang="zh-CN" sz="2400" smtClean="0"/>
          </a:p>
          <a:p>
            <a:pPr lvl="1"/>
            <a:r>
              <a:rPr lang="zh-CN" altLang="en-US" sz="2000" smtClean="0"/>
              <a:t>为每一个网络适配器分配一个全球唯一的</a:t>
            </a:r>
            <a:r>
              <a:rPr lang="en-US" altLang="zh-CN" sz="2000" smtClean="0"/>
              <a:t>48</a:t>
            </a:r>
            <a:r>
              <a:rPr lang="zh-CN" altLang="en-US" sz="2000" smtClean="0"/>
              <a:t>比特单播地址</a:t>
            </a:r>
            <a:endParaRPr lang="en-US" altLang="zh-CN" sz="2000" smtClean="0"/>
          </a:p>
          <a:p>
            <a:pPr lvl="1"/>
            <a:r>
              <a:rPr lang="zh-CN" altLang="en-US" sz="2000" smtClean="0"/>
              <a:t>示例</a:t>
            </a:r>
            <a:r>
              <a:rPr lang="en-US" altLang="zh-CN" sz="2000" smtClean="0"/>
              <a:t>: 8:0:2B:E4:B1:2</a:t>
            </a:r>
            <a:endParaRPr lang="en-US" altLang="zh-CN" sz="2400" smtClean="0"/>
          </a:p>
          <a:p>
            <a:pPr lvl="1"/>
            <a:r>
              <a:rPr lang="zh-CN" altLang="en-US" sz="2000" smtClean="0"/>
              <a:t>广播</a:t>
            </a:r>
            <a:r>
              <a:rPr lang="en-US" altLang="zh-CN" sz="2000" smtClean="0"/>
              <a:t>: </a:t>
            </a:r>
            <a:r>
              <a:rPr lang="zh-CN" altLang="en-US" sz="2000" smtClean="0"/>
              <a:t>全</a:t>
            </a:r>
            <a:r>
              <a:rPr lang="en-US" altLang="zh-CN" sz="2000" smtClean="0"/>
              <a:t>1</a:t>
            </a:r>
          </a:p>
          <a:p>
            <a:pPr lvl="1"/>
            <a:r>
              <a:rPr lang="zh-CN" altLang="en-US" sz="2000" smtClean="0"/>
              <a:t>多播</a:t>
            </a:r>
            <a:r>
              <a:rPr lang="en-US" altLang="zh-CN" sz="2000" smtClean="0"/>
              <a:t>: </a:t>
            </a:r>
            <a:r>
              <a:rPr lang="zh-CN" altLang="en-US" sz="2000" smtClean="0"/>
              <a:t>第一个比特为</a:t>
            </a:r>
            <a:r>
              <a:rPr lang="en-US" altLang="zh-CN" sz="2000" smtClean="0"/>
              <a:t> 1</a:t>
            </a:r>
          </a:p>
          <a:p>
            <a:r>
              <a:rPr lang="zh-CN" altLang="en-US" sz="2400" smtClean="0"/>
              <a:t>地址操作</a:t>
            </a:r>
            <a:endParaRPr lang="en-US" altLang="zh-CN" sz="2400" smtClean="0"/>
          </a:p>
          <a:p>
            <a:pPr lvl="1"/>
            <a:r>
              <a:rPr lang="zh-CN" altLang="en-US" sz="2000" smtClean="0"/>
              <a:t>网络适配器收到所有的数据帧</a:t>
            </a:r>
            <a:r>
              <a:rPr lang="en-US" altLang="zh-CN" sz="2000" smtClean="0"/>
              <a:t>, </a:t>
            </a:r>
            <a:r>
              <a:rPr lang="zh-CN" altLang="en-US" sz="2000" smtClean="0"/>
              <a:t>但仅接收处理目的地址为本机地址的数据帧</a:t>
            </a:r>
            <a:r>
              <a:rPr lang="en-US" altLang="zh-CN" sz="2000" smtClean="0"/>
              <a:t>:</a:t>
            </a:r>
          </a:p>
          <a:p>
            <a:pPr lvl="1"/>
            <a:r>
              <a:rPr lang="zh-CN" altLang="en-US" sz="2000" smtClean="0"/>
              <a:t>目的地址为本机的单播地址</a:t>
            </a:r>
            <a:endParaRPr lang="en-US" altLang="zh-CN" sz="2000" smtClean="0"/>
          </a:p>
          <a:p>
            <a:pPr lvl="1"/>
            <a:r>
              <a:rPr lang="zh-CN" altLang="en-US" sz="2000" smtClean="0"/>
              <a:t>广播地址</a:t>
            </a:r>
            <a:endParaRPr lang="en-US" altLang="zh-CN" sz="2000" smtClean="0"/>
          </a:p>
          <a:p>
            <a:pPr lvl="1"/>
            <a:r>
              <a:rPr lang="zh-CN" altLang="en-US" sz="2000" smtClean="0"/>
              <a:t>多播地址</a:t>
            </a:r>
            <a:r>
              <a:rPr lang="en-US" altLang="zh-CN" sz="2000" smtClean="0"/>
              <a:t>(</a:t>
            </a:r>
            <a:r>
              <a:rPr lang="zh-CN" altLang="en-US" sz="2000" smtClean="0"/>
              <a:t>要求支持多播</a:t>
            </a:r>
            <a:r>
              <a:rPr lang="en-US" altLang="zh-CN" sz="2000" smtClean="0"/>
              <a:t>)</a:t>
            </a:r>
          </a:p>
          <a:p>
            <a:pPr lvl="1"/>
            <a:r>
              <a:rPr lang="zh-CN" altLang="en-US" sz="2000" smtClean="0"/>
              <a:t>混杂模式</a:t>
            </a:r>
            <a:endParaRPr lang="en-US" altLang="zh-CN" sz="2000" smtClean="0"/>
          </a:p>
        </p:txBody>
      </p:sp>
      <p:sp>
        <p:nvSpPr>
          <p:cNvPr id="185348" name="Text Box 4"/>
          <p:cNvSpPr txBox="1">
            <a:spLocks noChangeArrowheads="1"/>
          </p:cNvSpPr>
          <p:nvPr/>
        </p:nvSpPr>
        <p:spPr bwMode="auto">
          <a:xfrm>
            <a:off x="500063" y="1071563"/>
            <a:ext cx="99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i="1">
                <a:solidFill>
                  <a:srgbClr val="003399"/>
                </a:solidFill>
                <a:latin typeface="Arial" panose="020B0604020202020204" pitchFamily="34" charset="0"/>
                <a:ea typeface="宋体" panose="02010600030101010101" pitchFamily="2" charset="-122"/>
              </a:rPr>
              <a:t>寻址</a:t>
            </a:r>
            <a:r>
              <a:rPr kumimoji="0" lang="en-US" altLang="zh-CN" sz="2400" b="1" i="1">
                <a:solidFill>
                  <a:srgbClr val="003399"/>
                </a:solidFill>
                <a:latin typeface="Arial" panose="020B0604020202020204" pitchFamily="34" charset="0"/>
                <a:ea typeface="宋体" panose="02010600030101010101" pitchFamily="2" charset="-122"/>
              </a:rPr>
              <a:t>: </a:t>
            </a:r>
          </a:p>
        </p:txBody>
      </p:sp>
      <p:sp>
        <p:nvSpPr>
          <p:cNvPr id="185349"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9406B5D-875E-4737-AF74-B0456CD5F4C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134</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zh-CN" altLang="en-US" smtClean="0"/>
              <a:t>介质访问控制协议</a:t>
            </a:r>
            <a:endParaRPr lang="en-US" altLang="zh-CN" smtClean="0"/>
          </a:p>
        </p:txBody>
      </p:sp>
      <p:sp>
        <p:nvSpPr>
          <p:cNvPr id="186371" name="Rectangle 3"/>
          <p:cNvSpPr>
            <a:spLocks noGrp="1" noChangeArrowheads="1"/>
          </p:cNvSpPr>
          <p:nvPr>
            <p:ph type="body" idx="1"/>
          </p:nvPr>
        </p:nvSpPr>
        <p:spPr>
          <a:xfrm>
            <a:off x="457200" y="1643063"/>
            <a:ext cx="8229600" cy="4810125"/>
          </a:xfrm>
        </p:spPr>
        <p:txBody>
          <a:bodyPr/>
          <a:lstStyle/>
          <a:p>
            <a:r>
              <a:rPr lang="zh-CN" altLang="en-US" sz="2400" smtClean="0"/>
              <a:t>带有冲突检测的载波监听多路访问控制</a:t>
            </a:r>
            <a:r>
              <a:rPr lang="en-US" altLang="zh-CN" sz="2400" smtClean="0"/>
              <a:t> (CSMA/CD)</a:t>
            </a:r>
          </a:p>
          <a:p>
            <a:pPr lvl="1"/>
            <a:r>
              <a:rPr lang="zh-CN" altLang="en-US" sz="2400" smtClean="0"/>
              <a:t>载波监听</a:t>
            </a:r>
            <a:endParaRPr lang="en-US" altLang="zh-CN" sz="2400" smtClean="0"/>
          </a:p>
          <a:p>
            <a:pPr lvl="2"/>
            <a:r>
              <a:rPr lang="zh-CN" altLang="en-US" sz="2100" smtClean="0"/>
              <a:t>所有节点可以区分信道是否空闲</a:t>
            </a:r>
            <a:endParaRPr lang="en-US" altLang="zh-CN" sz="2100" smtClean="0"/>
          </a:p>
          <a:p>
            <a:pPr lvl="2"/>
            <a:r>
              <a:rPr lang="zh-CN" altLang="en-US" sz="2100" smtClean="0"/>
              <a:t>发送前监听信道</a:t>
            </a:r>
            <a:r>
              <a:rPr lang="en-US" altLang="zh-CN" sz="2100" smtClean="0"/>
              <a:t>, </a:t>
            </a:r>
            <a:r>
              <a:rPr lang="zh-CN" altLang="en-US" sz="2100" smtClean="0"/>
              <a:t>且不影响现有通信</a:t>
            </a:r>
            <a:endParaRPr lang="en-US" altLang="zh-CN" sz="2100" smtClean="0"/>
          </a:p>
          <a:p>
            <a:pPr lvl="2"/>
            <a:r>
              <a:rPr lang="zh-CN" altLang="en-US" sz="2100" smtClean="0"/>
              <a:t>监测是否已有其他人正在发送数据</a:t>
            </a:r>
            <a:endParaRPr lang="en-US" altLang="zh-CN" sz="2100" smtClean="0"/>
          </a:p>
          <a:p>
            <a:pPr lvl="2"/>
            <a:r>
              <a:rPr lang="en-US" altLang="zh-CN" sz="2100" smtClean="0"/>
              <a:t>… </a:t>
            </a:r>
            <a:r>
              <a:rPr lang="zh-CN" altLang="en-US" sz="2100" smtClean="0"/>
              <a:t>等待直到对方发送完毕</a:t>
            </a:r>
            <a:endParaRPr lang="en-US" altLang="zh-CN" sz="2100" smtClean="0"/>
          </a:p>
          <a:p>
            <a:pPr lvl="1"/>
            <a:r>
              <a:rPr lang="zh-CN" altLang="en-US" sz="2400" smtClean="0"/>
              <a:t>冲突监测</a:t>
            </a:r>
            <a:endParaRPr lang="en-US" altLang="zh-CN" sz="2400" smtClean="0"/>
          </a:p>
          <a:p>
            <a:pPr lvl="2"/>
            <a:r>
              <a:rPr lang="zh-CN" altLang="en-US" sz="2100" smtClean="0"/>
              <a:t>节点可以检测数据帧发送过程是否发生冲突</a:t>
            </a:r>
            <a:endParaRPr lang="en-US" altLang="zh-CN" sz="2100" smtClean="0"/>
          </a:p>
          <a:p>
            <a:pPr lvl="2"/>
            <a:r>
              <a:rPr lang="zh-CN" altLang="en-US" sz="2100" smtClean="0"/>
              <a:t>如果其他人同时开始发送</a:t>
            </a:r>
            <a:r>
              <a:rPr lang="en-US" altLang="zh-CN" sz="2100" smtClean="0"/>
              <a:t>, </a:t>
            </a:r>
            <a:r>
              <a:rPr lang="zh-CN" altLang="en-US" sz="2100" smtClean="0"/>
              <a:t>则停止发送行为</a:t>
            </a:r>
            <a:endParaRPr lang="en-US" altLang="zh-CN" sz="2100" smtClean="0"/>
          </a:p>
          <a:p>
            <a:pPr lvl="2"/>
            <a:endParaRPr lang="en-US" altLang="zh-CN" sz="2100" smtClean="0"/>
          </a:p>
          <a:p>
            <a:endParaRPr lang="en-US" altLang="zh-CN" smtClean="0"/>
          </a:p>
        </p:txBody>
      </p:sp>
      <p:sp>
        <p:nvSpPr>
          <p:cNvPr id="186372" name="Text Box 4"/>
          <p:cNvSpPr txBox="1">
            <a:spLocks noChangeArrowheads="1"/>
          </p:cNvSpPr>
          <p:nvPr/>
        </p:nvSpPr>
        <p:spPr bwMode="auto">
          <a:xfrm>
            <a:off x="428625" y="1143000"/>
            <a:ext cx="2847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i="1">
                <a:solidFill>
                  <a:srgbClr val="003399"/>
                </a:solidFill>
                <a:latin typeface="Arial" panose="020B0604020202020204" pitchFamily="34" charset="0"/>
                <a:ea typeface="宋体" panose="02010600030101010101" pitchFamily="2" charset="-122"/>
              </a:rPr>
              <a:t>多路访问控制算法</a:t>
            </a:r>
            <a:r>
              <a:rPr kumimoji="0" lang="en-US" altLang="zh-CN" sz="2400" b="1" i="1">
                <a:solidFill>
                  <a:srgbClr val="003399"/>
                </a:solidFill>
                <a:latin typeface="Arial" panose="020B0604020202020204" pitchFamily="34" charset="0"/>
                <a:ea typeface="宋体" panose="02010600030101010101" pitchFamily="2" charset="-122"/>
              </a:rPr>
              <a:t>: </a:t>
            </a:r>
          </a:p>
        </p:txBody>
      </p:sp>
      <p:sp>
        <p:nvSpPr>
          <p:cNvPr id="186373"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ACE03383-8B56-466B-A0B1-D1DD9FF1936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135</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p:txBody>
          <a:bodyPr/>
          <a:lstStyle/>
          <a:p>
            <a:r>
              <a:rPr lang="en-US" altLang="zh-CN" smtClean="0"/>
              <a:t>CSMA/CD </a:t>
            </a:r>
            <a:r>
              <a:rPr lang="zh-CN" altLang="en-US" smtClean="0"/>
              <a:t>冲突监测</a:t>
            </a:r>
          </a:p>
        </p:txBody>
      </p:sp>
      <p:pic>
        <p:nvPicPr>
          <p:cNvPr id="187395" name="Picture 3"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188" y="1214438"/>
            <a:ext cx="3714750"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6"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143000"/>
            <a:ext cx="4143375"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TextBox 6"/>
          <p:cNvSpPr txBox="1">
            <a:spLocks noChangeArrowheads="1"/>
          </p:cNvSpPr>
          <p:nvPr/>
        </p:nvSpPr>
        <p:spPr bwMode="auto">
          <a:xfrm>
            <a:off x="1428750" y="5786438"/>
            <a:ext cx="2571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Original CSMA</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 </a:t>
            </a:r>
            <a:endParaRPr kumimoji="0" lang="zh-CN" altLang="en-US" sz="1800">
              <a:latin typeface="Arial" panose="020B0604020202020204" pitchFamily="34" charset="0"/>
              <a:ea typeface="宋体" panose="02010600030101010101" pitchFamily="2" charset="-122"/>
            </a:endParaRPr>
          </a:p>
        </p:txBody>
      </p:sp>
      <p:sp>
        <p:nvSpPr>
          <p:cNvPr id="187398" name="TextBox 7"/>
          <p:cNvSpPr txBox="1">
            <a:spLocks noChangeArrowheads="1"/>
          </p:cNvSpPr>
          <p:nvPr/>
        </p:nvSpPr>
        <p:spPr bwMode="auto">
          <a:xfrm>
            <a:off x="5857875" y="5715000"/>
            <a:ext cx="2571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CSMA/CD </a:t>
            </a: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 </a:t>
            </a:r>
            <a:endParaRPr kumimoji="0" lang="zh-CN" altLang="en-US" sz="1800">
              <a:latin typeface="Arial" panose="020B0604020202020204" pitchFamily="34" charset="0"/>
              <a:ea typeface="宋体" panose="02010600030101010101" pitchFamily="2" charset="-122"/>
            </a:endParaRPr>
          </a:p>
        </p:txBody>
      </p:sp>
      <p:sp>
        <p:nvSpPr>
          <p:cNvPr id="187399"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159806C-F8F8-46FC-9448-64FA9D0F8EE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136</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5"/>
          <p:cNvSpPr>
            <a:spLocks noGrp="1" noChangeArrowheads="1"/>
          </p:cNvSpPr>
          <p:nvPr>
            <p:ph type="title"/>
          </p:nvPr>
        </p:nvSpPr>
        <p:spPr/>
        <p:txBody>
          <a:bodyPr/>
          <a:lstStyle/>
          <a:p>
            <a:r>
              <a:rPr lang="en-US" altLang="zh-CN" smtClean="0"/>
              <a:t>Ethernet CSMA/CD </a:t>
            </a:r>
            <a:r>
              <a:rPr lang="zh-CN" altLang="en-US" smtClean="0"/>
              <a:t>协议</a:t>
            </a:r>
            <a:endParaRPr lang="en-US" altLang="zh-CN" smtClean="0"/>
          </a:p>
        </p:txBody>
      </p:sp>
      <p:sp>
        <p:nvSpPr>
          <p:cNvPr id="188419" name="Rectangle 6"/>
          <p:cNvSpPr>
            <a:spLocks noGrp="1" noChangeArrowheads="1"/>
          </p:cNvSpPr>
          <p:nvPr>
            <p:ph type="body" idx="1"/>
          </p:nvPr>
        </p:nvSpPr>
        <p:spPr/>
        <p:txBody>
          <a:bodyPr/>
          <a:lstStyle/>
          <a:p>
            <a:r>
              <a:rPr lang="en-US" altLang="zh-CN" sz="2000" smtClean="0"/>
              <a:t>1. NIC </a:t>
            </a:r>
            <a:r>
              <a:rPr lang="zh-CN" altLang="en-US" sz="2000" smtClean="0"/>
              <a:t>接收来自于网络层的数据</a:t>
            </a:r>
            <a:r>
              <a:rPr lang="en-US" altLang="zh-CN" sz="2000" smtClean="0"/>
              <a:t>, </a:t>
            </a:r>
            <a:r>
              <a:rPr lang="zh-CN" altLang="en-US" sz="2000" smtClean="0"/>
              <a:t>构造数据帧</a:t>
            </a:r>
            <a:endParaRPr lang="en-US" altLang="zh-CN" sz="2000" smtClean="0"/>
          </a:p>
          <a:p>
            <a:r>
              <a:rPr lang="en-US" altLang="zh-CN" sz="2000" smtClean="0"/>
              <a:t>2. NIC </a:t>
            </a:r>
            <a:r>
              <a:rPr lang="zh-CN" altLang="en-US" sz="2000" smtClean="0"/>
              <a:t>监听信道</a:t>
            </a:r>
            <a:r>
              <a:rPr lang="en-US" altLang="zh-CN" sz="2000" smtClean="0"/>
              <a:t>:</a:t>
            </a:r>
            <a:r>
              <a:rPr lang="zh-CN" altLang="en-US" sz="2000" smtClean="0"/>
              <a:t>如果发现信道空闲</a:t>
            </a:r>
            <a:r>
              <a:rPr lang="en-US" altLang="zh-CN" sz="2000" smtClean="0"/>
              <a:t>, </a:t>
            </a:r>
            <a:r>
              <a:rPr lang="zh-CN" altLang="en-US" sz="2000" smtClean="0"/>
              <a:t>则开始发送数据帧</a:t>
            </a:r>
            <a:r>
              <a:rPr lang="en-US" altLang="zh-CN" sz="2000" smtClean="0"/>
              <a:t>. </a:t>
            </a:r>
            <a:r>
              <a:rPr lang="zh-CN" altLang="en-US" sz="2000" smtClean="0"/>
              <a:t>如果信道忙</a:t>
            </a:r>
            <a:r>
              <a:rPr lang="en-US" altLang="zh-CN" sz="2000" smtClean="0"/>
              <a:t>, </a:t>
            </a:r>
            <a:r>
              <a:rPr lang="zh-CN" altLang="en-US" sz="2000" smtClean="0"/>
              <a:t>则等待直到信道空闲再发送数据帧</a:t>
            </a:r>
            <a:endParaRPr lang="en-US" altLang="zh-CN" sz="2000" smtClean="0"/>
          </a:p>
          <a:p>
            <a:r>
              <a:rPr lang="en-US" altLang="zh-CN" sz="2000" smtClean="0"/>
              <a:t>3. </a:t>
            </a:r>
            <a:r>
              <a:rPr lang="zh-CN" altLang="en-US" sz="2000" smtClean="0"/>
              <a:t>如果整个数据帧的发送过程未检测到其他数据发送过程</a:t>
            </a:r>
            <a:r>
              <a:rPr lang="en-US" altLang="zh-CN" sz="2000" smtClean="0"/>
              <a:t>, </a:t>
            </a:r>
            <a:r>
              <a:rPr lang="zh-CN" altLang="en-US" sz="2000" smtClean="0"/>
              <a:t>则完成数据帧的发送</a:t>
            </a:r>
            <a:r>
              <a:rPr lang="en-US" altLang="zh-CN" sz="2000" smtClean="0"/>
              <a:t>!</a:t>
            </a:r>
          </a:p>
          <a:p>
            <a:r>
              <a:rPr lang="en-US" altLang="zh-CN" sz="2000" smtClean="0"/>
              <a:t>4. </a:t>
            </a:r>
            <a:r>
              <a:rPr lang="zh-CN" altLang="en-US" sz="2000" smtClean="0"/>
              <a:t>如果在数据帧发送过程中监测到其他数据发送过程</a:t>
            </a:r>
            <a:r>
              <a:rPr lang="en-US" altLang="zh-CN" sz="2000" smtClean="0"/>
              <a:t>, </a:t>
            </a:r>
            <a:r>
              <a:rPr lang="zh-CN" altLang="en-US" sz="2000" smtClean="0"/>
              <a:t>则退出并发送</a:t>
            </a:r>
            <a:r>
              <a:rPr lang="en-US" altLang="zh-CN" sz="2000" smtClean="0"/>
              <a:t> </a:t>
            </a:r>
            <a:r>
              <a:rPr lang="zh-CN" altLang="en-US" sz="2000" smtClean="0">
                <a:solidFill>
                  <a:srgbClr val="FF0000"/>
                </a:solidFill>
              </a:rPr>
              <a:t>干扰序列（</a:t>
            </a:r>
            <a:r>
              <a:rPr lang="en-US" altLang="zh-CN" sz="2000" smtClean="0">
                <a:solidFill>
                  <a:srgbClr val="FF0000"/>
                </a:solidFill>
              </a:rPr>
              <a:t>jamming</a:t>
            </a:r>
            <a:r>
              <a:rPr lang="zh-CN" altLang="en-US" sz="2000" smtClean="0">
                <a:solidFill>
                  <a:srgbClr val="FF0000"/>
                </a:solidFill>
              </a:rPr>
              <a:t>）</a:t>
            </a:r>
            <a:endParaRPr lang="en-US" altLang="zh-CN" sz="2000" smtClean="0">
              <a:solidFill>
                <a:srgbClr val="FF0000"/>
              </a:solidFill>
            </a:endParaRPr>
          </a:p>
          <a:p>
            <a:pPr lvl="1"/>
            <a:r>
              <a:rPr lang="zh-CN" altLang="en-US" sz="1800" smtClean="0"/>
              <a:t>通知所有其他节点冲突的发生</a:t>
            </a:r>
            <a:endParaRPr lang="en-US" altLang="zh-CN" sz="1800" smtClean="0"/>
          </a:p>
          <a:p>
            <a:r>
              <a:rPr lang="en-US" altLang="zh-CN" sz="2000" smtClean="0"/>
              <a:t>5. </a:t>
            </a:r>
            <a:r>
              <a:rPr lang="zh-CN" altLang="en-US" sz="2000" smtClean="0"/>
              <a:t>退出数据帧发送后</a:t>
            </a:r>
            <a:r>
              <a:rPr lang="en-US" altLang="zh-CN" sz="2000" smtClean="0"/>
              <a:t>, NIC</a:t>
            </a:r>
            <a:r>
              <a:rPr lang="zh-CN" altLang="en-US" sz="2000" smtClean="0"/>
              <a:t>执行</a:t>
            </a:r>
            <a:r>
              <a:rPr lang="zh-CN" altLang="en-US" sz="2000" smtClean="0">
                <a:solidFill>
                  <a:srgbClr val="FF0000"/>
                </a:solidFill>
              </a:rPr>
              <a:t>二进制退避算法</a:t>
            </a:r>
            <a:r>
              <a:rPr lang="en-US" altLang="zh-CN" sz="2000" smtClean="0"/>
              <a:t>: </a:t>
            </a:r>
            <a:r>
              <a:rPr lang="zh-CN" altLang="en-US" sz="2000" smtClean="0"/>
              <a:t>发生第</a:t>
            </a:r>
            <a:r>
              <a:rPr lang="en-US" altLang="zh-CN" sz="2000" smtClean="0"/>
              <a:t>m</a:t>
            </a:r>
            <a:r>
              <a:rPr lang="zh-CN" altLang="en-US" sz="2000" smtClean="0"/>
              <a:t>次冲突后</a:t>
            </a:r>
            <a:r>
              <a:rPr lang="en-US" altLang="zh-CN" sz="2000" smtClean="0"/>
              <a:t>, NIC </a:t>
            </a:r>
            <a:r>
              <a:rPr lang="zh-CN" altLang="en-US" sz="2000" smtClean="0"/>
              <a:t>从中</a:t>
            </a:r>
            <a:r>
              <a:rPr lang="en-US" altLang="zh-CN" sz="2000" smtClean="0"/>
              <a:t>{0,1,2,…,2</a:t>
            </a:r>
            <a:r>
              <a:rPr lang="en-US" altLang="zh-CN" sz="2000" baseline="30000" smtClean="0"/>
              <a:t>m</a:t>
            </a:r>
            <a:r>
              <a:rPr lang="en-US" altLang="zh-CN" sz="2000" smtClean="0"/>
              <a:t>-1}</a:t>
            </a:r>
            <a:r>
              <a:rPr lang="zh-CN" altLang="en-US" sz="2000" smtClean="0"/>
              <a:t>随机选择</a:t>
            </a:r>
            <a:r>
              <a:rPr lang="en-US" altLang="zh-CN" sz="2000" smtClean="0"/>
              <a:t>K. NIC </a:t>
            </a:r>
            <a:r>
              <a:rPr lang="zh-CN" altLang="en-US" sz="2000" smtClean="0"/>
              <a:t>等待</a:t>
            </a:r>
            <a:r>
              <a:rPr lang="en-US" altLang="zh-CN" sz="2000" smtClean="0"/>
              <a:t>K</a:t>
            </a:r>
            <a:r>
              <a:rPr lang="el-GR" altLang="zh-CN" sz="2000" smtClean="0"/>
              <a:t>·</a:t>
            </a:r>
            <a:r>
              <a:rPr lang="en-US" altLang="zh-CN" sz="2000" smtClean="0"/>
              <a:t>512</a:t>
            </a:r>
            <a:r>
              <a:rPr lang="zh-CN" altLang="en-US" sz="2000" smtClean="0"/>
              <a:t>比特时延后</a:t>
            </a:r>
            <a:r>
              <a:rPr lang="en-US" altLang="zh-CN" sz="2000" smtClean="0"/>
              <a:t>, </a:t>
            </a:r>
            <a:r>
              <a:rPr lang="zh-CN" altLang="en-US" sz="2000" smtClean="0"/>
              <a:t>重新执行第</a:t>
            </a:r>
            <a:r>
              <a:rPr lang="en-US" altLang="zh-CN" sz="2000" smtClean="0"/>
              <a:t>2</a:t>
            </a:r>
            <a:r>
              <a:rPr lang="zh-CN" altLang="en-US" sz="2000" smtClean="0"/>
              <a:t>步</a:t>
            </a:r>
            <a:endParaRPr lang="en-US" altLang="zh-CN" sz="2000" smtClean="0"/>
          </a:p>
          <a:p>
            <a:pPr lvl="1"/>
            <a:r>
              <a:rPr lang="zh-CN" altLang="en-US" sz="1800" smtClean="0"/>
              <a:t>采用尝试重传来估计当前的负载</a:t>
            </a:r>
            <a:endParaRPr lang="en-US" altLang="zh-CN" sz="1800" smtClean="0"/>
          </a:p>
          <a:p>
            <a:pPr lvl="2"/>
            <a:r>
              <a:rPr lang="zh-CN" altLang="en-US" sz="1800" smtClean="0"/>
              <a:t>第一次冲突</a:t>
            </a:r>
            <a:r>
              <a:rPr lang="en-US" altLang="zh-CN" sz="1800" smtClean="0"/>
              <a:t>: </a:t>
            </a:r>
            <a:r>
              <a:rPr lang="zh-CN" altLang="en-US" sz="1800" smtClean="0"/>
              <a:t>从</a:t>
            </a:r>
            <a:r>
              <a:rPr lang="en-US" altLang="zh-CN" sz="1800" smtClean="0"/>
              <a:t>{0,1}</a:t>
            </a:r>
            <a:r>
              <a:rPr lang="zh-CN" altLang="en-US" sz="1800" smtClean="0"/>
              <a:t>中选择</a:t>
            </a:r>
            <a:r>
              <a:rPr lang="en-US" altLang="zh-CN" sz="1800" smtClean="0"/>
              <a:t>K; </a:t>
            </a:r>
            <a:r>
              <a:rPr lang="zh-CN" altLang="en-US" sz="1800" smtClean="0"/>
              <a:t>等待时延为</a:t>
            </a:r>
            <a:r>
              <a:rPr lang="en-US" altLang="zh-CN" sz="1800" smtClean="0"/>
              <a:t>K*512</a:t>
            </a:r>
            <a:r>
              <a:rPr lang="zh-CN" altLang="en-US" sz="1800" smtClean="0"/>
              <a:t>比特传输时延</a:t>
            </a:r>
            <a:endParaRPr lang="en-US" altLang="zh-CN" sz="1800" smtClean="0"/>
          </a:p>
          <a:p>
            <a:pPr lvl="2"/>
            <a:r>
              <a:rPr lang="zh-CN" altLang="en-US" sz="1800" smtClean="0"/>
              <a:t>第二次冲突</a:t>
            </a:r>
            <a:r>
              <a:rPr lang="en-US" altLang="zh-CN" sz="1800" smtClean="0"/>
              <a:t>:</a:t>
            </a:r>
            <a:r>
              <a:rPr lang="zh-CN" altLang="en-US" sz="1800" smtClean="0"/>
              <a:t>从</a:t>
            </a:r>
            <a:r>
              <a:rPr lang="en-US" altLang="zh-CN" sz="1800" smtClean="0"/>
              <a:t>{0,1,2,3}</a:t>
            </a:r>
            <a:r>
              <a:rPr lang="zh-CN" altLang="en-US" sz="1800" smtClean="0"/>
              <a:t>中选择</a:t>
            </a:r>
            <a:r>
              <a:rPr lang="en-US" altLang="zh-CN" sz="1800" smtClean="0"/>
              <a:t>K …</a:t>
            </a:r>
          </a:p>
          <a:p>
            <a:pPr lvl="2"/>
            <a:r>
              <a:rPr lang="zh-CN" altLang="en-US" sz="1800" smtClean="0"/>
              <a:t>第十次冲突</a:t>
            </a:r>
            <a:r>
              <a:rPr lang="en-US" altLang="zh-CN" sz="1800" smtClean="0"/>
              <a:t>:</a:t>
            </a:r>
            <a:r>
              <a:rPr lang="zh-CN" altLang="en-US" sz="1800" smtClean="0"/>
              <a:t>从</a:t>
            </a:r>
            <a:r>
              <a:rPr lang="en-US" altLang="zh-CN" sz="1800" smtClean="0"/>
              <a:t>{0,1,2,3,4,…,1023}</a:t>
            </a:r>
            <a:r>
              <a:rPr lang="zh-CN" altLang="en-US" sz="1800" smtClean="0"/>
              <a:t>中选择</a:t>
            </a:r>
            <a:r>
              <a:rPr lang="en-US" altLang="zh-CN" sz="1800" smtClean="0"/>
              <a:t>K</a:t>
            </a:r>
          </a:p>
          <a:p>
            <a:pPr lvl="1"/>
            <a:endParaRPr lang="en-US" altLang="zh-CN" sz="1800" smtClean="0"/>
          </a:p>
          <a:p>
            <a:pPr lvl="1"/>
            <a:endParaRPr lang="en-US" altLang="zh-CN" sz="1800" smtClean="0"/>
          </a:p>
        </p:txBody>
      </p:sp>
      <p:sp>
        <p:nvSpPr>
          <p:cNvPr id="188420"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9C6E6B5-FDE4-4253-AA1B-11BFCC12771D}"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137</a:t>
            </a:fld>
            <a:r>
              <a:rPr kumimoji="0" lang="en-US" altLang="zh-CN" sz="1000" smtClean="0">
                <a:latin typeface="Arial" panose="020B0604020202020204" pitchFamily="34" charset="0"/>
                <a:ea typeface="宋体" panose="02010600030101010101" pitchFamily="2" charset="-122"/>
              </a:rPr>
              <a:t>-</a:t>
            </a:r>
          </a:p>
        </p:txBody>
      </p:sp>
      <p:sp>
        <p:nvSpPr>
          <p:cNvPr id="2" name="文本框 1"/>
          <p:cNvSpPr txBox="1">
            <a:spLocks noChangeArrowheads="1"/>
          </p:cNvSpPr>
          <p:nvPr/>
        </p:nvSpPr>
        <p:spPr bwMode="auto">
          <a:xfrm>
            <a:off x="-36513" y="6243638"/>
            <a:ext cx="9356726"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solidFill>
                  <a:srgbClr val="FF0000"/>
                </a:solidFill>
              </a:rPr>
              <a:t>改进</a:t>
            </a:r>
            <a:r>
              <a:rPr lang="en-US" altLang="zh-CN" sz="1600">
                <a:solidFill>
                  <a:srgbClr val="FF0000"/>
                </a:solidFill>
              </a:rPr>
              <a:t>CSMA</a:t>
            </a:r>
            <a:r>
              <a:rPr lang="zh-CN" altLang="en-US" sz="1600">
                <a:solidFill>
                  <a:srgbClr val="FF0000"/>
                </a:solidFill>
              </a:rPr>
              <a:t>随机退避机制</a:t>
            </a:r>
            <a:r>
              <a:rPr lang="en-US" altLang="zh-CN" sz="1600">
                <a:solidFill>
                  <a:srgbClr val="FF0000"/>
                </a:solidFill>
              </a:rPr>
              <a:t>: Xinghua Sun and Lin Dai, "Backoff Design for IEEE 802.11 DCF Networks: </a:t>
            </a:r>
          </a:p>
          <a:p>
            <a:r>
              <a:rPr lang="en-US" altLang="zh-CN" sz="1600">
                <a:solidFill>
                  <a:srgbClr val="FF0000"/>
                </a:solidFill>
              </a:rPr>
              <a:t>Fundamental Tradeoff and Design Criterion</a:t>
            </a:r>
            <a:r>
              <a:rPr lang="zh-CN" altLang="en-US" sz="1600">
                <a:solidFill>
                  <a:srgbClr val="FF0000"/>
                </a:solidFill>
              </a:rPr>
              <a:t>，</a:t>
            </a:r>
            <a:r>
              <a:rPr lang="en-US" altLang="zh-CN" sz="1600">
                <a:solidFill>
                  <a:srgbClr val="FF0000"/>
                </a:solidFill>
              </a:rPr>
              <a:t>" IEEE/ACM ToN, 2015</a:t>
            </a:r>
          </a:p>
          <a:p>
            <a:endParaRPr lang="zh-CN" altLang="en-US" sz="16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1794" name="Rectangle 2"/>
          <p:cNvSpPr>
            <a:spLocks noGrp="1" noChangeArrowheads="1"/>
          </p:cNvSpPr>
          <p:nvPr>
            <p:ph type="title"/>
          </p:nvPr>
        </p:nvSpPr>
        <p:spPr/>
        <p:txBody>
          <a:bodyPr/>
          <a:lstStyle/>
          <a:p>
            <a:pPr>
              <a:defRPr/>
            </a:pPr>
            <a:r>
              <a:rPr lang="en-US" altLang="zh-CN" dirty="0">
                <a:latin typeface="+mn-lt"/>
              </a:rPr>
              <a:t>Ethernet </a:t>
            </a:r>
            <a:r>
              <a:rPr lang="en-US" altLang="zh-CN" dirty="0" smtClean="0">
                <a:latin typeface="+mn-lt"/>
              </a:rPr>
              <a:t>CSMA/CD</a:t>
            </a:r>
            <a:r>
              <a:rPr lang="zh-CN" altLang="en-US" dirty="0" smtClean="0"/>
              <a:t>协议</a:t>
            </a:r>
            <a:endParaRPr lang="en-US" altLang="zh-CN" dirty="0">
              <a:latin typeface="+mn-lt"/>
            </a:endParaRPr>
          </a:p>
        </p:txBody>
      </p:sp>
      <p:pic>
        <p:nvPicPr>
          <p:cNvPr id="19046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84313"/>
            <a:ext cx="347345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1798" name="Text Box 6"/>
          <p:cNvSpPr txBox="1">
            <a:spLocks noChangeArrowheads="1"/>
          </p:cNvSpPr>
          <p:nvPr/>
        </p:nvSpPr>
        <p:spPr bwMode="auto">
          <a:xfrm>
            <a:off x="4500563" y="1462088"/>
            <a:ext cx="3455987" cy="4094162"/>
          </a:xfrm>
          <a:prstGeom prst="rect">
            <a:avLst/>
          </a:prstGeom>
          <a:noFill/>
          <a:ln w="9525">
            <a:noFill/>
            <a:miter lim="800000"/>
            <a:headEnd/>
            <a:tailEnd/>
          </a:ln>
          <a:effectLst/>
        </p:spPr>
        <p:txBody>
          <a:bodyPr>
            <a:spAutoFit/>
          </a:bodyPr>
          <a:lstStyle/>
          <a:p>
            <a:pPr marL="342900" indent="-342900" eaLnBrk="1" hangingPunct="1">
              <a:defRPr/>
            </a:pPr>
            <a:r>
              <a:rPr lang="zh-CN" altLang="en-US" sz="2000" dirty="0">
                <a:latin typeface="+mn-lt"/>
                <a:ea typeface="+mn-ea"/>
              </a:rPr>
              <a:t>最坏的情况</a:t>
            </a:r>
            <a:r>
              <a:rPr lang="en-US" altLang="zh-CN" sz="2000" dirty="0">
                <a:latin typeface="+mn-lt"/>
                <a:ea typeface="+mn-ea"/>
              </a:rPr>
              <a:t>: </a:t>
            </a:r>
          </a:p>
          <a:p>
            <a:pPr marL="342900" indent="-342900" eaLnBrk="1" hangingPunct="1">
              <a:defRPr/>
            </a:pPr>
            <a:endParaRPr lang="en-US" altLang="zh-CN" sz="2000" dirty="0">
              <a:latin typeface="+mn-lt"/>
              <a:ea typeface="+mn-ea"/>
            </a:endParaRPr>
          </a:p>
          <a:p>
            <a:pPr marL="342900" indent="-342900" eaLnBrk="1" hangingPunct="1">
              <a:buFontTx/>
              <a:buAutoNum type="alphaLcParenBoth"/>
              <a:defRPr/>
            </a:pPr>
            <a:r>
              <a:rPr lang="en-US" altLang="zh-CN" sz="2000" dirty="0">
                <a:latin typeface="+mn-lt"/>
                <a:ea typeface="+mn-ea"/>
              </a:rPr>
              <a:t>A </a:t>
            </a:r>
            <a:r>
              <a:rPr lang="zh-CN" altLang="en-US" sz="2000" dirty="0">
                <a:latin typeface="+mn-lt"/>
                <a:ea typeface="+mn-ea"/>
              </a:rPr>
              <a:t>在</a:t>
            </a:r>
            <a:r>
              <a:rPr lang="en-US" altLang="zh-CN" sz="2000" dirty="0">
                <a:latin typeface="+mn-lt"/>
                <a:ea typeface="+mn-ea"/>
              </a:rPr>
              <a:t>t</a:t>
            </a:r>
            <a:r>
              <a:rPr lang="zh-CN" altLang="en-US" sz="2000" dirty="0">
                <a:latin typeface="+mn-lt"/>
                <a:ea typeface="+mn-ea"/>
              </a:rPr>
              <a:t>时刻发送数据帧</a:t>
            </a:r>
            <a:r>
              <a:rPr lang="en-US" altLang="zh-CN" sz="2000" dirty="0">
                <a:latin typeface="+mn-lt"/>
                <a:ea typeface="+mn-ea"/>
              </a:rPr>
              <a:t>; </a:t>
            </a:r>
          </a:p>
          <a:p>
            <a:pPr marL="342900" indent="-342900" eaLnBrk="1" hangingPunct="1">
              <a:buFontTx/>
              <a:buAutoNum type="alphaLcParenBoth"/>
              <a:defRPr/>
            </a:pPr>
            <a:endParaRPr lang="en-US" altLang="zh-CN" sz="2000" dirty="0">
              <a:latin typeface="+mn-lt"/>
              <a:ea typeface="+mn-ea"/>
            </a:endParaRPr>
          </a:p>
          <a:p>
            <a:pPr marL="342900" indent="-342900" eaLnBrk="1" hangingPunct="1">
              <a:defRPr/>
            </a:pPr>
            <a:r>
              <a:rPr lang="en-US" altLang="zh-CN" sz="2000" dirty="0">
                <a:latin typeface="+mn-lt"/>
                <a:ea typeface="+mn-ea"/>
              </a:rPr>
              <a:t>(b) A </a:t>
            </a:r>
            <a:r>
              <a:rPr lang="zh-CN" altLang="en-US" sz="2000" dirty="0">
                <a:latin typeface="+mn-lt"/>
                <a:ea typeface="+mn-ea"/>
              </a:rPr>
              <a:t>发送的数据帧在</a:t>
            </a:r>
            <a:r>
              <a:rPr lang="en-US" altLang="zh-CN" sz="2000" dirty="0">
                <a:latin typeface="+mn-lt"/>
                <a:ea typeface="+mn-ea"/>
              </a:rPr>
              <a:t>t + d</a:t>
            </a:r>
            <a:r>
              <a:rPr lang="zh-CN" altLang="en-US" sz="2000" dirty="0">
                <a:latin typeface="+mn-lt"/>
                <a:ea typeface="+mn-ea"/>
              </a:rPr>
              <a:t>时刻到达 </a:t>
            </a:r>
            <a:r>
              <a:rPr lang="en-US" altLang="zh-CN" sz="2000" dirty="0">
                <a:latin typeface="+mn-lt"/>
                <a:ea typeface="+mn-ea"/>
              </a:rPr>
              <a:t>B; </a:t>
            </a:r>
          </a:p>
          <a:p>
            <a:pPr marL="342900" indent="-342900" eaLnBrk="1" hangingPunct="1">
              <a:defRPr/>
            </a:pPr>
            <a:endParaRPr lang="en-US" altLang="zh-CN" sz="2000" dirty="0">
              <a:latin typeface="+mn-lt"/>
              <a:ea typeface="+mn-ea"/>
            </a:endParaRPr>
          </a:p>
          <a:p>
            <a:pPr marL="342900" indent="-342900" eaLnBrk="1" hangingPunct="1">
              <a:defRPr/>
            </a:pPr>
            <a:r>
              <a:rPr lang="en-US" altLang="zh-CN" sz="2000" dirty="0">
                <a:latin typeface="+mn-lt"/>
                <a:ea typeface="+mn-ea"/>
              </a:rPr>
              <a:t>(c) B </a:t>
            </a:r>
            <a:r>
              <a:rPr lang="zh-CN" altLang="en-US" sz="2000" dirty="0">
                <a:latin typeface="+mn-lt"/>
                <a:ea typeface="+mn-ea"/>
              </a:rPr>
              <a:t>在</a:t>
            </a:r>
            <a:r>
              <a:rPr lang="en-US" altLang="zh-CN" sz="2000" dirty="0">
                <a:latin typeface="+mn-lt"/>
                <a:ea typeface="+mn-ea"/>
              </a:rPr>
              <a:t>t + d</a:t>
            </a:r>
            <a:r>
              <a:rPr lang="zh-CN" altLang="en-US" sz="2000" dirty="0">
                <a:latin typeface="+mn-lt"/>
                <a:ea typeface="+mn-ea"/>
              </a:rPr>
              <a:t>时刻开始发送数据帧</a:t>
            </a:r>
            <a:r>
              <a:rPr lang="en-US" altLang="zh-CN" sz="2000" dirty="0">
                <a:latin typeface="+mn-lt"/>
                <a:ea typeface="+mn-ea"/>
              </a:rPr>
              <a:t>, </a:t>
            </a:r>
            <a:r>
              <a:rPr lang="zh-CN" altLang="en-US" sz="2000" dirty="0">
                <a:latin typeface="+mn-lt"/>
                <a:ea typeface="+mn-ea"/>
              </a:rPr>
              <a:t>则会与</a:t>
            </a:r>
            <a:r>
              <a:rPr lang="en-US" altLang="zh-CN" sz="2000" dirty="0">
                <a:latin typeface="+mn-lt"/>
                <a:ea typeface="+mn-ea"/>
              </a:rPr>
              <a:t>A</a:t>
            </a:r>
            <a:r>
              <a:rPr lang="zh-CN" altLang="en-US" sz="2000" dirty="0">
                <a:latin typeface="+mn-lt"/>
                <a:ea typeface="+mn-ea"/>
              </a:rPr>
              <a:t>发送的数据帧发生冲突</a:t>
            </a:r>
            <a:r>
              <a:rPr lang="en-US" altLang="zh-CN" sz="2000" dirty="0">
                <a:latin typeface="+mn-lt"/>
                <a:ea typeface="+mn-ea"/>
              </a:rPr>
              <a:t>; </a:t>
            </a:r>
          </a:p>
          <a:p>
            <a:pPr marL="342900" indent="-342900" eaLnBrk="1" hangingPunct="1">
              <a:defRPr/>
            </a:pPr>
            <a:endParaRPr lang="en-US" altLang="zh-CN" sz="2000" dirty="0">
              <a:latin typeface="+mn-lt"/>
              <a:ea typeface="+mn-ea"/>
            </a:endParaRPr>
          </a:p>
          <a:p>
            <a:pPr marL="342900" indent="-342900" eaLnBrk="1" hangingPunct="1">
              <a:defRPr/>
            </a:pPr>
            <a:r>
              <a:rPr lang="en-US" altLang="zh-CN" sz="2000" dirty="0">
                <a:latin typeface="+mn-lt"/>
                <a:ea typeface="+mn-ea"/>
              </a:rPr>
              <a:t>(d) B</a:t>
            </a:r>
            <a:r>
              <a:rPr lang="zh-CN" altLang="en-US" sz="2000" dirty="0">
                <a:latin typeface="+mn-lt"/>
                <a:ea typeface="+mn-ea"/>
              </a:rPr>
              <a:t>的残缺帧在</a:t>
            </a:r>
            <a:r>
              <a:rPr lang="en-US" altLang="zh-CN" sz="2000" dirty="0">
                <a:latin typeface="+mn-lt"/>
                <a:ea typeface="+mn-ea"/>
              </a:rPr>
              <a:t>t +2d</a:t>
            </a:r>
            <a:r>
              <a:rPr lang="zh-CN" altLang="en-US" sz="2000" dirty="0">
                <a:latin typeface="+mn-lt"/>
                <a:ea typeface="+mn-ea"/>
              </a:rPr>
              <a:t>时刻才能到达</a:t>
            </a:r>
            <a:r>
              <a:rPr lang="en-US" altLang="zh-CN" sz="2000" dirty="0">
                <a:latin typeface="+mn-lt"/>
                <a:ea typeface="+mn-ea"/>
              </a:rPr>
              <a:t>A.</a:t>
            </a:r>
          </a:p>
        </p:txBody>
      </p:sp>
      <p:sp>
        <p:nvSpPr>
          <p:cNvPr id="190469" name="Rectangle 3"/>
          <p:cNvSpPr>
            <a:spLocks noGrp="1" noChangeArrowheads="1"/>
          </p:cNvSpPr>
          <p:nvPr>
            <p:ph type="body" idx="1"/>
          </p:nvPr>
        </p:nvSpPr>
        <p:spPr>
          <a:xfrm>
            <a:off x="457200" y="1125538"/>
            <a:ext cx="8002588" cy="503237"/>
          </a:xfrm>
        </p:spPr>
        <p:txBody>
          <a:bodyPr/>
          <a:lstStyle/>
          <a:p>
            <a:pPr>
              <a:buFont typeface="Wingdings" panose="05000000000000000000" pitchFamily="2" charset="2"/>
              <a:buNone/>
            </a:pPr>
            <a:r>
              <a:rPr lang="en-US" altLang="zh-CN" sz="2400" b="1" i="1" smtClean="0">
                <a:solidFill>
                  <a:srgbClr val="FF0000"/>
                </a:solidFill>
              </a:rPr>
              <a:t>Why 512 bits?</a:t>
            </a:r>
          </a:p>
        </p:txBody>
      </p:sp>
      <p:sp>
        <p:nvSpPr>
          <p:cNvPr id="2081799" name="Text Box 7"/>
          <p:cNvSpPr txBox="1">
            <a:spLocks noChangeArrowheads="1"/>
          </p:cNvSpPr>
          <p:nvPr/>
        </p:nvSpPr>
        <p:spPr bwMode="auto">
          <a:xfrm>
            <a:off x="642938" y="5780088"/>
            <a:ext cx="6423025" cy="1077912"/>
          </a:xfrm>
          <a:prstGeom prst="rect">
            <a:avLst/>
          </a:prstGeom>
          <a:noFill/>
          <a:ln w="9525">
            <a:noFill/>
            <a:miter lim="800000"/>
            <a:headEnd/>
            <a:tailEnd/>
          </a:ln>
          <a:effectLst/>
        </p:spPr>
        <p:txBody>
          <a:bodyPr wrap="none">
            <a:spAutoFit/>
          </a:bodyPr>
          <a:lstStyle/>
          <a:p>
            <a:pPr eaLnBrk="1" hangingPunct="1">
              <a:defRPr/>
            </a:pPr>
            <a:r>
              <a:rPr lang="zh-CN" altLang="en-US" sz="1600" b="1" dirty="0">
                <a:latin typeface="+mn-lt"/>
                <a:ea typeface="+mn-ea"/>
              </a:rPr>
              <a:t>主机</a:t>
            </a:r>
            <a:r>
              <a:rPr lang="en-US" altLang="zh-CN" sz="1600" b="1" dirty="0">
                <a:latin typeface="+mn-lt"/>
                <a:ea typeface="+mn-ea"/>
              </a:rPr>
              <a:t>A</a:t>
            </a:r>
            <a:r>
              <a:rPr lang="zh-CN" altLang="en-US" sz="1600" b="1" dirty="0">
                <a:latin typeface="+mn-lt"/>
                <a:ea typeface="+mn-ea"/>
              </a:rPr>
              <a:t>必须传输</a:t>
            </a:r>
            <a:r>
              <a:rPr lang="en-US" altLang="zh-CN" sz="1600" b="1" dirty="0">
                <a:latin typeface="+mn-lt"/>
                <a:ea typeface="+mn-ea"/>
              </a:rPr>
              <a:t> 2d </a:t>
            </a:r>
            <a:r>
              <a:rPr lang="zh-CN" altLang="en-US" sz="1600" b="1" dirty="0">
                <a:latin typeface="+mn-lt"/>
                <a:ea typeface="+mn-ea"/>
              </a:rPr>
              <a:t>的实现才能确保检测到所有的冲突</a:t>
            </a:r>
            <a:r>
              <a:rPr lang="en-US" altLang="zh-CN" sz="1600" b="1" dirty="0">
                <a:latin typeface="+mn-lt"/>
                <a:ea typeface="+mn-ea"/>
              </a:rPr>
              <a:t>.</a:t>
            </a:r>
          </a:p>
          <a:p>
            <a:pPr eaLnBrk="1" hangingPunct="1">
              <a:defRPr/>
            </a:pPr>
            <a:r>
              <a:rPr lang="zh-CN" altLang="en-US" sz="1600" b="1" dirty="0">
                <a:latin typeface="+mn-lt"/>
                <a:ea typeface="+mn-ea"/>
              </a:rPr>
              <a:t>考虑初始设计中</a:t>
            </a:r>
            <a:r>
              <a:rPr lang="en-US" altLang="zh-CN" sz="1600" b="1" dirty="0">
                <a:latin typeface="+mn-lt"/>
                <a:ea typeface="+mn-ea"/>
              </a:rPr>
              <a:t>, </a:t>
            </a:r>
            <a:r>
              <a:rPr lang="zh-CN" altLang="en-US" sz="1600" b="1" dirty="0">
                <a:latin typeface="+mn-lt"/>
                <a:ea typeface="+mn-ea"/>
              </a:rPr>
              <a:t>最大覆盖范围的以太网</a:t>
            </a:r>
            <a:r>
              <a:rPr lang="en-US" altLang="zh-CN" sz="1600" b="1" dirty="0">
                <a:latin typeface="+mn-lt"/>
                <a:ea typeface="+mn-ea"/>
              </a:rPr>
              <a:t>(2500</a:t>
            </a:r>
            <a:r>
              <a:rPr lang="zh-CN" altLang="en-US" sz="1600" b="1" dirty="0">
                <a:latin typeface="+mn-lt"/>
                <a:ea typeface="+mn-ea"/>
              </a:rPr>
              <a:t>米</a:t>
            </a:r>
            <a:r>
              <a:rPr lang="en-US" altLang="zh-CN" sz="1600" b="1" dirty="0">
                <a:latin typeface="+mn-lt"/>
                <a:ea typeface="+mn-ea"/>
              </a:rPr>
              <a:t>)</a:t>
            </a:r>
            <a:r>
              <a:rPr lang="zh-CN" altLang="en-US" sz="1600" b="1" dirty="0">
                <a:latin typeface="+mn-lt"/>
                <a:ea typeface="+mn-ea"/>
              </a:rPr>
              <a:t>的往返时延为</a:t>
            </a:r>
            <a:r>
              <a:rPr lang="en-US" altLang="zh-CN" sz="1600" b="1" dirty="0">
                <a:latin typeface="+mn-lt"/>
                <a:ea typeface="+mn-ea"/>
              </a:rPr>
              <a:t>51.2</a:t>
            </a:r>
            <a:r>
              <a:rPr lang="en-US" altLang="zh-CN" sz="1600" b="1" dirty="0">
                <a:solidFill>
                  <a:srgbClr val="FF0000"/>
                </a:solidFill>
                <a:latin typeface="+mn-lt"/>
                <a:ea typeface="+mn-ea"/>
              </a:rPr>
              <a:t>us</a:t>
            </a:r>
            <a:r>
              <a:rPr lang="en-US" altLang="zh-CN" sz="1600" b="1" dirty="0">
                <a:latin typeface="+mn-lt"/>
                <a:ea typeface="+mn-ea"/>
              </a:rPr>
              <a:t>.</a:t>
            </a:r>
          </a:p>
          <a:p>
            <a:pPr eaLnBrk="1" hangingPunct="1">
              <a:defRPr/>
            </a:pPr>
            <a:r>
              <a:rPr lang="zh-CN" altLang="en-US" sz="1600" b="1" dirty="0">
                <a:latin typeface="+mn-lt"/>
                <a:ea typeface="+mn-ea"/>
              </a:rPr>
              <a:t>在</a:t>
            </a:r>
            <a:r>
              <a:rPr lang="en-US" altLang="zh-CN" sz="1600" b="1" dirty="0">
                <a:latin typeface="+mn-lt"/>
                <a:ea typeface="+mn-ea"/>
              </a:rPr>
              <a:t>10Mbps</a:t>
            </a:r>
            <a:r>
              <a:rPr lang="zh-CN" altLang="en-US" sz="1600" b="1" dirty="0">
                <a:latin typeface="+mn-lt"/>
                <a:ea typeface="+mn-ea"/>
              </a:rPr>
              <a:t>的以太网中</a:t>
            </a:r>
            <a:r>
              <a:rPr lang="en-US" altLang="zh-CN" sz="1600" b="1" dirty="0">
                <a:latin typeface="+mn-lt"/>
                <a:ea typeface="+mn-ea"/>
              </a:rPr>
              <a:t>, </a:t>
            </a:r>
            <a:r>
              <a:rPr lang="zh-CN" altLang="en-US" sz="1600" b="1" dirty="0">
                <a:latin typeface="+mn-lt"/>
                <a:ea typeface="+mn-ea"/>
              </a:rPr>
              <a:t>最短帧长为</a:t>
            </a:r>
            <a:r>
              <a:rPr lang="en-US" altLang="zh-CN" sz="1600" b="1" dirty="0">
                <a:latin typeface="+mn-lt"/>
                <a:ea typeface="+mn-ea"/>
              </a:rPr>
              <a:t> 10 Mbps x 51.2 </a:t>
            </a:r>
            <a:r>
              <a:rPr lang="en-US" altLang="zh-CN" sz="1600" b="1" dirty="0">
                <a:solidFill>
                  <a:srgbClr val="FF0000"/>
                </a:solidFill>
                <a:latin typeface="+mn-lt"/>
                <a:ea typeface="+mn-ea"/>
              </a:rPr>
              <a:t>us</a:t>
            </a:r>
            <a:r>
              <a:rPr lang="en-US" altLang="zh-CN" sz="1600" b="1" dirty="0">
                <a:latin typeface="+mn-lt"/>
                <a:ea typeface="+mn-ea"/>
              </a:rPr>
              <a:t> = 512 bits (64 B)</a:t>
            </a:r>
          </a:p>
          <a:p>
            <a:pPr eaLnBrk="1" hangingPunct="1">
              <a:defRPr/>
            </a:pPr>
            <a:endParaRPr lang="en-US" altLang="zh-CN" sz="1600" b="1" dirty="0">
              <a:latin typeface="+mn-lt"/>
              <a:ea typeface="+mn-ea"/>
            </a:endParaRPr>
          </a:p>
        </p:txBody>
      </p:sp>
      <p:sp>
        <p:nvSpPr>
          <p:cNvPr id="190471"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0778EDE-F94D-4653-9509-DDCBF850C36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81799"/>
                                        </p:tgtEl>
                                        <p:attrNameLst>
                                          <p:attrName>style.visibility</p:attrName>
                                        </p:attrNameLst>
                                      </p:cBhvr>
                                      <p:to>
                                        <p:strVal val="visible"/>
                                      </p:to>
                                    </p:set>
                                    <p:animEffect transition="in" filter="blinds(horizontal)">
                                      <p:cBhvr>
                                        <p:cTn id="7" dur="500"/>
                                        <p:tgtEl>
                                          <p:spTgt spid="208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179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title"/>
          </p:nvPr>
        </p:nvSpPr>
        <p:spPr/>
        <p:txBody>
          <a:bodyPr/>
          <a:lstStyle/>
          <a:p>
            <a:pPr eaLnBrk="1" hangingPunct="1">
              <a:defRPr/>
            </a:pPr>
            <a:r>
              <a:rPr lang="en-US" altLang="zh-CN" dirty="0" smtClean="0">
                <a:ea typeface="宋体" pitchFamily="2" charset="-122"/>
              </a:rPr>
              <a:t>CSMA/CD </a:t>
            </a:r>
            <a:r>
              <a:rPr lang="zh-CN" altLang="en-US" dirty="0" smtClean="0">
                <a:latin typeface="+mj-ea"/>
              </a:rPr>
              <a:t>退避算法示例</a:t>
            </a:r>
            <a:endParaRPr lang="en-US" altLang="zh-CN" dirty="0" smtClean="0">
              <a:latin typeface="+mj-ea"/>
            </a:endParaRPr>
          </a:p>
        </p:txBody>
      </p:sp>
      <p:sp>
        <p:nvSpPr>
          <p:cNvPr id="56323" name="Text Box 54"/>
          <p:cNvSpPr txBox="1">
            <a:spLocks noChangeArrowheads="1"/>
          </p:cNvSpPr>
          <p:nvPr/>
        </p:nvSpPr>
        <p:spPr bwMode="auto">
          <a:xfrm>
            <a:off x="928688" y="1143000"/>
            <a:ext cx="5861050" cy="2492375"/>
          </a:xfrm>
          <a:prstGeom prst="rect">
            <a:avLst/>
          </a:prstGeom>
          <a:noFill/>
          <a:ln w="9525">
            <a:noFill/>
            <a:miter lim="800000"/>
            <a:headEnd/>
            <a:tailEnd/>
          </a:ln>
          <a:effectLst/>
        </p:spPr>
        <p:txBody>
          <a:bodyPr wrap="none" lIns="9144" tIns="0" rIns="9144" bIns="0">
            <a:spAutoFit/>
          </a:bodyPr>
          <a:lstStyle/>
          <a:p>
            <a:pPr eaLnBrk="1" hangingPunct="1">
              <a:defRPr/>
            </a:pPr>
            <a:endParaRPr lang="en-US" altLang="zh-CN" dirty="0">
              <a:latin typeface="+mn-lt"/>
              <a:ea typeface="+mn-ea"/>
            </a:endParaRPr>
          </a:p>
          <a:p>
            <a:pPr eaLnBrk="1" hangingPunct="1">
              <a:defRPr/>
            </a:pPr>
            <a:r>
              <a:rPr lang="en-US" altLang="zh-CN" dirty="0">
                <a:latin typeface="+mn-lt"/>
                <a:ea typeface="+mn-ea"/>
              </a:rPr>
              <a:t>STA1</a:t>
            </a:r>
            <a:r>
              <a:rPr lang="zh-CN" altLang="en-US" dirty="0">
                <a:latin typeface="+mn-lt"/>
                <a:ea typeface="+mn-ea"/>
              </a:rPr>
              <a:t>和</a:t>
            </a:r>
            <a:r>
              <a:rPr lang="en-US" altLang="zh-CN" dirty="0">
                <a:latin typeface="+mn-lt"/>
                <a:ea typeface="+mn-ea"/>
              </a:rPr>
              <a:t>STA3</a:t>
            </a:r>
            <a:r>
              <a:rPr lang="zh-CN" altLang="en-US" dirty="0">
                <a:latin typeface="+mn-lt"/>
                <a:ea typeface="+mn-ea"/>
              </a:rPr>
              <a:t>有一个数据帧待发送</a:t>
            </a:r>
            <a:r>
              <a:rPr lang="en-US" altLang="zh-CN" dirty="0">
                <a:latin typeface="+mn-lt"/>
                <a:ea typeface="+mn-ea"/>
              </a:rPr>
              <a:t>, STA2</a:t>
            </a:r>
            <a:r>
              <a:rPr lang="zh-CN" altLang="en-US" dirty="0">
                <a:latin typeface="+mn-lt"/>
                <a:ea typeface="+mn-ea"/>
              </a:rPr>
              <a:t>有两个待发送数据帧</a:t>
            </a:r>
            <a:endParaRPr lang="en-US" altLang="zh-CN" dirty="0">
              <a:latin typeface="+mn-lt"/>
              <a:ea typeface="+mn-ea"/>
            </a:endParaRPr>
          </a:p>
          <a:p>
            <a:pPr eaLnBrk="1" hangingPunct="1">
              <a:defRPr/>
            </a:pPr>
            <a:r>
              <a:rPr lang="zh-CN" altLang="en-US" dirty="0">
                <a:latin typeface="+mn-lt"/>
                <a:ea typeface="+mn-ea"/>
              </a:rPr>
              <a:t>假设所有数据帧长度相同</a:t>
            </a:r>
            <a:endParaRPr lang="it-IT" dirty="0">
              <a:latin typeface="+mn-lt"/>
              <a:ea typeface="+mn-ea"/>
            </a:endParaRPr>
          </a:p>
          <a:p>
            <a:pPr eaLnBrk="1" hangingPunct="1">
              <a:defRPr/>
            </a:pPr>
            <a:endParaRPr lang="en-US" altLang="zh-CN" dirty="0">
              <a:latin typeface="+mn-lt"/>
              <a:ea typeface="+mn-ea"/>
            </a:endParaRPr>
          </a:p>
          <a:p>
            <a:pPr eaLnBrk="1" hangingPunct="1">
              <a:defRPr/>
            </a:pPr>
            <a:r>
              <a:rPr lang="zh-CN" altLang="en-US" dirty="0">
                <a:latin typeface="+mn-lt"/>
                <a:ea typeface="+mn-ea"/>
              </a:rPr>
              <a:t>第一次冲突各站点的退避值</a:t>
            </a:r>
            <a:r>
              <a:rPr lang="en-US" altLang="zh-CN" dirty="0">
                <a:latin typeface="+mn-lt"/>
                <a:ea typeface="+mn-ea"/>
              </a:rPr>
              <a:t> : STA1 = 1; STA2 = 0; STA3=0</a:t>
            </a:r>
          </a:p>
          <a:p>
            <a:pPr eaLnBrk="1" hangingPunct="1">
              <a:defRPr/>
            </a:pPr>
            <a:r>
              <a:rPr lang="zh-CN" altLang="en-US" dirty="0">
                <a:latin typeface="+mn-lt"/>
                <a:ea typeface="+mn-ea"/>
              </a:rPr>
              <a:t>第二次冲突各站点的退避值</a:t>
            </a:r>
            <a:r>
              <a:rPr lang="en-US" altLang="zh-CN" dirty="0">
                <a:latin typeface="+mn-lt"/>
                <a:ea typeface="+mn-ea"/>
              </a:rPr>
              <a:t>: </a:t>
            </a:r>
            <a:r>
              <a:rPr lang="it-IT" dirty="0">
                <a:latin typeface="+mn-lt"/>
                <a:ea typeface="+mn-ea"/>
              </a:rPr>
              <a:t>STA1 = 1; STA2 = 0; STA3=2</a:t>
            </a:r>
          </a:p>
          <a:p>
            <a:pPr eaLnBrk="1" hangingPunct="1">
              <a:defRPr/>
            </a:pPr>
            <a:r>
              <a:rPr lang="zh-CN" altLang="en-US" dirty="0">
                <a:latin typeface="+mn-lt"/>
                <a:ea typeface="+mn-ea"/>
              </a:rPr>
              <a:t>第三次冲突各站点的退避值</a:t>
            </a:r>
            <a:r>
              <a:rPr lang="it-IT" dirty="0">
                <a:latin typeface="+mn-lt"/>
                <a:ea typeface="+mn-ea"/>
              </a:rPr>
              <a:t>: STA1 = 3; STA2 = 1; STA3=3</a:t>
            </a:r>
          </a:p>
          <a:p>
            <a:pPr eaLnBrk="1" hangingPunct="1">
              <a:defRPr/>
            </a:pPr>
            <a:endParaRPr lang="it-IT" dirty="0">
              <a:latin typeface="+mn-lt"/>
              <a:ea typeface="+mn-ea"/>
            </a:endParaRPr>
          </a:p>
          <a:p>
            <a:pPr eaLnBrk="1" hangingPunct="1">
              <a:defRPr/>
            </a:pPr>
            <a:r>
              <a:rPr lang="zh-CN" altLang="en-US" dirty="0">
                <a:latin typeface="+mn-lt"/>
                <a:ea typeface="+mn-ea"/>
              </a:rPr>
              <a:t>观察退避窗口的大小</a:t>
            </a:r>
            <a:r>
              <a:rPr lang="it-IT" dirty="0">
                <a:latin typeface="+mn-lt"/>
                <a:ea typeface="+mn-ea"/>
              </a:rPr>
              <a:t> (CW)</a:t>
            </a:r>
            <a:r>
              <a:rPr lang="zh-CN" altLang="en-US" dirty="0">
                <a:latin typeface="+mn-lt"/>
                <a:ea typeface="+mn-ea"/>
              </a:rPr>
              <a:t>变化</a:t>
            </a:r>
            <a:endParaRPr lang="en-US" altLang="zh-CN" dirty="0">
              <a:latin typeface="+mn-lt"/>
              <a:ea typeface="+mn-ea"/>
            </a:endParaRPr>
          </a:p>
        </p:txBody>
      </p:sp>
      <p:pic>
        <p:nvPicPr>
          <p:cNvPr id="191492" name="Picture 4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338" y="3786188"/>
            <a:ext cx="778986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TextBox 4"/>
          <p:cNvSpPr txBox="1">
            <a:spLocks noChangeArrowheads="1"/>
          </p:cNvSpPr>
          <p:nvPr/>
        </p:nvSpPr>
        <p:spPr bwMode="auto">
          <a:xfrm>
            <a:off x="6786563" y="657225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&gt;&gt;DEMO&gt;&gt;</a:t>
            </a:r>
            <a:endParaRPr kumimoji="0" lang="zh-CN" altLang="en-US" sz="1800">
              <a:latin typeface="Arial" panose="020B0604020202020204" pitchFamily="34" charset="0"/>
              <a:ea typeface="宋体" panose="02010600030101010101" pitchFamily="2" charset="-122"/>
            </a:endParaRPr>
          </a:p>
        </p:txBody>
      </p:sp>
      <p:sp>
        <p:nvSpPr>
          <p:cNvPr id="191494"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87AD848-44AD-4CFB-B76E-3A45DD6A24E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483E603-4230-4BE9-87E7-7430C2C449E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a:t>
            </a:fld>
            <a:r>
              <a:rPr kumimoji="0" lang="en-US" altLang="zh-CN" sz="1000" smtClean="0">
                <a:latin typeface="Arial" panose="020B0604020202020204" pitchFamily="34" charset="0"/>
                <a:ea typeface="宋体" panose="02010600030101010101" pitchFamily="2" charset="-122"/>
              </a:rPr>
              <a:t>-</a:t>
            </a:r>
          </a:p>
        </p:txBody>
      </p:sp>
      <p:grpSp>
        <p:nvGrpSpPr>
          <p:cNvPr id="23555" name="Group 2"/>
          <p:cNvGrpSpPr>
            <a:grpSpLocks/>
          </p:cNvGrpSpPr>
          <p:nvPr/>
        </p:nvGrpSpPr>
        <p:grpSpPr bwMode="auto">
          <a:xfrm>
            <a:off x="1187450" y="1196975"/>
            <a:ext cx="6765925" cy="1844675"/>
            <a:chOff x="748" y="754"/>
            <a:chExt cx="4262" cy="1162"/>
          </a:xfrm>
        </p:grpSpPr>
        <p:pic>
          <p:nvPicPr>
            <p:cNvPr id="23583"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799"/>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4" name="Picture 4"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33" y="754"/>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5" name="Line 5"/>
            <p:cNvSpPr>
              <a:spLocks noChangeShapeType="1"/>
            </p:cNvSpPr>
            <p:nvPr/>
          </p:nvSpPr>
          <p:spPr bwMode="auto">
            <a:xfrm>
              <a:off x="2018" y="1570"/>
              <a:ext cx="1723"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556" name="Rectangle 11"/>
          <p:cNvSpPr>
            <a:spLocks noGrp="1" noChangeArrowheads="1"/>
          </p:cNvSpPr>
          <p:nvPr>
            <p:ph type="title"/>
          </p:nvPr>
        </p:nvSpPr>
        <p:spPr/>
        <p:txBody>
          <a:bodyPr/>
          <a:lstStyle/>
          <a:p>
            <a:r>
              <a:rPr lang="zh-CN" altLang="en-US" sz="3500" smtClean="0"/>
              <a:t>直连网络的研究问题</a:t>
            </a:r>
            <a:endParaRPr lang="en-US" altLang="zh-CN" sz="3500" smtClean="0"/>
          </a:p>
        </p:txBody>
      </p:sp>
      <p:sp>
        <p:nvSpPr>
          <p:cNvPr id="23557" name="Rectangle 12"/>
          <p:cNvSpPr>
            <a:spLocks noGrp="1" noChangeArrowheads="1"/>
          </p:cNvSpPr>
          <p:nvPr>
            <p:ph type="body" idx="1"/>
          </p:nvPr>
        </p:nvSpPr>
        <p:spPr>
          <a:xfrm>
            <a:off x="468313" y="4510088"/>
            <a:ext cx="8229600" cy="2447925"/>
          </a:xfrm>
        </p:spPr>
        <p:txBody>
          <a:bodyPr/>
          <a:lstStyle/>
          <a:p>
            <a:pPr lvl="1">
              <a:lnSpc>
                <a:spcPct val="90000"/>
              </a:lnSpc>
            </a:pPr>
            <a:r>
              <a:rPr lang="zh-CN" altLang="en-US" sz="2200" dirty="0" smtClean="0"/>
              <a:t>差错检测</a:t>
            </a:r>
            <a:endParaRPr lang="en-US" altLang="zh-CN" sz="2200" dirty="0" smtClean="0"/>
          </a:p>
          <a:p>
            <a:pPr lvl="2">
              <a:lnSpc>
                <a:spcPct val="90000"/>
              </a:lnSpc>
            </a:pPr>
            <a:r>
              <a:rPr lang="zh-CN" altLang="en-US" sz="2100" dirty="0" smtClean="0"/>
              <a:t>检测帧传送过程种可能出现的错误</a:t>
            </a:r>
            <a:r>
              <a:rPr lang="en-US" altLang="zh-CN" sz="2100" dirty="0" smtClean="0"/>
              <a:t>, </a:t>
            </a:r>
            <a:r>
              <a:rPr lang="zh-CN" altLang="en-US" sz="2100" dirty="0" smtClean="0"/>
              <a:t>并采取相应的动作</a:t>
            </a:r>
            <a:endParaRPr lang="en-US" altLang="zh-CN" sz="2100" dirty="0" smtClean="0"/>
          </a:p>
          <a:p>
            <a:pPr lvl="1">
              <a:lnSpc>
                <a:spcPct val="90000"/>
              </a:lnSpc>
            </a:pPr>
            <a:r>
              <a:rPr lang="zh-CN" altLang="en-US" sz="2200" dirty="0" smtClean="0"/>
              <a:t>可靠传输</a:t>
            </a:r>
            <a:r>
              <a:rPr lang="en-US" altLang="zh-CN" sz="2200" dirty="0" smtClean="0"/>
              <a:t> </a:t>
            </a:r>
          </a:p>
          <a:p>
            <a:pPr lvl="2">
              <a:lnSpc>
                <a:spcPct val="90000"/>
              </a:lnSpc>
            </a:pPr>
            <a:r>
              <a:rPr lang="zh-CN" altLang="en-US" sz="2100" dirty="0" smtClean="0"/>
              <a:t>保证链路在数据帧不时可能出现错误情况下的可靠性</a:t>
            </a:r>
            <a:endParaRPr lang="en-US" altLang="zh-CN" sz="2100" dirty="0" smtClean="0"/>
          </a:p>
        </p:txBody>
      </p:sp>
      <p:sp>
        <p:nvSpPr>
          <p:cNvPr id="23558" name="Text Box 15"/>
          <p:cNvSpPr txBox="1">
            <a:spLocks noChangeArrowheads="1"/>
          </p:cNvSpPr>
          <p:nvPr/>
        </p:nvSpPr>
        <p:spPr bwMode="auto">
          <a:xfrm>
            <a:off x="1908175"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59" name="Text Box 16"/>
          <p:cNvSpPr txBox="1">
            <a:spLocks noChangeArrowheads="1"/>
          </p:cNvSpPr>
          <p:nvPr/>
        </p:nvSpPr>
        <p:spPr bwMode="auto">
          <a:xfrm>
            <a:off x="539750"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0" name="Text Box 17"/>
          <p:cNvSpPr txBox="1">
            <a:spLocks noChangeArrowheads="1"/>
          </p:cNvSpPr>
          <p:nvPr/>
        </p:nvSpPr>
        <p:spPr bwMode="auto">
          <a:xfrm>
            <a:off x="5508625"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23561" name="Text Box 18"/>
          <p:cNvSpPr txBox="1">
            <a:spLocks noChangeArrowheads="1"/>
          </p:cNvSpPr>
          <p:nvPr/>
        </p:nvSpPr>
        <p:spPr bwMode="auto">
          <a:xfrm>
            <a:off x="6948488"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2" name="Text Box 19"/>
          <p:cNvSpPr txBox="1">
            <a:spLocks noChangeArrowheads="1"/>
          </p:cNvSpPr>
          <p:nvPr/>
        </p:nvSpPr>
        <p:spPr bwMode="auto">
          <a:xfrm>
            <a:off x="1908175"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3" name="Text Box 20"/>
          <p:cNvSpPr txBox="1">
            <a:spLocks noChangeArrowheads="1"/>
          </p:cNvSpPr>
          <p:nvPr/>
        </p:nvSpPr>
        <p:spPr bwMode="auto">
          <a:xfrm>
            <a:off x="539750"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4" name="Text Box 21"/>
          <p:cNvSpPr txBox="1">
            <a:spLocks noChangeArrowheads="1"/>
          </p:cNvSpPr>
          <p:nvPr/>
        </p:nvSpPr>
        <p:spPr bwMode="auto">
          <a:xfrm>
            <a:off x="5508625"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23565" name="Text Box 22"/>
          <p:cNvSpPr txBox="1">
            <a:spLocks noChangeArrowheads="1"/>
          </p:cNvSpPr>
          <p:nvPr/>
        </p:nvSpPr>
        <p:spPr bwMode="auto">
          <a:xfrm>
            <a:off x="6948488"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grpSp>
        <p:nvGrpSpPr>
          <p:cNvPr id="23566" name="Group 25"/>
          <p:cNvGrpSpPr>
            <a:grpSpLocks/>
          </p:cNvGrpSpPr>
          <p:nvPr/>
        </p:nvGrpSpPr>
        <p:grpSpPr bwMode="auto">
          <a:xfrm>
            <a:off x="6516688" y="2781300"/>
            <a:ext cx="431800" cy="647700"/>
            <a:chOff x="4105" y="1752"/>
            <a:chExt cx="272" cy="408"/>
          </a:xfrm>
        </p:grpSpPr>
        <p:sp>
          <p:nvSpPr>
            <p:cNvPr id="23581" name="Line 23"/>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2" name="Line 24"/>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567" name="Group 26"/>
          <p:cNvGrpSpPr>
            <a:grpSpLocks/>
          </p:cNvGrpSpPr>
          <p:nvPr/>
        </p:nvGrpSpPr>
        <p:grpSpPr bwMode="auto">
          <a:xfrm>
            <a:off x="6516688" y="3789363"/>
            <a:ext cx="431800" cy="647700"/>
            <a:chOff x="4105" y="1752"/>
            <a:chExt cx="272" cy="408"/>
          </a:xfrm>
        </p:grpSpPr>
        <p:sp>
          <p:nvSpPr>
            <p:cNvPr id="23579" name="Line 27"/>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0" name="Line 28"/>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568" name="Group 29"/>
          <p:cNvGrpSpPr>
            <a:grpSpLocks/>
          </p:cNvGrpSpPr>
          <p:nvPr/>
        </p:nvGrpSpPr>
        <p:grpSpPr bwMode="auto">
          <a:xfrm>
            <a:off x="7956550" y="3716338"/>
            <a:ext cx="431800" cy="647700"/>
            <a:chOff x="4105" y="1752"/>
            <a:chExt cx="272" cy="408"/>
          </a:xfrm>
        </p:grpSpPr>
        <p:sp>
          <p:nvSpPr>
            <p:cNvPr id="23577" name="Line 30"/>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8" name="Line 31"/>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569" name="Text Box 32"/>
          <p:cNvSpPr txBox="1">
            <a:spLocks noChangeArrowheads="1"/>
          </p:cNvSpPr>
          <p:nvPr/>
        </p:nvSpPr>
        <p:spPr bwMode="auto">
          <a:xfrm>
            <a:off x="0" y="2924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0" name="Text Box 33"/>
          <p:cNvSpPr txBox="1">
            <a:spLocks noChangeArrowheads="1"/>
          </p:cNvSpPr>
          <p:nvPr/>
        </p:nvSpPr>
        <p:spPr bwMode="auto">
          <a:xfrm>
            <a:off x="0" y="37163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1" name="Text Box 34"/>
          <p:cNvSpPr txBox="1">
            <a:spLocks noChangeArrowheads="1"/>
          </p:cNvSpPr>
          <p:nvPr/>
        </p:nvSpPr>
        <p:spPr bwMode="auto">
          <a:xfrm>
            <a:off x="3132138" y="2924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2" name="Text Box 35"/>
          <p:cNvSpPr txBox="1">
            <a:spLocks noChangeArrowheads="1"/>
          </p:cNvSpPr>
          <p:nvPr/>
        </p:nvSpPr>
        <p:spPr bwMode="auto">
          <a:xfrm>
            <a:off x="3135313" y="37163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3" name="Text Box 36"/>
          <p:cNvSpPr txBox="1">
            <a:spLocks noChangeArrowheads="1"/>
          </p:cNvSpPr>
          <p:nvPr/>
        </p:nvSpPr>
        <p:spPr bwMode="auto">
          <a:xfrm>
            <a:off x="4932363" y="2924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4" name="Text Box 37"/>
          <p:cNvSpPr txBox="1">
            <a:spLocks noChangeArrowheads="1"/>
          </p:cNvSpPr>
          <p:nvPr/>
        </p:nvSpPr>
        <p:spPr bwMode="auto">
          <a:xfrm>
            <a:off x="4935538" y="36449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5" name="Text Box 38"/>
          <p:cNvSpPr txBox="1">
            <a:spLocks noChangeArrowheads="1"/>
          </p:cNvSpPr>
          <p:nvPr/>
        </p:nvSpPr>
        <p:spPr bwMode="auto">
          <a:xfrm>
            <a:off x="8172450" y="2924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6" name="Text Box 39"/>
          <p:cNvSpPr txBox="1">
            <a:spLocks noChangeArrowheads="1"/>
          </p:cNvSpPr>
          <p:nvPr/>
        </p:nvSpPr>
        <p:spPr bwMode="auto">
          <a:xfrm>
            <a:off x="8175625" y="37163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5"/>
          <p:cNvSpPr>
            <a:spLocks noGrp="1"/>
          </p:cNvSpPr>
          <p:nvPr>
            <p:ph type="sldNum" sz="quarter" idx="11"/>
          </p:nvPr>
        </p:nvSpPr>
        <p:spPr>
          <a:xfrm>
            <a:off x="8181975" y="6486525"/>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FDEAE2BD-3EA2-416D-AFD8-0FA280D1A33B}"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140</a:t>
            </a:fld>
            <a:endParaRPr kumimoji="0" lang="en-US" altLang="zh-CN" sz="1000" smtClean="0">
              <a:latin typeface="Arial" panose="020B0604020202020204" pitchFamily="34" charset="0"/>
              <a:ea typeface="宋体" panose="02010600030101010101" pitchFamily="2" charset="-122"/>
            </a:endParaRPr>
          </a:p>
        </p:txBody>
      </p:sp>
      <p:sp>
        <p:nvSpPr>
          <p:cNvPr id="58372" name="Rectangle 2"/>
          <p:cNvSpPr>
            <a:spLocks noGrp="1" noChangeArrowheads="1"/>
          </p:cNvSpPr>
          <p:nvPr>
            <p:ph type="title"/>
          </p:nvPr>
        </p:nvSpPr>
        <p:spPr/>
        <p:txBody>
          <a:bodyPr/>
          <a:lstStyle/>
          <a:p>
            <a:pPr>
              <a:defRPr/>
            </a:pPr>
            <a:r>
              <a:rPr lang="en-US">
                <a:ea typeface="ＭＳ Ｐゴシック" charset="0"/>
                <a:cs typeface="+mj-cs"/>
              </a:rPr>
              <a:t>CSMA/CD efficiency</a:t>
            </a:r>
          </a:p>
        </p:txBody>
      </p:sp>
      <p:sp>
        <p:nvSpPr>
          <p:cNvPr id="193540" name="Rectangle 3"/>
          <p:cNvSpPr>
            <a:spLocks noGrp="1" noChangeArrowheads="1"/>
          </p:cNvSpPr>
          <p:nvPr>
            <p:ph type="body" idx="1"/>
          </p:nvPr>
        </p:nvSpPr>
        <p:spPr>
          <a:xfrm>
            <a:off x="533400" y="1600200"/>
            <a:ext cx="7772400" cy="1684338"/>
          </a:xfrm>
        </p:spPr>
        <p:txBody>
          <a:bodyPr/>
          <a:lstStyle/>
          <a:p>
            <a:r>
              <a:rPr lang="en-US" altLang="zh-CN" sz="2400" smtClean="0"/>
              <a:t>T</a:t>
            </a:r>
            <a:r>
              <a:rPr lang="en-US" altLang="zh-CN" sz="2400" baseline="-25000" smtClean="0"/>
              <a:t>prop</a:t>
            </a:r>
            <a:r>
              <a:rPr lang="en-US" altLang="zh-CN" sz="2400" smtClean="0"/>
              <a:t> = max prop delay between 2 nodes in LAN</a:t>
            </a:r>
          </a:p>
          <a:p>
            <a:r>
              <a:rPr lang="en-US" altLang="zh-CN" sz="2400" smtClean="0"/>
              <a:t>t</a:t>
            </a:r>
            <a:r>
              <a:rPr lang="en-US" altLang="zh-CN" sz="2400" baseline="-25000" smtClean="0"/>
              <a:t>trans</a:t>
            </a:r>
            <a:r>
              <a:rPr lang="en-US" altLang="zh-CN" sz="2400" smtClean="0"/>
              <a:t> = time to transmit max-size frame</a:t>
            </a:r>
            <a:endParaRPr lang="en-US" altLang="zh-CN" smtClean="0"/>
          </a:p>
          <a:p>
            <a:endParaRPr lang="en-US" altLang="zh-CN" smtClean="0"/>
          </a:p>
          <a:p>
            <a:endParaRPr lang="en-US" altLang="zh-CN" smtClean="0"/>
          </a:p>
          <a:p>
            <a:endParaRPr lang="en-US" altLang="zh-CN" smtClean="0"/>
          </a:p>
          <a:p>
            <a:r>
              <a:rPr lang="en-US" altLang="zh-CN" sz="2400" smtClean="0"/>
              <a:t>efficiency goes to 1 </a:t>
            </a:r>
          </a:p>
          <a:p>
            <a:pPr lvl="1"/>
            <a:r>
              <a:rPr lang="en-US" altLang="zh-CN" smtClean="0"/>
              <a:t>as t</a:t>
            </a:r>
            <a:r>
              <a:rPr lang="en-US" altLang="zh-CN" baseline="-25000" smtClean="0"/>
              <a:t>prop</a:t>
            </a:r>
            <a:r>
              <a:rPr lang="en-US" altLang="zh-CN" smtClean="0"/>
              <a:t> goes to 0</a:t>
            </a:r>
          </a:p>
          <a:p>
            <a:pPr lvl="1"/>
            <a:r>
              <a:rPr lang="en-US" altLang="zh-CN" smtClean="0"/>
              <a:t>as t</a:t>
            </a:r>
            <a:r>
              <a:rPr lang="en-US" altLang="zh-CN" baseline="-25000" smtClean="0"/>
              <a:t>trans</a:t>
            </a:r>
            <a:r>
              <a:rPr lang="en-US" altLang="zh-CN" smtClean="0"/>
              <a:t> goes to infinity</a:t>
            </a:r>
          </a:p>
          <a:p>
            <a:r>
              <a:rPr lang="en-US" altLang="zh-CN" sz="2400" smtClean="0"/>
              <a:t>better performance than ALOHA: and simple, cheap, decentralized</a:t>
            </a:r>
            <a:r>
              <a:rPr lang="en-US" altLang="zh-CN" smtClean="0"/>
              <a:t>!</a:t>
            </a:r>
          </a:p>
        </p:txBody>
      </p:sp>
      <p:graphicFrame>
        <p:nvGraphicFramePr>
          <p:cNvPr id="193541" name="Object 4"/>
          <p:cNvGraphicFramePr>
            <a:graphicFrameLocks noChangeAspect="1"/>
          </p:cNvGraphicFramePr>
          <p:nvPr/>
        </p:nvGraphicFramePr>
        <p:xfrm>
          <a:off x="2795588" y="2859088"/>
          <a:ext cx="3570287" cy="984250"/>
        </p:xfrm>
        <a:graphic>
          <a:graphicData uri="http://schemas.openxmlformats.org/presentationml/2006/ole">
            <mc:AlternateContent xmlns:mc="http://schemas.openxmlformats.org/markup-compatibility/2006">
              <mc:Choice xmlns:v="urn:schemas-microsoft-com:vml" Requires="v">
                <p:oleObj spid="_x0000_s193574" name="Equation" r:id="rId4" imgW="1422400" imgH="393700" progId="Equation.3">
                  <p:embed/>
                </p:oleObj>
              </mc:Choice>
              <mc:Fallback>
                <p:oleObj name="Equation" r:id="rId4" imgW="1422400" imgH="3937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5588" y="2859088"/>
                        <a:ext cx="3570287"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6"/>
          <p:cNvSpPr>
            <a:spLocks noGrp="1" noChangeArrowheads="1"/>
          </p:cNvSpPr>
          <p:nvPr>
            <p:ph type="title"/>
          </p:nvPr>
        </p:nvSpPr>
        <p:spPr/>
        <p:txBody>
          <a:bodyPr/>
          <a:lstStyle/>
          <a:p>
            <a:r>
              <a:rPr lang="en-US" altLang="zh-CN" smtClean="0"/>
              <a:t>Ethernet</a:t>
            </a:r>
            <a:r>
              <a:rPr lang="zh-CN" altLang="en-US" smtClean="0"/>
              <a:t>的实际应用</a:t>
            </a:r>
            <a:endParaRPr lang="en-US" altLang="zh-CN" smtClean="0"/>
          </a:p>
        </p:txBody>
      </p:sp>
      <p:sp>
        <p:nvSpPr>
          <p:cNvPr id="195587" name="Rectangle 7"/>
          <p:cNvSpPr>
            <a:spLocks noGrp="1" noChangeArrowheads="1"/>
          </p:cNvSpPr>
          <p:nvPr>
            <p:ph type="body" idx="1"/>
          </p:nvPr>
        </p:nvSpPr>
        <p:spPr>
          <a:xfrm>
            <a:off x="457200" y="1125538"/>
            <a:ext cx="8229600" cy="4679950"/>
          </a:xfrm>
        </p:spPr>
        <p:txBody>
          <a:bodyPr/>
          <a:lstStyle/>
          <a:p>
            <a:r>
              <a:rPr lang="en-US" altLang="zh-CN" sz="2200" smtClean="0">
                <a:latin typeface="华文中宋" panose="02010600040101010101" pitchFamily="2" charset="-122"/>
              </a:rPr>
              <a:t>“</a:t>
            </a:r>
            <a:r>
              <a:rPr lang="zh-CN" altLang="en-US" sz="2200" smtClean="0">
                <a:latin typeface="华文中宋" panose="02010600040101010101" pitchFamily="2" charset="-122"/>
              </a:rPr>
              <a:t>占主导地位</a:t>
            </a:r>
            <a:r>
              <a:rPr lang="en-US" altLang="zh-CN" sz="2200" smtClean="0">
                <a:latin typeface="华文中宋" panose="02010600040101010101" pitchFamily="2" charset="-122"/>
              </a:rPr>
              <a:t>”</a:t>
            </a:r>
            <a:r>
              <a:rPr lang="zh-CN" altLang="en-US" sz="2200" smtClean="0">
                <a:latin typeface="华文中宋" panose="02010600040101010101" pitchFamily="2" charset="-122"/>
              </a:rPr>
              <a:t>的</a:t>
            </a:r>
            <a:r>
              <a:rPr lang="zh-CN" altLang="en-US" sz="2200" smtClean="0"/>
              <a:t>有线局域网技术</a:t>
            </a:r>
            <a:r>
              <a:rPr lang="en-US" altLang="zh-CN" sz="2200" smtClean="0"/>
              <a:t>: </a:t>
            </a:r>
          </a:p>
          <a:p>
            <a:pPr lvl="1"/>
            <a:r>
              <a:rPr lang="en-US" altLang="zh-CN" sz="2200" smtClean="0"/>
              <a:t> NIC</a:t>
            </a:r>
            <a:r>
              <a:rPr lang="zh-CN" altLang="en-US" sz="2200" smtClean="0"/>
              <a:t>的价格</a:t>
            </a:r>
            <a:r>
              <a:rPr lang="en-US" altLang="zh-CN" sz="2200" smtClean="0"/>
              <a:t>: </a:t>
            </a:r>
            <a:r>
              <a:rPr lang="en-US" altLang="zh-CN" sz="2200" smtClean="0">
                <a:solidFill>
                  <a:srgbClr val="FF0000"/>
                </a:solidFill>
              </a:rPr>
              <a:t>$20</a:t>
            </a:r>
          </a:p>
          <a:p>
            <a:pPr lvl="1"/>
            <a:r>
              <a:rPr lang="zh-CN" altLang="en-US" sz="2200" smtClean="0"/>
              <a:t>第一个广泛使用的局域网技术</a:t>
            </a:r>
            <a:endParaRPr lang="en-US" altLang="zh-CN" sz="2200" smtClean="0"/>
          </a:p>
          <a:p>
            <a:pPr lvl="1"/>
            <a:r>
              <a:rPr lang="zh-CN" altLang="en-US" sz="2200" smtClean="0"/>
              <a:t>通信带宽</a:t>
            </a:r>
            <a:r>
              <a:rPr lang="en-US" altLang="zh-CN" sz="2200" smtClean="0"/>
              <a:t>: 10 Mbps </a:t>
            </a:r>
            <a:r>
              <a:rPr lang="en-US" altLang="zh-CN" sz="2200" smtClean="0">
                <a:latin typeface="华文中宋" panose="02010600040101010101" pitchFamily="2" charset="-122"/>
              </a:rPr>
              <a:t>–</a:t>
            </a:r>
            <a:r>
              <a:rPr lang="en-US" altLang="zh-CN" sz="2200" smtClean="0"/>
              <a:t> 10 Gbps </a:t>
            </a:r>
          </a:p>
          <a:p>
            <a:r>
              <a:rPr lang="zh-CN" altLang="en-US" sz="2200" smtClean="0"/>
              <a:t>实际规模</a:t>
            </a:r>
            <a:endParaRPr lang="en-US" altLang="zh-CN" sz="2200" smtClean="0"/>
          </a:p>
          <a:p>
            <a:pPr lvl="1"/>
            <a:r>
              <a:rPr lang="zh-CN" altLang="en-US" sz="2200" smtClean="0"/>
              <a:t>大部分以太网上连接的主机数比</a:t>
            </a:r>
            <a:r>
              <a:rPr lang="en-US" altLang="zh-CN" sz="2200" smtClean="0"/>
              <a:t>200</a:t>
            </a:r>
            <a:r>
              <a:rPr lang="zh-CN" altLang="en-US" sz="2200" smtClean="0"/>
              <a:t>少</a:t>
            </a:r>
            <a:r>
              <a:rPr lang="en-US" altLang="zh-CN" sz="2200" smtClean="0"/>
              <a:t>, </a:t>
            </a:r>
            <a:r>
              <a:rPr lang="zh-CN" altLang="en-US" sz="2200" smtClean="0"/>
              <a:t>远小于最大值</a:t>
            </a:r>
            <a:r>
              <a:rPr lang="en-US" altLang="zh-CN" sz="2200" smtClean="0"/>
              <a:t> 1024</a:t>
            </a:r>
          </a:p>
          <a:p>
            <a:pPr lvl="1"/>
            <a:r>
              <a:rPr lang="zh-CN" altLang="en-US" sz="2200" smtClean="0"/>
              <a:t>大部分以太网的覆盖范围远小于</a:t>
            </a:r>
            <a:r>
              <a:rPr lang="en-US" altLang="zh-CN" sz="2200" smtClean="0"/>
              <a:t>2500</a:t>
            </a:r>
            <a:r>
              <a:rPr lang="zh-CN" altLang="en-US" sz="2200" smtClean="0"/>
              <a:t>米</a:t>
            </a:r>
            <a:r>
              <a:rPr lang="en-US" altLang="zh-CN" sz="2200" smtClean="0"/>
              <a:t>, </a:t>
            </a:r>
            <a:r>
              <a:rPr lang="zh-CN" altLang="en-US" sz="2200" smtClean="0"/>
              <a:t>往返时延接近</a:t>
            </a:r>
            <a:r>
              <a:rPr lang="en-US" altLang="zh-CN" sz="2200" smtClean="0"/>
              <a:t>5 μs </a:t>
            </a:r>
            <a:r>
              <a:rPr lang="zh-CN" altLang="en-US" sz="2200" smtClean="0"/>
              <a:t>而不是</a:t>
            </a:r>
            <a:r>
              <a:rPr lang="en-US" altLang="zh-CN" sz="2200" smtClean="0"/>
              <a:t>51.2 μs.</a:t>
            </a:r>
          </a:p>
          <a:p>
            <a:r>
              <a:rPr lang="zh-CN" altLang="en-US" sz="2200" smtClean="0"/>
              <a:t>成功的原因</a:t>
            </a:r>
            <a:endParaRPr lang="en-US" altLang="zh-CN" sz="2200" smtClean="0"/>
          </a:p>
          <a:p>
            <a:pPr lvl="1"/>
            <a:r>
              <a:rPr lang="zh-CN" altLang="en-US" sz="2200" smtClean="0"/>
              <a:t>以太网易于</a:t>
            </a:r>
            <a:r>
              <a:rPr lang="zh-CN" altLang="en-US" sz="2200" smtClean="0">
                <a:solidFill>
                  <a:srgbClr val="FF0000"/>
                </a:solidFill>
              </a:rPr>
              <a:t>维护和管理</a:t>
            </a:r>
            <a:r>
              <a:rPr lang="en-US" altLang="zh-CN" sz="2200" smtClean="0"/>
              <a:t>, </a:t>
            </a:r>
            <a:r>
              <a:rPr lang="zh-CN" altLang="en-US" sz="2200" smtClean="0"/>
              <a:t>易于新的节点加入</a:t>
            </a:r>
            <a:r>
              <a:rPr lang="en-US" altLang="zh-CN" sz="2200" smtClean="0"/>
              <a:t>. </a:t>
            </a:r>
          </a:p>
          <a:p>
            <a:pPr lvl="1"/>
            <a:r>
              <a:rPr lang="zh-CN" altLang="en-US" sz="2200" smtClean="0">
                <a:solidFill>
                  <a:srgbClr val="FF0000"/>
                </a:solidFill>
              </a:rPr>
              <a:t>成本低廉</a:t>
            </a:r>
            <a:r>
              <a:rPr lang="en-US" altLang="zh-CN" sz="2200" smtClean="0"/>
              <a:t>: </a:t>
            </a:r>
            <a:r>
              <a:rPr lang="zh-CN" altLang="en-US" sz="2200" smtClean="0"/>
              <a:t>电缆价格便宜</a:t>
            </a:r>
            <a:r>
              <a:rPr lang="en-US" altLang="zh-CN" sz="2200" smtClean="0"/>
              <a:t>, </a:t>
            </a:r>
            <a:r>
              <a:rPr lang="zh-CN" altLang="en-US" sz="2200" smtClean="0"/>
              <a:t>已成为每台主机标配网络适配器</a:t>
            </a:r>
            <a:r>
              <a:rPr lang="en-US" altLang="zh-CN" sz="2200" smtClean="0"/>
              <a:t>. </a:t>
            </a:r>
          </a:p>
        </p:txBody>
      </p:sp>
      <p:sp>
        <p:nvSpPr>
          <p:cNvPr id="19558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A4089A2-23C3-4E52-AAF1-BDDA26A0215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141</a:t>
            </a:fld>
            <a:r>
              <a:rPr kumimoji="0" lang="en-US" altLang="zh-CN" sz="1000" smtClean="0">
                <a:latin typeface="Arial" panose="020B0604020202020204" pitchFamily="34" charset="0"/>
                <a:ea typeface="宋体" panose="02010600030101010101" pitchFamily="2" charset="-122"/>
              </a:rPr>
              <a:t>-</a:t>
            </a:r>
          </a:p>
        </p:txBody>
      </p:sp>
      <p:sp>
        <p:nvSpPr>
          <p:cNvPr id="2" name="文本框 1"/>
          <p:cNvSpPr txBox="1">
            <a:spLocks noChangeArrowheads="1"/>
          </p:cNvSpPr>
          <p:nvPr/>
        </p:nvSpPr>
        <p:spPr bwMode="auto">
          <a:xfrm>
            <a:off x="2771775" y="5935663"/>
            <a:ext cx="3262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rPr>
              <a:t>技术与经济：规模效应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34D09CC-2EA1-43B4-BFB1-D09E2348E50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142</a:t>
            </a:fld>
            <a:r>
              <a:rPr kumimoji="0" lang="en-US" altLang="zh-CN" sz="1000" smtClean="0">
                <a:latin typeface="Arial" panose="020B0604020202020204" pitchFamily="34" charset="0"/>
                <a:ea typeface="宋体" panose="02010600030101010101" pitchFamily="2" charset="-122"/>
              </a:rPr>
              <a:t>-</a:t>
            </a:r>
          </a:p>
        </p:txBody>
      </p:sp>
      <p:sp>
        <p:nvSpPr>
          <p:cNvPr id="197635" name="Rectangle 2"/>
          <p:cNvSpPr>
            <a:spLocks noGrp="1" noChangeArrowheads="1"/>
          </p:cNvSpPr>
          <p:nvPr>
            <p:ph type="body" idx="1"/>
          </p:nvPr>
        </p:nvSpPr>
        <p:spPr>
          <a:xfrm>
            <a:off x="468313" y="1125538"/>
            <a:ext cx="8229600" cy="5327650"/>
          </a:xfrm>
        </p:spPr>
        <p:txBody>
          <a:bodyPr/>
          <a:lstStyle/>
          <a:p>
            <a:r>
              <a:rPr lang="en-US" altLang="zh-CN" sz="2800" smtClean="0"/>
              <a:t>2002, </a:t>
            </a:r>
            <a:r>
              <a:rPr lang="zh-CN" altLang="en-US" sz="2800" smtClean="0"/>
              <a:t>万兆以太网</a:t>
            </a:r>
            <a:r>
              <a:rPr lang="en-US" altLang="zh-CN" sz="2800" smtClean="0"/>
              <a:t>(10 </a:t>
            </a:r>
            <a:r>
              <a:rPr lang="en-US" altLang="zh-CN" sz="2600" smtClean="0"/>
              <a:t>Gigabit)</a:t>
            </a:r>
            <a:endParaRPr lang="en-US" altLang="zh-CN" sz="2800" smtClean="0"/>
          </a:p>
          <a:p>
            <a:pPr lvl="1"/>
            <a:r>
              <a:rPr lang="en-US" altLang="zh-CN" smtClean="0"/>
              <a:t>802.3ae</a:t>
            </a:r>
            <a:r>
              <a:rPr lang="en-US" altLang="zh-CN" sz="2400" smtClean="0"/>
              <a:t>, 10GbE</a:t>
            </a:r>
          </a:p>
          <a:p>
            <a:pPr lvl="1"/>
            <a:r>
              <a:rPr lang="zh-CN" altLang="en-US" sz="2400" smtClean="0"/>
              <a:t>放弃支持双绞线</a:t>
            </a:r>
            <a:r>
              <a:rPr lang="en-US" altLang="zh-CN" sz="2400" smtClean="0"/>
              <a:t>UTP, </a:t>
            </a:r>
            <a:r>
              <a:rPr lang="zh-CN" altLang="en-US" sz="2400" smtClean="0"/>
              <a:t>只支持光纤</a:t>
            </a:r>
            <a:endParaRPr lang="en-US" altLang="zh-CN" sz="2400" smtClean="0"/>
          </a:p>
          <a:p>
            <a:pPr lvl="1"/>
            <a:r>
              <a:rPr lang="zh-CN" altLang="en-US" sz="2400" smtClean="0"/>
              <a:t>放弃支持</a:t>
            </a:r>
            <a:r>
              <a:rPr lang="en-US" altLang="zh-CN" sz="2400" smtClean="0"/>
              <a:t>CSMA/CD, </a:t>
            </a:r>
            <a:r>
              <a:rPr lang="zh-CN" altLang="en-US" sz="2400" smtClean="0"/>
              <a:t>只支持全双工</a:t>
            </a:r>
            <a:endParaRPr lang="en-US" altLang="zh-CN" sz="2400" smtClean="0"/>
          </a:p>
          <a:p>
            <a:pPr lvl="1"/>
            <a:r>
              <a:rPr lang="zh-CN" altLang="en-US" sz="2400" smtClean="0"/>
              <a:t>仍然兼容</a:t>
            </a:r>
            <a:r>
              <a:rPr lang="en-US" altLang="zh-CN" sz="2400" smtClean="0"/>
              <a:t>802.3</a:t>
            </a:r>
            <a:r>
              <a:rPr lang="zh-CN" altLang="en-US" sz="2400" smtClean="0"/>
              <a:t>数据帧结构</a:t>
            </a:r>
            <a:endParaRPr lang="en-US" altLang="zh-CN" sz="2400" smtClean="0"/>
          </a:p>
          <a:p>
            <a:pPr lvl="1"/>
            <a:endParaRPr lang="en-US" altLang="zh-CN" sz="2400" smtClean="0"/>
          </a:p>
          <a:p>
            <a:r>
              <a:rPr lang="zh-CN" altLang="en-US" sz="2200" b="1" i="1" smtClean="0">
                <a:solidFill>
                  <a:srgbClr val="FF0000"/>
                </a:solidFill>
              </a:rPr>
              <a:t>成为城域网主要技术</a:t>
            </a:r>
            <a:endParaRPr lang="en-US" altLang="zh-CN" sz="2200" b="1" i="1" smtClean="0">
              <a:solidFill>
                <a:srgbClr val="FF0000"/>
              </a:solidFill>
            </a:endParaRPr>
          </a:p>
          <a:p>
            <a:r>
              <a:rPr lang="zh-CN" altLang="en-US" sz="2200" b="1" i="1" smtClean="0">
                <a:solidFill>
                  <a:srgbClr val="FF0000"/>
                </a:solidFill>
              </a:rPr>
              <a:t>以太网用来构建端到端链接</a:t>
            </a:r>
            <a:r>
              <a:rPr lang="en-US" altLang="zh-CN" sz="2200" b="1" i="1" smtClean="0">
                <a:solidFill>
                  <a:srgbClr val="FF0000"/>
                </a:solidFill>
              </a:rPr>
              <a:t>!</a:t>
            </a:r>
          </a:p>
          <a:p>
            <a:pPr lvl="1">
              <a:buFont typeface="Wingdings" panose="05000000000000000000" pitchFamily="2" charset="2"/>
              <a:buNone/>
            </a:pPr>
            <a:endParaRPr lang="en-US" altLang="zh-CN" sz="2200" b="1" i="1" smtClean="0">
              <a:solidFill>
                <a:srgbClr val="FF0000"/>
              </a:solidFill>
            </a:endParaRPr>
          </a:p>
          <a:p>
            <a:pPr lvl="1">
              <a:buFont typeface="Wingdings" panose="05000000000000000000" pitchFamily="2" charset="2"/>
              <a:buNone/>
            </a:pPr>
            <a:r>
              <a:rPr lang="en-US" altLang="zh-CN" sz="2200" b="1" i="1" smtClean="0"/>
              <a:t>2010, 100Gbps</a:t>
            </a:r>
            <a:r>
              <a:rPr lang="zh-CN" altLang="en-US" sz="2200" b="1" i="1" smtClean="0"/>
              <a:t>以太网标准</a:t>
            </a:r>
            <a:endParaRPr lang="en-US" altLang="zh-CN" sz="2200" b="1" i="1" smtClean="0"/>
          </a:p>
          <a:p>
            <a:pPr lvl="1">
              <a:buFont typeface="Wingdings" panose="05000000000000000000" pitchFamily="2" charset="2"/>
              <a:buNone/>
            </a:pPr>
            <a:r>
              <a:rPr lang="en-US" altLang="zh-CN" sz="2200" b="1" i="1" smtClean="0"/>
              <a:t>2014, </a:t>
            </a:r>
            <a:r>
              <a:rPr lang="zh-CN" altLang="en-US" sz="2200" b="1" i="1" smtClean="0"/>
              <a:t>华为和</a:t>
            </a:r>
            <a:r>
              <a:rPr lang="en-US" altLang="zh-CN" sz="2200" b="1" i="1" smtClean="0"/>
              <a:t>Xilinx</a:t>
            </a:r>
            <a:r>
              <a:rPr lang="zh-CN" altLang="en-US" sz="2200" b="1" i="1" smtClean="0"/>
              <a:t>合作完成</a:t>
            </a:r>
            <a:r>
              <a:rPr lang="en-US" altLang="zh-CN" sz="2200" b="1" i="1" smtClean="0"/>
              <a:t>400Gbps</a:t>
            </a:r>
            <a:r>
              <a:rPr lang="zh-CN" altLang="en-US" sz="2200" b="1" i="1" smtClean="0"/>
              <a:t>交换机原型机</a:t>
            </a:r>
            <a:endParaRPr lang="en-US" altLang="zh-CN" sz="2200" b="1" i="1" smtClean="0"/>
          </a:p>
        </p:txBody>
      </p:sp>
      <p:sp>
        <p:nvSpPr>
          <p:cNvPr id="197636" name="Rectangle 3"/>
          <p:cNvSpPr>
            <a:spLocks noGrp="1" noChangeArrowheads="1"/>
          </p:cNvSpPr>
          <p:nvPr>
            <p:ph type="title"/>
          </p:nvPr>
        </p:nvSpPr>
        <p:spPr/>
        <p:txBody>
          <a:bodyPr/>
          <a:lstStyle/>
          <a:p>
            <a:r>
              <a:rPr lang="en-US" altLang="zh-CN" smtClean="0"/>
              <a:t>Ethernet</a:t>
            </a:r>
            <a:r>
              <a:rPr lang="zh-CN" altLang="en-US" smtClean="0"/>
              <a:t>的最新进展</a:t>
            </a:r>
            <a:endParaRPr lang="en-US" altLang="zh-CN" smtClean="0"/>
          </a:p>
        </p:txBody>
      </p:sp>
      <p:pic>
        <p:nvPicPr>
          <p:cNvPr id="197637" name="Picture 4" descr="File:Netiron xmr 16000.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2730500"/>
            <a:ext cx="311785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27088" y="6022975"/>
            <a:ext cx="80152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2013</a:t>
            </a:r>
            <a:r>
              <a:rPr kumimoji="0" lang="zh-CN" altLang="en-US" sz="1800">
                <a:latin typeface="Arial" panose="020B0604020202020204" pitchFamily="34" charset="0"/>
                <a:ea typeface="宋体" panose="02010600030101010101" pitchFamily="2" charset="-122"/>
              </a:rPr>
              <a:t>年华为成为全球最大电信设备供应商！</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http://www.miit.gov.cn/n1146290/n1146402/n1146455/c3230624/content.html</a:t>
            </a: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4F82515-4824-43A3-9193-88AAC1CF161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143</a:t>
            </a:fld>
            <a:r>
              <a:rPr kumimoji="0" lang="en-US" altLang="zh-CN" sz="1000" smtClean="0">
                <a:latin typeface="Arial" panose="020B0604020202020204" pitchFamily="34" charset="0"/>
                <a:ea typeface="宋体" panose="02010600030101010101" pitchFamily="2" charset="-122"/>
              </a:rPr>
              <a:t>-</a:t>
            </a:r>
          </a:p>
        </p:txBody>
      </p:sp>
      <p:sp>
        <p:nvSpPr>
          <p:cNvPr id="199683" name="Rectangle 2"/>
          <p:cNvSpPr>
            <a:spLocks noGrp="1" noChangeArrowheads="1"/>
          </p:cNvSpPr>
          <p:nvPr>
            <p:ph type="title"/>
          </p:nvPr>
        </p:nvSpPr>
        <p:spPr/>
        <p:txBody>
          <a:bodyPr/>
          <a:lstStyle/>
          <a:p>
            <a:r>
              <a:rPr lang="en-US" altLang="zh-CN" sz="3500" smtClean="0"/>
              <a:t>Ethernet</a:t>
            </a:r>
            <a:r>
              <a:rPr lang="zh-CN" altLang="en-US" sz="3500" smtClean="0"/>
              <a:t>的成功之道</a:t>
            </a:r>
            <a:endParaRPr lang="en-US" altLang="zh-CN" sz="3500" smtClean="0"/>
          </a:p>
        </p:txBody>
      </p:sp>
      <p:sp>
        <p:nvSpPr>
          <p:cNvPr id="199684" name="WordArt 3"/>
          <p:cNvSpPr>
            <a:spLocks noChangeArrowheads="1" noChangeShapeType="1" noTextEdit="1"/>
          </p:cNvSpPr>
          <p:nvPr/>
        </p:nvSpPr>
        <p:spPr bwMode="auto">
          <a:xfrm>
            <a:off x="1547813" y="2060575"/>
            <a:ext cx="5976937" cy="2397125"/>
          </a:xfrm>
          <a:prstGeom prst="rect">
            <a:avLst/>
          </a:prstGeom>
        </p:spPr>
        <p:txBody>
          <a:bodyPr wrap="none" fromWordArt="1">
            <a:prstTxWarp prst="textPlain">
              <a:avLst>
                <a:gd name="adj" fmla="val 50000"/>
              </a:avLst>
            </a:prstTxWarp>
          </a:bodyPr>
          <a:lstStyle/>
          <a:p>
            <a:pPr algn="ctr"/>
            <a:r>
              <a:rPr lang="en-US" altLang="zh-CN" sz="5400" i="1" kern="10">
                <a:ln w="9525">
                  <a:solidFill>
                    <a:srgbClr val="000000"/>
                  </a:solidFill>
                  <a:round/>
                  <a:headEnd/>
                  <a:tailEnd/>
                </a:ln>
                <a:solidFill>
                  <a:srgbClr val="FF0000"/>
                </a:solidFill>
                <a:effectLst>
                  <a:outerShdw dist="107763" dir="2700000" algn="ctr" rotWithShape="0">
                    <a:srgbClr val="808080">
                      <a:alpha val="50000"/>
                    </a:srgbClr>
                  </a:outerShdw>
                </a:effectLst>
                <a:cs typeface="Arial" panose="020B0604020202020204" pitchFamily="34" charset="0"/>
              </a:rPr>
              <a:t>KISS</a:t>
            </a:r>
            <a:endParaRPr lang="zh-CN" altLang="en-US" sz="5400" i="1" kern="10">
              <a:ln w="9525">
                <a:solidFill>
                  <a:srgbClr val="000000"/>
                </a:solidFill>
                <a:round/>
                <a:headEnd/>
                <a:tailEnd/>
              </a:ln>
              <a:solidFill>
                <a:srgbClr val="FF0000"/>
              </a:solidFill>
              <a:effectLst>
                <a:outerShdw dist="107763" dir="2700000" algn="ctr" rotWithShape="0">
                  <a:srgbClr val="808080">
                    <a:alpha val="50000"/>
                  </a:srgbClr>
                </a:outerShdw>
              </a:effectLst>
              <a:cs typeface="Arial" panose="020B0604020202020204" pitchFamily="34" charset="0"/>
            </a:endParaRPr>
          </a:p>
        </p:txBody>
      </p:sp>
      <p:sp>
        <p:nvSpPr>
          <p:cNvPr id="2756612" name="WordArt 4"/>
          <p:cNvSpPr>
            <a:spLocks noChangeArrowheads="1" noChangeShapeType="1" noTextEdit="1"/>
          </p:cNvSpPr>
          <p:nvPr/>
        </p:nvSpPr>
        <p:spPr bwMode="auto">
          <a:xfrm>
            <a:off x="466725" y="4797425"/>
            <a:ext cx="8569325" cy="1244600"/>
          </a:xfrm>
          <a:prstGeom prst="rect">
            <a:avLst/>
          </a:prstGeom>
        </p:spPr>
        <p:txBody>
          <a:bodyPr wrap="none" fromWordArt="1">
            <a:prstTxWarp prst="textPlain">
              <a:avLst>
                <a:gd name="adj" fmla="val 50000"/>
              </a:avLst>
            </a:prstTxWarp>
          </a:bodyPr>
          <a:lstStyle/>
          <a:p>
            <a:pPr algn="ctr"/>
            <a:r>
              <a:rPr lang="en-US" altLang="zh-CN" sz="5400" i="1" kern="10">
                <a:ln w="9525">
                  <a:solidFill>
                    <a:srgbClr val="000000"/>
                  </a:solidFill>
                  <a:round/>
                  <a:headEnd/>
                  <a:tailEnd/>
                </a:ln>
                <a:solidFill>
                  <a:srgbClr val="FFFF66"/>
                </a:solidFill>
                <a:effectLst>
                  <a:outerShdw dist="107763" dir="2700000" algn="ctr" rotWithShape="0">
                    <a:srgbClr val="808080">
                      <a:alpha val="50000"/>
                    </a:srgbClr>
                  </a:outerShdw>
                </a:effectLst>
                <a:cs typeface="Arial" panose="020B0604020202020204" pitchFamily="34" charset="0"/>
              </a:rPr>
              <a:t>Keep It Simple, Stupid!</a:t>
            </a:r>
            <a:endParaRPr lang="zh-CN" altLang="en-US" sz="5400" i="1" kern="10">
              <a:ln w="9525">
                <a:solidFill>
                  <a:srgbClr val="000000"/>
                </a:solidFill>
                <a:round/>
                <a:headEnd/>
                <a:tailEnd/>
              </a:ln>
              <a:solidFill>
                <a:srgbClr val="FFFF66"/>
              </a:solidFill>
              <a:effectLst>
                <a:outerShdw dist="107763" dir="2700000" algn="ctr" rotWithShape="0">
                  <a:srgbClr val="808080">
                    <a:alpha val="50000"/>
                  </a:srgbClr>
                </a:outerShdw>
              </a:effectLs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56612"/>
                                        </p:tgtEl>
                                        <p:attrNameLst>
                                          <p:attrName>style.visibility</p:attrName>
                                        </p:attrNameLst>
                                      </p:cBhvr>
                                      <p:to>
                                        <p:strVal val="visible"/>
                                      </p:to>
                                    </p:set>
                                    <p:animEffect transition="in" filter="blinds(horizontal)">
                                      <p:cBhvr>
                                        <p:cTn id="7" dur="500"/>
                                        <p:tgtEl>
                                          <p:spTgt spid="275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0ED97C7-1D22-440B-ABCD-04018B84A6B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144</a:t>
            </a:fld>
            <a:r>
              <a:rPr kumimoji="0" lang="en-US" altLang="zh-CN" sz="1000" smtClean="0">
                <a:latin typeface="Arial" panose="020B0604020202020204" pitchFamily="34" charset="0"/>
                <a:ea typeface="宋体" panose="02010600030101010101" pitchFamily="2" charset="-122"/>
              </a:rPr>
              <a:t>-</a:t>
            </a:r>
          </a:p>
        </p:txBody>
      </p:sp>
      <p:sp>
        <p:nvSpPr>
          <p:cNvPr id="201731" name="Rectangle 2"/>
          <p:cNvSpPr>
            <a:spLocks noGrp="1" noChangeArrowheads="1"/>
          </p:cNvSpPr>
          <p:nvPr>
            <p:ph type="title"/>
          </p:nvPr>
        </p:nvSpPr>
        <p:spPr/>
        <p:txBody>
          <a:bodyPr/>
          <a:lstStyle/>
          <a:p>
            <a:pPr eaLnBrk="1" hangingPunct="1"/>
            <a:r>
              <a:rPr lang="zh-CN" altLang="en-US" sz="3200" dirty="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a:t>无线</a:t>
            </a:r>
            <a:r>
              <a:rPr lang="zh-CN" altLang="en-US" dirty="0" smtClean="0"/>
              <a:t>局域网</a:t>
            </a:r>
            <a:endParaRPr lang="en-US" altLang="zh-CN" dirty="0" smtClean="0"/>
          </a:p>
          <a:p>
            <a:pPr eaLnBrk="1" hangingPunct="1">
              <a:defRPr/>
            </a:pPr>
            <a:r>
              <a:rPr lang="zh-CN" altLang="en-US" dirty="0" smtClean="0"/>
              <a:t>总结</a:t>
            </a:r>
            <a:endParaRPr lang="en-US" altLang="zh-CN" dirty="0" smtClean="0"/>
          </a:p>
        </p:txBody>
      </p:sp>
      <p:sp>
        <p:nvSpPr>
          <p:cNvPr id="201733" name="AutoShape 4"/>
          <p:cNvSpPr>
            <a:spLocks noChangeArrowheads="1"/>
          </p:cNvSpPr>
          <p:nvPr/>
        </p:nvSpPr>
        <p:spPr bwMode="auto">
          <a:xfrm>
            <a:off x="0" y="52292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447BD98-89F7-4C2D-864B-9402CE297A1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145</a:t>
            </a:fld>
            <a:r>
              <a:rPr kumimoji="0" lang="en-US" altLang="zh-CN" sz="1000" smtClean="0">
                <a:latin typeface="Arial" panose="020B0604020202020204" pitchFamily="34" charset="0"/>
                <a:ea typeface="宋体" panose="02010600030101010101" pitchFamily="2" charset="-122"/>
              </a:rPr>
              <a:t>-</a:t>
            </a:r>
          </a:p>
        </p:txBody>
      </p:sp>
      <p:sp>
        <p:nvSpPr>
          <p:cNvPr id="202755" name="Slide Number Placeholder 4"/>
          <p:cNvSpPr txBox="1">
            <a:spLocks noGrp="1"/>
          </p:cNvSpPr>
          <p:nvPr/>
        </p:nvSpPr>
        <p:spPr bwMode="auto">
          <a:xfrm>
            <a:off x="8162925" y="64008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0"/>
              </a:spcBef>
              <a:buClrTx/>
              <a:buSzTx/>
              <a:buFontTx/>
              <a:buNone/>
            </a:pPr>
            <a:endParaRPr kumimoji="0" lang="en-US" altLang="zh-CN" sz="1400">
              <a:latin typeface="Times New Roman" panose="02020603050405020304" pitchFamily="18" charset="0"/>
              <a:ea typeface="宋体" panose="02010600030101010101" pitchFamily="2" charset="-122"/>
            </a:endParaRPr>
          </a:p>
        </p:txBody>
      </p:sp>
      <p:sp>
        <p:nvSpPr>
          <p:cNvPr id="202756" name="Rectangle 2"/>
          <p:cNvSpPr>
            <a:spLocks noGrp="1" noChangeArrowheads="1"/>
          </p:cNvSpPr>
          <p:nvPr>
            <p:ph type="title" idx="4294967295"/>
          </p:nvPr>
        </p:nvSpPr>
        <p:spPr>
          <a:xfrm>
            <a:off x="533400" y="228600"/>
            <a:ext cx="8334375" cy="968375"/>
          </a:xfrm>
        </p:spPr>
        <p:txBody>
          <a:bodyPr anchor="ctr"/>
          <a:lstStyle/>
          <a:p>
            <a:r>
              <a:rPr lang="zh-CN" altLang="en-US" sz="3200" smtClean="0">
                <a:ea typeface="宋体" panose="02010600030101010101" pitchFamily="2" charset="-122"/>
              </a:rPr>
              <a:t>几种无线网络标准的链路特性</a:t>
            </a:r>
            <a:endParaRPr lang="en-US" altLang="zh-CN" sz="3200" smtClean="0">
              <a:ea typeface="宋体" panose="02010600030101010101" pitchFamily="2" charset="-122"/>
            </a:endParaRPr>
          </a:p>
        </p:txBody>
      </p:sp>
      <p:sp>
        <p:nvSpPr>
          <p:cNvPr id="202757" name="Rectangle 108"/>
          <p:cNvSpPr>
            <a:spLocks noChangeArrowheads="1"/>
          </p:cNvSpPr>
          <p:nvPr/>
        </p:nvSpPr>
        <p:spPr bwMode="auto">
          <a:xfrm>
            <a:off x="2952750" y="1968500"/>
            <a:ext cx="1589088" cy="3454400"/>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58" name="Rectangle 109"/>
          <p:cNvSpPr>
            <a:spLocks noChangeArrowheads="1"/>
          </p:cNvSpPr>
          <p:nvPr/>
        </p:nvSpPr>
        <p:spPr bwMode="auto">
          <a:xfrm>
            <a:off x="4578350" y="1982788"/>
            <a:ext cx="1589088" cy="3440112"/>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59" name="Rectangle 110"/>
          <p:cNvSpPr>
            <a:spLocks noChangeArrowheads="1"/>
          </p:cNvSpPr>
          <p:nvPr/>
        </p:nvSpPr>
        <p:spPr bwMode="auto">
          <a:xfrm>
            <a:off x="6203950" y="1982788"/>
            <a:ext cx="1589088" cy="3440112"/>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60" name="Rectangle 111"/>
          <p:cNvSpPr>
            <a:spLocks noChangeArrowheads="1"/>
          </p:cNvSpPr>
          <p:nvPr/>
        </p:nvSpPr>
        <p:spPr bwMode="auto">
          <a:xfrm>
            <a:off x="1327150" y="1955800"/>
            <a:ext cx="1589088" cy="3467100"/>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61" name="Line 112"/>
          <p:cNvSpPr>
            <a:spLocks noChangeShapeType="1"/>
          </p:cNvSpPr>
          <p:nvPr/>
        </p:nvSpPr>
        <p:spPr bwMode="auto">
          <a:xfrm>
            <a:off x="1327150" y="5422900"/>
            <a:ext cx="66262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62" name="Text Box 113"/>
          <p:cNvSpPr txBox="1">
            <a:spLocks noChangeArrowheads="1"/>
          </p:cNvSpPr>
          <p:nvPr/>
        </p:nvSpPr>
        <p:spPr bwMode="auto">
          <a:xfrm>
            <a:off x="1727200" y="5399088"/>
            <a:ext cx="787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室内</a:t>
            </a: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10-30m</a:t>
            </a:r>
          </a:p>
        </p:txBody>
      </p:sp>
      <p:sp>
        <p:nvSpPr>
          <p:cNvPr id="202763" name="Text Box 114"/>
          <p:cNvSpPr txBox="1">
            <a:spLocks noChangeArrowheads="1"/>
          </p:cNvSpPr>
          <p:nvPr/>
        </p:nvSpPr>
        <p:spPr bwMode="auto">
          <a:xfrm>
            <a:off x="3279775" y="5402263"/>
            <a:ext cx="8858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室外</a:t>
            </a: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50-200m</a:t>
            </a:r>
          </a:p>
        </p:txBody>
      </p:sp>
      <p:sp>
        <p:nvSpPr>
          <p:cNvPr id="202764" name="Text Box 115"/>
          <p:cNvSpPr txBox="1">
            <a:spLocks noChangeArrowheads="1"/>
          </p:cNvSpPr>
          <p:nvPr/>
        </p:nvSpPr>
        <p:spPr bwMode="auto">
          <a:xfrm>
            <a:off x="4537075" y="5407025"/>
            <a:ext cx="15557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室外中等距离</a:t>
            </a:r>
            <a:endParaRPr kumimoji="0" lang="en-US" altLang="zh-CN" sz="18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200m – 4 Km</a:t>
            </a:r>
          </a:p>
        </p:txBody>
      </p:sp>
      <p:sp>
        <p:nvSpPr>
          <p:cNvPr id="202765" name="Text Box 116"/>
          <p:cNvSpPr txBox="1">
            <a:spLocks noChangeArrowheads="1"/>
          </p:cNvSpPr>
          <p:nvPr/>
        </p:nvSpPr>
        <p:spPr bwMode="auto">
          <a:xfrm>
            <a:off x="6213475" y="5407025"/>
            <a:ext cx="1327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室外长距离</a:t>
            </a: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5Km – 20 Km</a:t>
            </a:r>
          </a:p>
        </p:txBody>
      </p:sp>
      <p:sp>
        <p:nvSpPr>
          <p:cNvPr id="202766" name="Text Box 117"/>
          <p:cNvSpPr txBox="1">
            <a:spLocks noChangeArrowheads="1"/>
          </p:cNvSpPr>
          <p:nvPr/>
        </p:nvSpPr>
        <p:spPr bwMode="auto">
          <a:xfrm>
            <a:off x="679450" y="48006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.056</a:t>
            </a:r>
            <a:endParaRPr kumimoji="0" lang="en-US" altLang="zh-CN" sz="1400">
              <a:latin typeface="Arial" panose="020B0604020202020204" pitchFamily="34" charset="0"/>
              <a:ea typeface="宋体" panose="02010600030101010101" pitchFamily="2" charset="-122"/>
            </a:endParaRPr>
          </a:p>
        </p:txBody>
      </p:sp>
      <p:sp>
        <p:nvSpPr>
          <p:cNvPr id="202767" name="Text Box 118"/>
          <p:cNvSpPr txBox="1">
            <a:spLocks noChangeArrowheads="1"/>
          </p:cNvSpPr>
          <p:nvPr/>
        </p:nvSpPr>
        <p:spPr bwMode="auto">
          <a:xfrm>
            <a:off x="682625" y="4368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.384</a:t>
            </a:r>
            <a:endParaRPr kumimoji="0" lang="en-US" altLang="zh-CN" sz="1400">
              <a:latin typeface="Arial" panose="020B0604020202020204" pitchFamily="34" charset="0"/>
              <a:ea typeface="宋体" panose="02010600030101010101" pitchFamily="2" charset="-122"/>
            </a:endParaRPr>
          </a:p>
        </p:txBody>
      </p:sp>
      <p:sp>
        <p:nvSpPr>
          <p:cNvPr id="202768" name="Text Box 119"/>
          <p:cNvSpPr txBox="1">
            <a:spLocks noChangeArrowheads="1"/>
          </p:cNvSpPr>
          <p:nvPr/>
        </p:nvSpPr>
        <p:spPr bwMode="auto">
          <a:xfrm>
            <a:off x="923925" y="36782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endParaRPr kumimoji="0" lang="en-US" altLang="zh-CN" sz="1400">
              <a:latin typeface="Arial" panose="020B0604020202020204" pitchFamily="34" charset="0"/>
              <a:ea typeface="宋体" panose="02010600030101010101" pitchFamily="2" charset="-122"/>
            </a:endParaRPr>
          </a:p>
        </p:txBody>
      </p:sp>
      <p:sp>
        <p:nvSpPr>
          <p:cNvPr id="202769" name="Text Box 120"/>
          <p:cNvSpPr txBox="1">
            <a:spLocks noChangeArrowheads="1"/>
          </p:cNvSpPr>
          <p:nvPr/>
        </p:nvSpPr>
        <p:spPr bwMode="auto">
          <a:xfrm>
            <a:off x="922338" y="32464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endParaRPr kumimoji="0" lang="en-US" altLang="zh-CN" sz="1400">
              <a:latin typeface="Arial" panose="020B0604020202020204" pitchFamily="34" charset="0"/>
              <a:ea typeface="宋体" panose="02010600030101010101" pitchFamily="2" charset="-122"/>
            </a:endParaRPr>
          </a:p>
        </p:txBody>
      </p:sp>
      <p:sp>
        <p:nvSpPr>
          <p:cNvPr id="202770" name="Text Box 121"/>
          <p:cNvSpPr txBox="1">
            <a:spLocks noChangeArrowheads="1"/>
          </p:cNvSpPr>
          <p:nvPr/>
        </p:nvSpPr>
        <p:spPr bwMode="auto">
          <a:xfrm>
            <a:off x="625475" y="285115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5-11</a:t>
            </a:r>
            <a:endParaRPr kumimoji="0" lang="en-US" altLang="zh-CN" sz="1400">
              <a:latin typeface="Arial" panose="020B0604020202020204" pitchFamily="34" charset="0"/>
              <a:ea typeface="宋体" panose="02010600030101010101" pitchFamily="2" charset="-122"/>
            </a:endParaRPr>
          </a:p>
        </p:txBody>
      </p:sp>
      <p:sp>
        <p:nvSpPr>
          <p:cNvPr id="202771" name="Text Box 122"/>
          <p:cNvSpPr txBox="1">
            <a:spLocks noChangeArrowheads="1"/>
          </p:cNvSpPr>
          <p:nvPr/>
        </p:nvSpPr>
        <p:spPr bwMode="auto">
          <a:xfrm>
            <a:off x="814388" y="243522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54</a:t>
            </a:r>
            <a:endParaRPr kumimoji="0" lang="en-US" altLang="zh-CN" sz="1400">
              <a:latin typeface="Arial" panose="020B0604020202020204" pitchFamily="34" charset="0"/>
              <a:ea typeface="宋体" panose="02010600030101010101" pitchFamily="2" charset="-122"/>
            </a:endParaRPr>
          </a:p>
        </p:txBody>
      </p:sp>
      <p:sp>
        <p:nvSpPr>
          <p:cNvPr id="202772" name="Rectangle 123"/>
          <p:cNvSpPr>
            <a:spLocks noChangeArrowheads="1"/>
          </p:cNvSpPr>
          <p:nvPr/>
        </p:nvSpPr>
        <p:spPr bwMode="auto">
          <a:xfrm>
            <a:off x="2662238" y="4852988"/>
            <a:ext cx="4676775" cy="284162"/>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73" name="Text Box 124"/>
          <p:cNvSpPr txBox="1">
            <a:spLocks noChangeArrowheads="1"/>
          </p:cNvSpPr>
          <p:nvPr/>
        </p:nvSpPr>
        <p:spPr bwMode="auto">
          <a:xfrm>
            <a:off x="3948113" y="4845050"/>
            <a:ext cx="1744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IS-95, CDMA, GSM</a:t>
            </a:r>
          </a:p>
        </p:txBody>
      </p:sp>
      <p:sp>
        <p:nvSpPr>
          <p:cNvPr id="202774" name="Text Box 125"/>
          <p:cNvSpPr txBox="1">
            <a:spLocks noChangeArrowheads="1"/>
          </p:cNvSpPr>
          <p:nvPr/>
        </p:nvSpPr>
        <p:spPr bwMode="auto">
          <a:xfrm>
            <a:off x="7750175" y="4795838"/>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2G</a:t>
            </a:r>
          </a:p>
        </p:txBody>
      </p:sp>
      <p:sp>
        <p:nvSpPr>
          <p:cNvPr id="202775" name="Rectangle 126"/>
          <p:cNvSpPr>
            <a:spLocks noChangeArrowheads="1"/>
          </p:cNvSpPr>
          <p:nvPr/>
        </p:nvSpPr>
        <p:spPr bwMode="auto">
          <a:xfrm>
            <a:off x="2651125" y="4435475"/>
            <a:ext cx="4676775" cy="28416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76" name="Text Box 127"/>
          <p:cNvSpPr txBox="1">
            <a:spLocks noChangeArrowheads="1"/>
          </p:cNvSpPr>
          <p:nvPr/>
        </p:nvSpPr>
        <p:spPr bwMode="auto">
          <a:xfrm>
            <a:off x="3681413" y="4413250"/>
            <a:ext cx="2465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UMTS/WCDMA, CDMA2000</a:t>
            </a:r>
          </a:p>
        </p:txBody>
      </p:sp>
      <p:sp>
        <p:nvSpPr>
          <p:cNvPr id="202777" name="Text Box 128"/>
          <p:cNvSpPr txBox="1">
            <a:spLocks noChangeArrowheads="1"/>
          </p:cNvSpPr>
          <p:nvPr/>
        </p:nvSpPr>
        <p:spPr bwMode="auto">
          <a:xfrm>
            <a:off x="7751763" y="4406900"/>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3G</a:t>
            </a:r>
          </a:p>
        </p:txBody>
      </p:sp>
      <p:sp>
        <p:nvSpPr>
          <p:cNvPr id="202778" name="Rectangle 129"/>
          <p:cNvSpPr>
            <a:spLocks noChangeArrowheads="1"/>
          </p:cNvSpPr>
          <p:nvPr/>
        </p:nvSpPr>
        <p:spPr bwMode="auto">
          <a:xfrm>
            <a:off x="1339850" y="3703638"/>
            <a:ext cx="928688" cy="28416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79" name="Text Box 130"/>
          <p:cNvSpPr txBox="1">
            <a:spLocks noChangeArrowheads="1"/>
          </p:cNvSpPr>
          <p:nvPr/>
        </p:nvSpPr>
        <p:spPr bwMode="auto">
          <a:xfrm>
            <a:off x="1422400" y="3711575"/>
            <a:ext cx="728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802.15</a:t>
            </a:r>
          </a:p>
        </p:txBody>
      </p:sp>
      <p:sp>
        <p:nvSpPr>
          <p:cNvPr id="202780" name="Rectangle 131"/>
          <p:cNvSpPr>
            <a:spLocks noChangeArrowheads="1"/>
          </p:cNvSpPr>
          <p:nvPr/>
        </p:nvSpPr>
        <p:spPr bwMode="auto">
          <a:xfrm>
            <a:off x="1354138" y="2865438"/>
            <a:ext cx="1724025" cy="31591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1" name="Text Box 132"/>
          <p:cNvSpPr txBox="1">
            <a:spLocks noChangeArrowheads="1"/>
          </p:cNvSpPr>
          <p:nvPr/>
        </p:nvSpPr>
        <p:spPr bwMode="auto">
          <a:xfrm>
            <a:off x="1724025" y="2890838"/>
            <a:ext cx="836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802.11b</a:t>
            </a:r>
          </a:p>
        </p:txBody>
      </p:sp>
      <p:sp>
        <p:nvSpPr>
          <p:cNvPr id="202782" name="Rectangle 133"/>
          <p:cNvSpPr>
            <a:spLocks noChangeArrowheads="1"/>
          </p:cNvSpPr>
          <p:nvPr/>
        </p:nvSpPr>
        <p:spPr bwMode="auto">
          <a:xfrm>
            <a:off x="1357313" y="2432050"/>
            <a:ext cx="1724025" cy="315913"/>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3" name="Text Box 134"/>
          <p:cNvSpPr txBox="1">
            <a:spLocks noChangeArrowheads="1"/>
          </p:cNvSpPr>
          <p:nvPr/>
        </p:nvSpPr>
        <p:spPr bwMode="auto">
          <a:xfrm>
            <a:off x="1727200" y="2457450"/>
            <a:ext cx="984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802.11a,g</a:t>
            </a:r>
          </a:p>
        </p:txBody>
      </p:sp>
      <p:sp>
        <p:nvSpPr>
          <p:cNvPr id="202784" name="Line 135"/>
          <p:cNvSpPr>
            <a:spLocks noChangeShapeType="1"/>
          </p:cNvSpPr>
          <p:nvPr/>
        </p:nvSpPr>
        <p:spPr bwMode="auto">
          <a:xfrm flipV="1">
            <a:off x="1328738" y="2395538"/>
            <a:ext cx="0" cy="3027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85" name="Rectangle 136"/>
          <p:cNvSpPr>
            <a:spLocks noChangeArrowheads="1"/>
          </p:cNvSpPr>
          <p:nvPr/>
        </p:nvSpPr>
        <p:spPr bwMode="auto">
          <a:xfrm>
            <a:off x="2717800" y="2744788"/>
            <a:ext cx="5078413" cy="596900"/>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6" name="Rectangle 137"/>
          <p:cNvSpPr>
            <a:spLocks noChangeArrowheads="1"/>
          </p:cNvSpPr>
          <p:nvPr/>
        </p:nvSpPr>
        <p:spPr bwMode="auto">
          <a:xfrm>
            <a:off x="2654300" y="3297238"/>
            <a:ext cx="4676775" cy="28416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7" name="Text Box 138"/>
          <p:cNvSpPr txBox="1">
            <a:spLocks noChangeArrowheads="1"/>
          </p:cNvSpPr>
          <p:nvPr/>
        </p:nvSpPr>
        <p:spPr bwMode="auto">
          <a:xfrm>
            <a:off x="2965450" y="3305175"/>
            <a:ext cx="3908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UMTS/WCDMA-HSPDA, CDMA2000-1xEVDO</a:t>
            </a:r>
          </a:p>
        </p:txBody>
      </p:sp>
      <p:sp>
        <p:nvSpPr>
          <p:cNvPr id="202788" name="Text Box 139"/>
          <p:cNvSpPr txBox="1">
            <a:spLocks noChangeArrowheads="1"/>
          </p:cNvSpPr>
          <p:nvPr/>
        </p:nvSpPr>
        <p:spPr bwMode="auto">
          <a:xfrm>
            <a:off x="7875588" y="3230563"/>
            <a:ext cx="106521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增强型</a:t>
            </a:r>
            <a:r>
              <a:rPr kumimoji="0" lang="en-US" altLang="zh-CN" sz="1600">
                <a:latin typeface="Arial" panose="020B0604020202020204" pitchFamily="34" charset="0"/>
                <a:ea typeface="宋体" panose="02010600030101010101" pitchFamily="2" charset="-122"/>
              </a:rPr>
              <a:t>3G</a:t>
            </a:r>
          </a:p>
        </p:txBody>
      </p:sp>
      <p:sp>
        <p:nvSpPr>
          <p:cNvPr id="202789" name="Text Box 140"/>
          <p:cNvSpPr txBox="1">
            <a:spLocks noChangeArrowheads="1"/>
          </p:cNvSpPr>
          <p:nvPr/>
        </p:nvSpPr>
        <p:spPr bwMode="auto">
          <a:xfrm>
            <a:off x="5013325" y="2922588"/>
            <a:ext cx="1508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802.16 (WiMAX)</a:t>
            </a:r>
          </a:p>
        </p:txBody>
      </p:sp>
      <p:sp>
        <p:nvSpPr>
          <p:cNvPr id="202790" name="Rectangle 141"/>
          <p:cNvSpPr>
            <a:spLocks noChangeArrowheads="1"/>
          </p:cNvSpPr>
          <p:nvPr/>
        </p:nvSpPr>
        <p:spPr bwMode="auto">
          <a:xfrm>
            <a:off x="3133725" y="2536825"/>
            <a:ext cx="4062413" cy="284163"/>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91" name="Text Box 142"/>
          <p:cNvSpPr txBox="1">
            <a:spLocks noChangeArrowheads="1"/>
          </p:cNvSpPr>
          <p:nvPr/>
        </p:nvSpPr>
        <p:spPr bwMode="auto">
          <a:xfrm>
            <a:off x="4164013" y="2514600"/>
            <a:ext cx="2189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802.11a,g point-to-point</a:t>
            </a:r>
          </a:p>
        </p:txBody>
      </p:sp>
      <p:sp>
        <p:nvSpPr>
          <p:cNvPr id="202792" name="Line 143"/>
          <p:cNvSpPr>
            <a:spLocks noChangeShapeType="1"/>
          </p:cNvSpPr>
          <p:nvPr/>
        </p:nvSpPr>
        <p:spPr bwMode="auto">
          <a:xfrm flipH="1">
            <a:off x="7900988" y="2700338"/>
            <a:ext cx="254000"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93" name="Text Box 144"/>
          <p:cNvSpPr txBox="1">
            <a:spLocks noChangeArrowheads="1"/>
          </p:cNvSpPr>
          <p:nvPr/>
        </p:nvSpPr>
        <p:spPr bwMode="auto">
          <a:xfrm>
            <a:off x="714375" y="202247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200</a:t>
            </a:r>
            <a:endParaRPr kumimoji="0" lang="en-US" altLang="zh-CN" sz="1400">
              <a:latin typeface="Arial" panose="020B0604020202020204" pitchFamily="34" charset="0"/>
              <a:ea typeface="宋体" panose="02010600030101010101" pitchFamily="2" charset="-122"/>
            </a:endParaRPr>
          </a:p>
        </p:txBody>
      </p:sp>
      <p:sp>
        <p:nvSpPr>
          <p:cNvPr id="202794" name="Rectangle 145"/>
          <p:cNvSpPr>
            <a:spLocks noChangeArrowheads="1"/>
          </p:cNvSpPr>
          <p:nvPr/>
        </p:nvSpPr>
        <p:spPr bwMode="auto">
          <a:xfrm>
            <a:off x="1344613" y="2036763"/>
            <a:ext cx="1522412" cy="31591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95" name="Text Box 146"/>
          <p:cNvSpPr txBox="1">
            <a:spLocks noChangeArrowheads="1"/>
          </p:cNvSpPr>
          <p:nvPr/>
        </p:nvSpPr>
        <p:spPr bwMode="auto">
          <a:xfrm>
            <a:off x="1714500" y="2036763"/>
            <a:ext cx="836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802.11n</a:t>
            </a:r>
          </a:p>
        </p:txBody>
      </p:sp>
      <p:sp>
        <p:nvSpPr>
          <p:cNvPr id="202796" name="Text Box 147"/>
          <p:cNvSpPr txBox="1">
            <a:spLocks noChangeArrowheads="1"/>
          </p:cNvSpPr>
          <p:nvPr/>
        </p:nvSpPr>
        <p:spPr bwMode="auto">
          <a:xfrm rot="-5400000">
            <a:off x="-425449" y="3422650"/>
            <a:ext cx="187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链路速率</a:t>
            </a:r>
            <a:r>
              <a:rPr kumimoji="0" lang="en-US" altLang="zh-CN" sz="1800">
                <a:latin typeface="Arial" panose="020B0604020202020204" pitchFamily="34" charset="0"/>
                <a:ea typeface="宋体" panose="02010600030101010101" pitchFamily="2" charset="-122"/>
              </a:rPr>
              <a:t> (Mbps)</a:t>
            </a:r>
          </a:p>
        </p:txBody>
      </p:sp>
      <p:sp>
        <p:nvSpPr>
          <p:cNvPr id="202797" name="AutoShape 148"/>
          <p:cNvSpPr>
            <a:spLocks/>
          </p:cNvSpPr>
          <p:nvPr/>
        </p:nvSpPr>
        <p:spPr bwMode="auto">
          <a:xfrm>
            <a:off x="7799388" y="2124075"/>
            <a:ext cx="152400" cy="1238250"/>
          </a:xfrm>
          <a:prstGeom prst="rightBrace">
            <a:avLst>
              <a:gd name="adj1" fmla="val 6770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98" name="Text Box 149"/>
          <p:cNvSpPr txBox="1">
            <a:spLocks noChangeArrowheads="1"/>
          </p:cNvSpPr>
          <p:nvPr/>
        </p:nvSpPr>
        <p:spPr bwMode="auto">
          <a:xfrm>
            <a:off x="7931150" y="2541588"/>
            <a:ext cx="5905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数据</a:t>
            </a:r>
          </a:p>
        </p:txBody>
      </p:sp>
      <p:sp>
        <p:nvSpPr>
          <p:cNvPr id="202799" name="AutoShape 151"/>
          <p:cNvSpPr>
            <a:spLocks noChangeAspect="1" noChangeArrowheads="1" noTextEdit="1"/>
          </p:cNvSpPr>
          <p:nvPr/>
        </p:nvSpPr>
        <p:spPr bwMode="auto">
          <a:xfrm>
            <a:off x="5991225" y="1011238"/>
            <a:ext cx="735013" cy="220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2800" name="Group 152"/>
          <p:cNvGrpSpPr>
            <a:grpSpLocks/>
          </p:cNvGrpSpPr>
          <p:nvPr/>
        </p:nvGrpSpPr>
        <p:grpSpPr bwMode="auto">
          <a:xfrm>
            <a:off x="6005513" y="928688"/>
            <a:ext cx="722312" cy="303212"/>
            <a:chOff x="4750" y="264"/>
            <a:chExt cx="455" cy="191"/>
          </a:xfrm>
        </p:grpSpPr>
        <p:sp>
          <p:nvSpPr>
            <p:cNvPr id="202801" name="Freeform 153"/>
            <p:cNvSpPr>
              <a:spLocks/>
            </p:cNvSpPr>
            <p:nvPr/>
          </p:nvSpPr>
          <p:spPr bwMode="auto">
            <a:xfrm>
              <a:off x="4872" y="298"/>
              <a:ext cx="82" cy="104"/>
            </a:xfrm>
            <a:custGeom>
              <a:avLst/>
              <a:gdLst>
                <a:gd name="T0" fmla="*/ 0 w 247"/>
                <a:gd name="T1" fmla="*/ 0 h 209"/>
                <a:gd name="T2" fmla="*/ 0 w 247"/>
                <a:gd name="T3" fmla="*/ 0 h 209"/>
                <a:gd name="T4" fmla="*/ 0 w 247"/>
                <a:gd name="T5" fmla="*/ 0 h 209"/>
                <a:gd name="T6" fmla="*/ 0 w 247"/>
                <a:gd name="T7" fmla="*/ 0 h 209"/>
                <a:gd name="T8" fmla="*/ 0 w 247"/>
                <a:gd name="T9" fmla="*/ 0 h 209"/>
                <a:gd name="T10" fmla="*/ 0 w 247"/>
                <a:gd name="T11" fmla="*/ 0 h 209"/>
                <a:gd name="T12" fmla="*/ 0 w 247"/>
                <a:gd name="T13" fmla="*/ 0 h 209"/>
                <a:gd name="T14" fmla="*/ 0 w 247"/>
                <a:gd name="T15" fmla="*/ 0 h 209"/>
                <a:gd name="T16" fmla="*/ 0 w 247"/>
                <a:gd name="T17" fmla="*/ 0 h 209"/>
                <a:gd name="T18" fmla="*/ 0 w 247"/>
                <a:gd name="T19" fmla="*/ 0 h 209"/>
                <a:gd name="T20" fmla="*/ 0 w 247"/>
                <a:gd name="T21" fmla="*/ 0 h 209"/>
                <a:gd name="T22" fmla="*/ 0 w 247"/>
                <a:gd name="T23" fmla="*/ 0 h 209"/>
                <a:gd name="T24" fmla="*/ 0 w 247"/>
                <a:gd name="T25" fmla="*/ 0 h 209"/>
                <a:gd name="T26" fmla="*/ 0 w 247"/>
                <a:gd name="T27" fmla="*/ 0 h 209"/>
                <a:gd name="T28" fmla="*/ 0 w 247"/>
                <a:gd name="T29" fmla="*/ 0 h 209"/>
                <a:gd name="T30" fmla="*/ 0 w 247"/>
                <a:gd name="T31" fmla="*/ 0 h 209"/>
                <a:gd name="T32" fmla="*/ 0 w 247"/>
                <a:gd name="T33" fmla="*/ 0 h 209"/>
                <a:gd name="T34" fmla="*/ 0 w 247"/>
                <a:gd name="T35" fmla="*/ 0 h 209"/>
                <a:gd name="T36" fmla="*/ 0 w 247"/>
                <a:gd name="T37" fmla="*/ 0 h 209"/>
                <a:gd name="T38" fmla="*/ 0 w 247"/>
                <a:gd name="T39" fmla="*/ 0 h 209"/>
                <a:gd name="T40" fmla="*/ 0 w 247"/>
                <a:gd name="T41" fmla="*/ 0 h 209"/>
                <a:gd name="T42" fmla="*/ 0 w 247"/>
                <a:gd name="T43" fmla="*/ 0 h 209"/>
                <a:gd name="T44" fmla="*/ 0 w 247"/>
                <a:gd name="T45" fmla="*/ 0 h 209"/>
                <a:gd name="T46" fmla="*/ 0 w 247"/>
                <a:gd name="T47" fmla="*/ 0 h 209"/>
                <a:gd name="T48" fmla="*/ 0 w 247"/>
                <a:gd name="T49" fmla="*/ 0 h 209"/>
                <a:gd name="T50" fmla="*/ 0 w 247"/>
                <a:gd name="T51" fmla="*/ 0 h 209"/>
                <a:gd name="T52" fmla="*/ 0 w 247"/>
                <a:gd name="T53" fmla="*/ 0 h 209"/>
                <a:gd name="T54" fmla="*/ 0 w 247"/>
                <a:gd name="T55" fmla="*/ 0 h 209"/>
                <a:gd name="T56" fmla="*/ 0 w 247"/>
                <a:gd name="T57" fmla="*/ 0 h 209"/>
                <a:gd name="T58" fmla="*/ 0 w 247"/>
                <a:gd name="T59" fmla="*/ 0 h 209"/>
                <a:gd name="T60" fmla="*/ 0 w 247"/>
                <a:gd name="T61" fmla="*/ 0 h 209"/>
                <a:gd name="T62" fmla="*/ 0 w 247"/>
                <a:gd name="T63" fmla="*/ 0 h 209"/>
                <a:gd name="T64" fmla="*/ 0 w 247"/>
                <a:gd name="T65" fmla="*/ 0 h 209"/>
                <a:gd name="T66" fmla="*/ 0 w 247"/>
                <a:gd name="T67" fmla="*/ 0 h 209"/>
                <a:gd name="T68" fmla="*/ 0 w 247"/>
                <a:gd name="T69" fmla="*/ 0 h 209"/>
                <a:gd name="T70" fmla="*/ 0 w 247"/>
                <a:gd name="T71" fmla="*/ 0 h 209"/>
                <a:gd name="T72" fmla="*/ 0 w 247"/>
                <a:gd name="T73" fmla="*/ 0 h 209"/>
                <a:gd name="T74" fmla="*/ 0 w 247"/>
                <a:gd name="T75" fmla="*/ 0 h 209"/>
                <a:gd name="T76" fmla="*/ 0 w 247"/>
                <a:gd name="T77" fmla="*/ 0 h 209"/>
                <a:gd name="T78" fmla="*/ 0 w 247"/>
                <a:gd name="T79" fmla="*/ 0 h 209"/>
                <a:gd name="T80" fmla="*/ 0 w 247"/>
                <a:gd name="T81" fmla="*/ 0 h 209"/>
                <a:gd name="T82" fmla="*/ 0 w 247"/>
                <a:gd name="T83" fmla="*/ 0 h 209"/>
                <a:gd name="T84" fmla="*/ 0 w 247"/>
                <a:gd name="T85" fmla="*/ 0 h 209"/>
                <a:gd name="T86" fmla="*/ 0 w 247"/>
                <a:gd name="T87" fmla="*/ 0 h 209"/>
                <a:gd name="T88" fmla="*/ 0 w 247"/>
                <a:gd name="T89" fmla="*/ 0 h 209"/>
                <a:gd name="T90" fmla="*/ 0 w 247"/>
                <a:gd name="T91" fmla="*/ 0 h 209"/>
                <a:gd name="T92" fmla="*/ 0 w 247"/>
                <a:gd name="T93" fmla="*/ 0 h 209"/>
                <a:gd name="T94" fmla="*/ 0 w 247"/>
                <a:gd name="T95" fmla="*/ 0 h 209"/>
                <a:gd name="T96" fmla="*/ 0 w 247"/>
                <a:gd name="T97" fmla="*/ 0 h 2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9"/>
                <a:gd name="T149" fmla="*/ 247 w 247"/>
                <a:gd name="T150" fmla="*/ 209 h 2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9">
                  <a:moveTo>
                    <a:pt x="87" y="27"/>
                  </a:moveTo>
                  <a:lnTo>
                    <a:pt x="68" y="35"/>
                  </a:lnTo>
                  <a:lnTo>
                    <a:pt x="52" y="46"/>
                  </a:lnTo>
                  <a:lnTo>
                    <a:pt x="37" y="57"/>
                  </a:lnTo>
                  <a:lnTo>
                    <a:pt x="24" y="69"/>
                  </a:lnTo>
                  <a:lnTo>
                    <a:pt x="14" y="83"/>
                  </a:lnTo>
                  <a:lnTo>
                    <a:pt x="7" y="97"/>
                  </a:lnTo>
                  <a:lnTo>
                    <a:pt x="2" y="113"/>
                  </a:lnTo>
                  <a:lnTo>
                    <a:pt x="0" y="128"/>
                  </a:lnTo>
                  <a:lnTo>
                    <a:pt x="2" y="150"/>
                  </a:lnTo>
                  <a:lnTo>
                    <a:pt x="14" y="167"/>
                  </a:lnTo>
                  <a:lnTo>
                    <a:pt x="32" y="183"/>
                  </a:lnTo>
                  <a:lnTo>
                    <a:pt x="55" y="194"/>
                  </a:lnTo>
                  <a:lnTo>
                    <a:pt x="81" y="203"/>
                  </a:lnTo>
                  <a:lnTo>
                    <a:pt x="109" y="208"/>
                  </a:lnTo>
                  <a:lnTo>
                    <a:pt x="138" y="209"/>
                  </a:lnTo>
                  <a:lnTo>
                    <a:pt x="165" y="206"/>
                  </a:lnTo>
                  <a:lnTo>
                    <a:pt x="171" y="206"/>
                  </a:lnTo>
                  <a:lnTo>
                    <a:pt x="177" y="203"/>
                  </a:lnTo>
                  <a:lnTo>
                    <a:pt x="181" y="200"/>
                  </a:lnTo>
                  <a:lnTo>
                    <a:pt x="183" y="196"/>
                  </a:lnTo>
                  <a:lnTo>
                    <a:pt x="180" y="191"/>
                  </a:lnTo>
                  <a:lnTo>
                    <a:pt x="174" y="187"/>
                  </a:lnTo>
                  <a:lnTo>
                    <a:pt x="167" y="183"/>
                  </a:lnTo>
                  <a:lnTo>
                    <a:pt x="159" y="181"/>
                  </a:lnTo>
                  <a:lnTo>
                    <a:pt x="145" y="178"/>
                  </a:lnTo>
                  <a:lnTo>
                    <a:pt x="130" y="176"/>
                  </a:lnTo>
                  <a:lnTo>
                    <a:pt x="116" y="174"/>
                  </a:lnTo>
                  <a:lnTo>
                    <a:pt x="103" y="171"/>
                  </a:lnTo>
                  <a:lnTo>
                    <a:pt x="90" y="168"/>
                  </a:lnTo>
                  <a:lnTo>
                    <a:pt x="77" y="164"/>
                  </a:lnTo>
                  <a:lnTo>
                    <a:pt x="65" y="159"/>
                  </a:lnTo>
                  <a:lnTo>
                    <a:pt x="53" y="151"/>
                  </a:lnTo>
                  <a:lnTo>
                    <a:pt x="49" y="116"/>
                  </a:lnTo>
                  <a:lnTo>
                    <a:pt x="61" y="87"/>
                  </a:lnTo>
                  <a:lnTo>
                    <a:pt x="84" y="64"/>
                  </a:lnTo>
                  <a:lnTo>
                    <a:pt x="116" y="46"/>
                  </a:lnTo>
                  <a:lnTo>
                    <a:pt x="151" y="31"/>
                  </a:lnTo>
                  <a:lnTo>
                    <a:pt x="187" y="20"/>
                  </a:lnTo>
                  <a:lnTo>
                    <a:pt x="220" y="12"/>
                  </a:lnTo>
                  <a:lnTo>
                    <a:pt x="247" y="5"/>
                  </a:lnTo>
                  <a:lnTo>
                    <a:pt x="231" y="1"/>
                  </a:lnTo>
                  <a:lnTo>
                    <a:pt x="213" y="0"/>
                  </a:lnTo>
                  <a:lnTo>
                    <a:pt x="193" y="2"/>
                  </a:lnTo>
                  <a:lnTo>
                    <a:pt x="171" y="5"/>
                  </a:lnTo>
                  <a:lnTo>
                    <a:pt x="149" y="10"/>
                  </a:lnTo>
                  <a:lnTo>
                    <a:pt x="127" y="15"/>
                  </a:lnTo>
                  <a:lnTo>
                    <a:pt x="106" y="21"/>
                  </a:lnTo>
                  <a:lnTo>
                    <a:pt x="87" y="2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2" name="Freeform 154"/>
            <p:cNvSpPr>
              <a:spLocks/>
            </p:cNvSpPr>
            <p:nvPr/>
          </p:nvSpPr>
          <p:spPr bwMode="auto">
            <a:xfrm>
              <a:off x="5012" y="297"/>
              <a:ext cx="53" cy="81"/>
            </a:xfrm>
            <a:custGeom>
              <a:avLst/>
              <a:gdLst>
                <a:gd name="T0" fmla="*/ 0 w 158"/>
                <a:gd name="T1" fmla="*/ 1 h 162"/>
                <a:gd name="T2" fmla="*/ 0 w 158"/>
                <a:gd name="T3" fmla="*/ 1 h 162"/>
                <a:gd name="T4" fmla="*/ 0 w 158"/>
                <a:gd name="T5" fmla="*/ 1 h 162"/>
                <a:gd name="T6" fmla="*/ 0 w 158"/>
                <a:gd name="T7" fmla="*/ 1 h 162"/>
                <a:gd name="T8" fmla="*/ 0 w 158"/>
                <a:gd name="T9" fmla="*/ 1 h 162"/>
                <a:gd name="T10" fmla="*/ 0 w 158"/>
                <a:gd name="T11" fmla="*/ 1 h 162"/>
                <a:gd name="T12" fmla="*/ 0 w 158"/>
                <a:gd name="T13" fmla="*/ 1 h 162"/>
                <a:gd name="T14" fmla="*/ 0 w 158"/>
                <a:gd name="T15" fmla="*/ 1 h 162"/>
                <a:gd name="T16" fmla="*/ 0 w 158"/>
                <a:gd name="T17" fmla="*/ 1 h 162"/>
                <a:gd name="T18" fmla="*/ 0 w 158"/>
                <a:gd name="T19" fmla="*/ 1 h 162"/>
                <a:gd name="T20" fmla="*/ 0 w 158"/>
                <a:gd name="T21" fmla="*/ 1 h 162"/>
                <a:gd name="T22" fmla="*/ 0 w 158"/>
                <a:gd name="T23" fmla="*/ 1 h 162"/>
                <a:gd name="T24" fmla="*/ 0 w 158"/>
                <a:gd name="T25" fmla="*/ 1 h 162"/>
                <a:gd name="T26" fmla="*/ 0 w 158"/>
                <a:gd name="T27" fmla="*/ 1 h 162"/>
                <a:gd name="T28" fmla="*/ 0 w 158"/>
                <a:gd name="T29" fmla="*/ 1 h 162"/>
                <a:gd name="T30" fmla="*/ 0 w 158"/>
                <a:gd name="T31" fmla="*/ 1 h 162"/>
                <a:gd name="T32" fmla="*/ 0 w 158"/>
                <a:gd name="T33" fmla="*/ 1 h 162"/>
                <a:gd name="T34" fmla="*/ 0 w 158"/>
                <a:gd name="T35" fmla="*/ 1 h 162"/>
                <a:gd name="T36" fmla="*/ 0 w 158"/>
                <a:gd name="T37" fmla="*/ 1 h 162"/>
                <a:gd name="T38" fmla="*/ 0 w 158"/>
                <a:gd name="T39" fmla="*/ 1 h 162"/>
                <a:gd name="T40" fmla="*/ 0 w 158"/>
                <a:gd name="T41" fmla="*/ 1 h 162"/>
                <a:gd name="T42" fmla="*/ 0 w 158"/>
                <a:gd name="T43" fmla="*/ 1 h 162"/>
                <a:gd name="T44" fmla="*/ 0 w 158"/>
                <a:gd name="T45" fmla="*/ 1 h 162"/>
                <a:gd name="T46" fmla="*/ 0 w 158"/>
                <a:gd name="T47" fmla="*/ 1 h 162"/>
                <a:gd name="T48" fmla="*/ 0 w 158"/>
                <a:gd name="T49" fmla="*/ 1 h 162"/>
                <a:gd name="T50" fmla="*/ 0 w 158"/>
                <a:gd name="T51" fmla="*/ 1 h 162"/>
                <a:gd name="T52" fmla="*/ 0 w 158"/>
                <a:gd name="T53" fmla="*/ 1 h 162"/>
                <a:gd name="T54" fmla="*/ 0 w 158"/>
                <a:gd name="T55" fmla="*/ 1 h 162"/>
                <a:gd name="T56" fmla="*/ 0 w 158"/>
                <a:gd name="T57" fmla="*/ 1 h 162"/>
                <a:gd name="T58" fmla="*/ 0 w 158"/>
                <a:gd name="T59" fmla="*/ 1 h 162"/>
                <a:gd name="T60" fmla="*/ 0 w 158"/>
                <a:gd name="T61" fmla="*/ 0 h 162"/>
                <a:gd name="T62" fmla="*/ 0 w 158"/>
                <a:gd name="T63" fmla="*/ 0 h 162"/>
                <a:gd name="T64" fmla="*/ 0 w 158"/>
                <a:gd name="T65" fmla="*/ 1 h 162"/>
                <a:gd name="T66" fmla="*/ 0 w 158"/>
                <a:gd name="T67" fmla="*/ 1 h 162"/>
                <a:gd name="T68" fmla="*/ 0 w 158"/>
                <a:gd name="T69" fmla="*/ 1 h 162"/>
                <a:gd name="T70" fmla="*/ 0 w 158"/>
                <a:gd name="T71" fmla="*/ 1 h 162"/>
                <a:gd name="T72" fmla="*/ 0 w 158"/>
                <a:gd name="T73" fmla="*/ 1 h 162"/>
                <a:gd name="T74" fmla="*/ 0 w 158"/>
                <a:gd name="T75" fmla="*/ 1 h 162"/>
                <a:gd name="T76" fmla="*/ 0 w 158"/>
                <a:gd name="T77" fmla="*/ 1 h 162"/>
                <a:gd name="T78" fmla="*/ 0 w 158"/>
                <a:gd name="T79" fmla="*/ 1 h 162"/>
                <a:gd name="T80" fmla="*/ 0 w 158"/>
                <a:gd name="T81" fmla="*/ 1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2"/>
                <a:gd name="T125" fmla="*/ 158 w 158"/>
                <a:gd name="T126" fmla="*/ 162 h 1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2">
                  <a:moveTo>
                    <a:pt x="134" y="53"/>
                  </a:moveTo>
                  <a:lnTo>
                    <a:pt x="140" y="69"/>
                  </a:lnTo>
                  <a:lnTo>
                    <a:pt x="138" y="85"/>
                  </a:lnTo>
                  <a:lnTo>
                    <a:pt x="128" y="97"/>
                  </a:lnTo>
                  <a:lnTo>
                    <a:pt x="113" y="109"/>
                  </a:lnTo>
                  <a:lnTo>
                    <a:pt x="96" y="119"/>
                  </a:lnTo>
                  <a:lnTo>
                    <a:pt x="76" y="129"/>
                  </a:lnTo>
                  <a:lnTo>
                    <a:pt x="55" y="138"/>
                  </a:lnTo>
                  <a:lnTo>
                    <a:pt x="38" y="148"/>
                  </a:lnTo>
                  <a:lnTo>
                    <a:pt x="35" y="151"/>
                  </a:lnTo>
                  <a:lnTo>
                    <a:pt x="33" y="153"/>
                  </a:lnTo>
                  <a:lnTo>
                    <a:pt x="33" y="156"/>
                  </a:lnTo>
                  <a:lnTo>
                    <a:pt x="35" y="159"/>
                  </a:lnTo>
                  <a:lnTo>
                    <a:pt x="39" y="161"/>
                  </a:lnTo>
                  <a:lnTo>
                    <a:pt x="44" y="162"/>
                  </a:lnTo>
                  <a:lnTo>
                    <a:pt x="46" y="162"/>
                  </a:lnTo>
                  <a:lnTo>
                    <a:pt x="51" y="161"/>
                  </a:lnTo>
                  <a:lnTo>
                    <a:pt x="74" y="152"/>
                  </a:lnTo>
                  <a:lnTo>
                    <a:pt x="96" y="142"/>
                  </a:lnTo>
                  <a:lnTo>
                    <a:pt x="116" y="130"/>
                  </a:lnTo>
                  <a:lnTo>
                    <a:pt x="135" y="117"/>
                  </a:lnTo>
                  <a:lnTo>
                    <a:pt x="148" y="102"/>
                  </a:lnTo>
                  <a:lnTo>
                    <a:pt x="157" y="86"/>
                  </a:lnTo>
                  <a:lnTo>
                    <a:pt x="158" y="68"/>
                  </a:lnTo>
                  <a:lnTo>
                    <a:pt x="153" y="50"/>
                  </a:lnTo>
                  <a:lnTo>
                    <a:pt x="140" y="35"/>
                  </a:lnTo>
                  <a:lnTo>
                    <a:pt x="121" y="23"/>
                  </a:lnTo>
                  <a:lnTo>
                    <a:pt x="97" y="14"/>
                  </a:lnTo>
                  <a:lnTo>
                    <a:pt x="71" y="6"/>
                  </a:lnTo>
                  <a:lnTo>
                    <a:pt x="45" y="2"/>
                  </a:lnTo>
                  <a:lnTo>
                    <a:pt x="23" y="0"/>
                  </a:lnTo>
                  <a:lnTo>
                    <a:pt x="7" y="0"/>
                  </a:lnTo>
                  <a:lnTo>
                    <a:pt x="0" y="3"/>
                  </a:lnTo>
                  <a:lnTo>
                    <a:pt x="17" y="9"/>
                  </a:lnTo>
                  <a:lnTo>
                    <a:pt x="36" y="13"/>
                  </a:lnTo>
                  <a:lnTo>
                    <a:pt x="57" y="17"/>
                  </a:lnTo>
                  <a:lnTo>
                    <a:pt x="76" y="21"/>
                  </a:lnTo>
                  <a:lnTo>
                    <a:pt x="94" y="26"/>
                  </a:lnTo>
                  <a:lnTo>
                    <a:pt x="110" y="33"/>
                  </a:lnTo>
                  <a:lnTo>
                    <a:pt x="124" y="42"/>
                  </a:lnTo>
                  <a:lnTo>
                    <a:pt x="134" y="53"/>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3" name="Freeform 155"/>
            <p:cNvSpPr>
              <a:spLocks/>
            </p:cNvSpPr>
            <p:nvPr/>
          </p:nvSpPr>
          <p:spPr bwMode="auto">
            <a:xfrm>
              <a:off x="4820" y="278"/>
              <a:ext cx="133" cy="169"/>
            </a:xfrm>
            <a:custGeom>
              <a:avLst/>
              <a:gdLst>
                <a:gd name="T0" fmla="*/ 0 w 400"/>
                <a:gd name="T1" fmla="*/ 0 h 339"/>
                <a:gd name="T2" fmla="*/ 0 w 400"/>
                <a:gd name="T3" fmla="*/ 0 h 339"/>
                <a:gd name="T4" fmla="*/ 0 w 400"/>
                <a:gd name="T5" fmla="*/ 0 h 339"/>
                <a:gd name="T6" fmla="*/ 0 w 400"/>
                <a:gd name="T7" fmla="*/ 0 h 339"/>
                <a:gd name="T8" fmla="*/ 0 w 400"/>
                <a:gd name="T9" fmla="*/ 0 h 339"/>
                <a:gd name="T10" fmla="*/ 0 w 400"/>
                <a:gd name="T11" fmla="*/ 0 h 339"/>
                <a:gd name="T12" fmla="*/ 0 w 400"/>
                <a:gd name="T13" fmla="*/ 0 h 339"/>
                <a:gd name="T14" fmla="*/ 0 w 400"/>
                <a:gd name="T15" fmla="*/ 0 h 339"/>
                <a:gd name="T16" fmla="*/ 0 w 400"/>
                <a:gd name="T17" fmla="*/ 0 h 339"/>
                <a:gd name="T18" fmla="*/ 0 w 400"/>
                <a:gd name="T19" fmla="*/ 0 h 339"/>
                <a:gd name="T20" fmla="*/ 0 w 400"/>
                <a:gd name="T21" fmla="*/ 0 h 339"/>
                <a:gd name="T22" fmla="*/ 0 w 400"/>
                <a:gd name="T23" fmla="*/ 0 h 339"/>
                <a:gd name="T24" fmla="*/ 0 w 400"/>
                <a:gd name="T25" fmla="*/ 0 h 339"/>
                <a:gd name="T26" fmla="*/ 0 w 400"/>
                <a:gd name="T27" fmla="*/ 0 h 339"/>
                <a:gd name="T28" fmla="*/ 0 w 400"/>
                <a:gd name="T29" fmla="*/ 0 h 339"/>
                <a:gd name="T30" fmla="*/ 0 w 400"/>
                <a:gd name="T31" fmla="*/ 0 h 339"/>
                <a:gd name="T32" fmla="*/ 0 w 400"/>
                <a:gd name="T33" fmla="*/ 0 h 339"/>
                <a:gd name="T34" fmla="*/ 0 w 400"/>
                <a:gd name="T35" fmla="*/ 0 h 339"/>
                <a:gd name="T36" fmla="*/ 0 w 400"/>
                <a:gd name="T37" fmla="*/ 0 h 339"/>
                <a:gd name="T38" fmla="*/ 0 w 400"/>
                <a:gd name="T39" fmla="*/ 0 h 339"/>
                <a:gd name="T40" fmla="*/ 0 w 400"/>
                <a:gd name="T41" fmla="*/ 0 h 339"/>
                <a:gd name="T42" fmla="*/ 0 w 400"/>
                <a:gd name="T43" fmla="*/ 0 h 339"/>
                <a:gd name="T44" fmla="*/ 0 w 400"/>
                <a:gd name="T45" fmla="*/ 0 h 339"/>
                <a:gd name="T46" fmla="*/ 0 w 400"/>
                <a:gd name="T47" fmla="*/ 0 h 339"/>
                <a:gd name="T48" fmla="*/ 0 w 400"/>
                <a:gd name="T49" fmla="*/ 0 h 339"/>
                <a:gd name="T50" fmla="*/ 0 w 400"/>
                <a:gd name="T51" fmla="*/ 0 h 339"/>
                <a:gd name="T52" fmla="*/ 0 w 400"/>
                <a:gd name="T53" fmla="*/ 0 h 339"/>
                <a:gd name="T54" fmla="*/ 0 w 400"/>
                <a:gd name="T55" fmla="*/ 0 h 339"/>
                <a:gd name="T56" fmla="*/ 0 w 400"/>
                <a:gd name="T57" fmla="*/ 0 h 339"/>
                <a:gd name="T58" fmla="*/ 0 w 400"/>
                <a:gd name="T59" fmla="*/ 0 h 339"/>
                <a:gd name="T60" fmla="*/ 0 w 400"/>
                <a:gd name="T61" fmla="*/ 0 h 339"/>
                <a:gd name="T62" fmla="*/ 0 w 400"/>
                <a:gd name="T63" fmla="*/ 0 h 339"/>
                <a:gd name="T64" fmla="*/ 0 w 400"/>
                <a:gd name="T65" fmla="*/ 0 h 339"/>
                <a:gd name="T66" fmla="*/ 0 w 400"/>
                <a:gd name="T67" fmla="*/ 0 h 339"/>
                <a:gd name="T68" fmla="*/ 0 w 400"/>
                <a:gd name="T69" fmla="*/ 0 h 339"/>
                <a:gd name="T70" fmla="*/ 0 w 400"/>
                <a:gd name="T71" fmla="*/ 0 h 339"/>
                <a:gd name="T72" fmla="*/ 0 w 400"/>
                <a:gd name="T73" fmla="*/ 0 h 339"/>
                <a:gd name="T74" fmla="*/ 0 w 400"/>
                <a:gd name="T75" fmla="*/ 0 h 339"/>
                <a:gd name="T76" fmla="*/ 0 w 400"/>
                <a:gd name="T77" fmla="*/ 0 h 339"/>
                <a:gd name="T78" fmla="*/ 0 w 400"/>
                <a:gd name="T79" fmla="*/ 0 h 339"/>
                <a:gd name="T80" fmla="*/ 0 w 400"/>
                <a:gd name="T81" fmla="*/ 0 h 339"/>
                <a:gd name="T82" fmla="*/ 0 w 400"/>
                <a:gd name="T83" fmla="*/ 0 h 339"/>
                <a:gd name="T84" fmla="*/ 0 w 400"/>
                <a:gd name="T85" fmla="*/ 0 h 339"/>
                <a:gd name="T86" fmla="*/ 0 w 400"/>
                <a:gd name="T87" fmla="*/ 0 h 3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39"/>
                <a:gd name="T134" fmla="*/ 400 w 400"/>
                <a:gd name="T135" fmla="*/ 339 h 3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39">
                  <a:moveTo>
                    <a:pt x="156" y="44"/>
                  </a:moveTo>
                  <a:lnTo>
                    <a:pt x="125" y="63"/>
                  </a:lnTo>
                  <a:lnTo>
                    <a:pt x="95" y="82"/>
                  </a:lnTo>
                  <a:lnTo>
                    <a:pt x="67" y="103"/>
                  </a:lnTo>
                  <a:lnTo>
                    <a:pt x="42" y="126"/>
                  </a:lnTo>
                  <a:lnTo>
                    <a:pt x="22" y="150"/>
                  </a:lnTo>
                  <a:lnTo>
                    <a:pt x="7" y="175"/>
                  </a:lnTo>
                  <a:lnTo>
                    <a:pt x="0" y="203"/>
                  </a:lnTo>
                  <a:lnTo>
                    <a:pt x="2" y="232"/>
                  </a:lnTo>
                  <a:lnTo>
                    <a:pt x="4" y="239"/>
                  </a:lnTo>
                  <a:lnTo>
                    <a:pt x="7" y="248"/>
                  </a:lnTo>
                  <a:lnTo>
                    <a:pt x="12" y="254"/>
                  </a:lnTo>
                  <a:lnTo>
                    <a:pt x="18" y="261"/>
                  </a:lnTo>
                  <a:lnTo>
                    <a:pt x="25" y="267"/>
                  </a:lnTo>
                  <a:lnTo>
                    <a:pt x="33" y="273"/>
                  </a:lnTo>
                  <a:lnTo>
                    <a:pt x="41" y="278"/>
                  </a:lnTo>
                  <a:lnTo>
                    <a:pt x="51" y="283"/>
                  </a:lnTo>
                  <a:lnTo>
                    <a:pt x="70" y="291"/>
                  </a:lnTo>
                  <a:lnTo>
                    <a:pt x="89" y="298"/>
                  </a:lnTo>
                  <a:lnTo>
                    <a:pt x="108" y="304"/>
                  </a:lnTo>
                  <a:lnTo>
                    <a:pt x="128" y="309"/>
                  </a:lnTo>
                  <a:lnTo>
                    <a:pt x="148" y="315"/>
                  </a:lnTo>
                  <a:lnTo>
                    <a:pt x="169" y="319"/>
                  </a:lnTo>
                  <a:lnTo>
                    <a:pt x="189" y="323"/>
                  </a:lnTo>
                  <a:lnTo>
                    <a:pt x="209" y="326"/>
                  </a:lnTo>
                  <a:lnTo>
                    <a:pt x="231" y="329"/>
                  </a:lnTo>
                  <a:lnTo>
                    <a:pt x="251" y="331"/>
                  </a:lnTo>
                  <a:lnTo>
                    <a:pt x="273" y="333"/>
                  </a:lnTo>
                  <a:lnTo>
                    <a:pt x="295" y="335"/>
                  </a:lnTo>
                  <a:lnTo>
                    <a:pt x="315" y="336"/>
                  </a:lnTo>
                  <a:lnTo>
                    <a:pt x="337" y="337"/>
                  </a:lnTo>
                  <a:lnTo>
                    <a:pt x="359" y="338"/>
                  </a:lnTo>
                  <a:lnTo>
                    <a:pt x="379" y="339"/>
                  </a:lnTo>
                  <a:lnTo>
                    <a:pt x="387" y="339"/>
                  </a:lnTo>
                  <a:lnTo>
                    <a:pt x="392" y="337"/>
                  </a:lnTo>
                  <a:lnTo>
                    <a:pt x="397" y="333"/>
                  </a:lnTo>
                  <a:lnTo>
                    <a:pt x="400" y="329"/>
                  </a:lnTo>
                  <a:lnTo>
                    <a:pt x="400" y="324"/>
                  </a:lnTo>
                  <a:lnTo>
                    <a:pt x="397" y="320"/>
                  </a:lnTo>
                  <a:lnTo>
                    <a:pt x="391" y="317"/>
                  </a:lnTo>
                  <a:lnTo>
                    <a:pt x="384" y="315"/>
                  </a:lnTo>
                  <a:lnTo>
                    <a:pt x="365" y="311"/>
                  </a:lnTo>
                  <a:lnTo>
                    <a:pt x="346" y="309"/>
                  </a:lnTo>
                  <a:lnTo>
                    <a:pt x="327" y="306"/>
                  </a:lnTo>
                  <a:lnTo>
                    <a:pt x="307" y="304"/>
                  </a:lnTo>
                  <a:lnTo>
                    <a:pt x="288" y="302"/>
                  </a:lnTo>
                  <a:lnTo>
                    <a:pt x="269" y="300"/>
                  </a:lnTo>
                  <a:lnTo>
                    <a:pt x="249" y="298"/>
                  </a:lnTo>
                  <a:lnTo>
                    <a:pt x="230" y="295"/>
                  </a:lnTo>
                  <a:lnTo>
                    <a:pt x="211" y="293"/>
                  </a:lnTo>
                  <a:lnTo>
                    <a:pt x="192" y="290"/>
                  </a:lnTo>
                  <a:lnTo>
                    <a:pt x="173" y="286"/>
                  </a:lnTo>
                  <a:lnTo>
                    <a:pt x="154" y="283"/>
                  </a:lnTo>
                  <a:lnTo>
                    <a:pt x="137" y="277"/>
                  </a:lnTo>
                  <a:lnTo>
                    <a:pt x="118" y="272"/>
                  </a:lnTo>
                  <a:lnTo>
                    <a:pt x="100" y="267"/>
                  </a:lnTo>
                  <a:lnTo>
                    <a:pt x="83" y="260"/>
                  </a:lnTo>
                  <a:lnTo>
                    <a:pt x="68" y="253"/>
                  </a:lnTo>
                  <a:lnTo>
                    <a:pt x="57" y="243"/>
                  </a:lnTo>
                  <a:lnTo>
                    <a:pt x="48" y="233"/>
                  </a:lnTo>
                  <a:lnTo>
                    <a:pt x="44" y="221"/>
                  </a:lnTo>
                  <a:lnTo>
                    <a:pt x="42" y="208"/>
                  </a:lnTo>
                  <a:lnTo>
                    <a:pt x="44" y="194"/>
                  </a:lnTo>
                  <a:lnTo>
                    <a:pt x="48" y="180"/>
                  </a:lnTo>
                  <a:lnTo>
                    <a:pt x="54" y="168"/>
                  </a:lnTo>
                  <a:lnTo>
                    <a:pt x="64" y="153"/>
                  </a:lnTo>
                  <a:lnTo>
                    <a:pt x="76" y="137"/>
                  </a:lnTo>
                  <a:lnTo>
                    <a:pt x="89" y="124"/>
                  </a:lnTo>
                  <a:lnTo>
                    <a:pt x="103" y="111"/>
                  </a:lnTo>
                  <a:lnTo>
                    <a:pt x="118" y="99"/>
                  </a:lnTo>
                  <a:lnTo>
                    <a:pt x="134" y="87"/>
                  </a:lnTo>
                  <a:lnTo>
                    <a:pt x="153" y="74"/>
                  </a:lnTo>
                  <a:lnTo>
                    <a:pt x="172" y="62"/>
                  </a:lnTo>
                  <a:lnTo>
                    <a:pt x="190" y="52"/>
                  </a:lnTo>
                  <a:lnTo>
                    <a:pt x="215" y="42"/>
                  </a:lnTo>
                  <a:lnTo>
                    <a:pt x="243" y="34"/>
                  </a:lnTo>
                  <a:lnTo>
                    <a:pt x="270" y="26"/>
                  </a:lnTo>
                  <a:lnTo>
                    <a:pt x="295" y="19"/>
                  </a:lnTo>
                  <a:lnTo>
                    <a:pt x="315" y="13"/>
                  </a:lnTo>
                  <a:lnTo>
                    <a:pt x="328" y="6"/>
                  </a:lnTo>
                  <a:lnTo>
                    <a:pt x="333" y="2"/>
                  </a:lnTo>
                  <a:lnTo>
                    <a:pt x="318" y="0"/>
                  </a:lnTo>
                  <a:lnTo>
                    <a:pt x="298" y="1"/>
                  </a:lnTo>
                  <a:lnTo>
                    <a:pt x="275" y="4"/>
                  </a:lnTo>
                  <a:lnTo>
                    <a:pt x="250" y="9"/>
                  </a:lnTo>
                  <a:lnTo>
                    <a:pt x="224" y="17"/>
                  </a:lnTo>
                  <a:lnTo>
                    <a:pt x="199" y="25"/>
                  </a:lnTo>
                  <a:lnTo>
                    <a:pt x="176" y="34"/>
                  </a:lnTo>
                  <a:lnTo>
                    <a:pt x="156"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4" name="Freeform 156"/>
            <p:cNvSpPr>
              <a:spLocks/>
            </p:cNvSpPr>
            <p:nvPr/>
          </p:nvSpPr>
          <p:spPr bwMode="auto">
            <a:xfrm>
              <a:off x="5007" y="272"/>
              <a:ext cx="117" cy="113"/>
            </a:xfrm>
            <a:custGeom>
              <a:avLst/>
              <a:gdLst>
                <a:gd name="T0" fmla="*/ 0 w 351"/>
                <a:gd name="T1" fmla="*/ 1 h 226"/>
                <a:gd name="T2" fmla="*/ 0 w 351"/>
                <a:gd name="T3" fmla="*/ 1 h 226"/>
                <a:gd name="T4" fmla="*/ 0 w 351"/>
                <a:gd name="T5" fmla="*/ 1 h 226"/>
                <a:gd name="T6" fmla="*/ 0 w 351"/>
                <a:gd name="T7" fmla="*/ 1 h 226"/>
                <a:gd name="T8" fmla="*/ 0 w 351"/>
                <a:gd name="T9" fmla="*/ 1 h 226"/>
                <a:gd name="T10" fmla="*/ 0 w 351"/>
                <a:gd name="T11" fmla="*/ 1 h 226"/>
                <a:gd name="T12" fmla="*/ 0 w 351"/>
                <a:gd name="T13" fmla="*/ 1 h 226"/>
                <a:gd name="T14" fmla="*/ 0 w 351"/>
                <a:gd name="T15" fmla="*/ 1 h 226"/>
                <a:gd name="T16" fmla="*/ 0 w 351"/>
                <a:gd name="T17" fmla="*/ 1 h 226"/>
                <a:gd name="T18" fmla="*/ 0 w 351"/>
                <a:gd name="T19" fmla="*/ 1 h 226"/>
                <a:gd name="T20" fmla="*/ 0 w 351"/>
                <a:gd name="T21" fmla="*/ 1 h 226"/>
                <a:gd name="T22" fmla="*/ 0 w 351"/>
                <a:gd name="T23" fmla="*/ 1 h 226"/>
                <a:gd name="T24" fmla="*/ 0 w 351"/>
                <a:gd name="T25" fmla="*/ 1 h 226"/>
                <a:gd name="T26" fmla="*/ 0 w 351"/>
                <a:gd name="T27" fmla="*/ 1 h 226"/>
                <a:gd name="T28" fmla="*/ 0 w 351"/>
                <a:gd name="T29" fmla="*/ 1 h 226"/>
                <a:gd name="T30" fmla="*/ 0 w 351"/>
                <a:gd name="T31" fmla="*/ 1 h 226"/>
                <a:gd name="T32" fmla="*/ 0 w 351"/>
                <a:gd name="T33" fmla="*/ 1 h 226"/>
                <a:gd name="T34" fmla="*/ 0 w 351"/>
                <a:gd name="T35" fmla="*/ 1 h 226"/>
                <a:gd name="T36" fmla="*/ 0 w 351"/>
                <a:gd name="T37" fmla="*/ 1 h 226"/>
                <a:gd name="T38" fmla="*/ 0 w 351"/>
                <a:gd name="T39" fmla="*/ 1 h 226"/>
                <a:gd name="T40" fmla="*/ 0 w 351"/>
                <a:gd name="T41" fmla="*/ 1 h 226"/>
                <a:gd name="T42" fmla="*/ 0 w 351"/>
                <a:gd name="T43" fmla="*/ 1 h 226"/>
                <a:gd name="T44" fmla="*/ 0 w 351"/>
                <a:gd name="T45" fmla="*/ 1 h 226"/>
                <a:gd name="T46" fmla="*/ 0 w 351"/>
                <a:gd name="T47" fmla="*/ 1 h 226"/>
                <a:gd name="T48" fmla="*/ 0 w 351"/>
                <a:gd name="T49" fmla="*/ 1 h 226"/>
                <a:gd name="T50" fmla="*/ 0 w 351"/>
                <a:gd name="T51" fmla="*/ 1 h 226"/>
                <a:gd name="T52" fmla="*/ 0 w 351"/>
                <a:gd name="T53" fmla="*/ 1 h 226"/>
                <a:gd name="T54" fmla="*/ 0 w 351"/>
                <a:gd name="T55" fmla="*/ 1 h 226"/>
                <a:gd name="T56" fmla="*/ 0 w 351"/>
                <a:gd name="T57" fmla="*/ 1 h 226"/>
                <a:gd name="T58" fmla="*/ 0 w 351"/>
                <a:gd name="T59" fmla="*/ 1 h 226"/>
                <a:gd name="T60" fmla="*/ 0 w 351"/>
                <a:gd name="T61" fmla="*/ 1 h 226"/>
                <a:gd name="T62" fmla="*/ 0 w 351"/>
                <a:gd name="T63" fmla="*/ 1 h 226"/>
                <a:gd name="T64" fmla="*/ 0 w 351"/>
                <a:gd name="T65" fmla="*/ 1 h 226"/>
                <a:gd name="T66" fmla="*/ 0 w 351"/>
                <a:gd name="T67" fmla="*/ 1 h 226"/>
                <a:gd name="T68" fmla="*/ 0 w 351"/>
                <a:gd name="T69" fmla="*/ 1 h 226"/>
                <a:gd name="T70" fmla="*/ 0 w 351"/>
                <a:gd name="T71" fmla="*/ 1 h 226"/>
                <a:gd name="T72" fmla="*/ 0 w 351"/>
                <a:gd name="T73" fmla="*/ 1 h 226"/>
                <a:gd name="T74" fmla="*/ 0 w 351"/>
                <a:gd name="T75" fmla="*/ 1 h 226"/>
                <a:gd name="T76" fmla="*/ 0 w 351"/>
                <a:gd name="T77" fmla="*/ 1 h 226"/>
                <a:gd name="T78" fmla="*/ 0 w 351"/>
                <a:gd name="T79" fmla="*/ 0 h 226"/>
                <a:gd name="T80" fmla="*/ 0 w 351"/>
                <a:gd name="T81" fmla="*/ 0 h 226"/>
                <a:gd name="T82" fmla="*/ 0 w 351"/>
                <a:gd name="T83" fmla="*/ 0 h 226"/>
                <a:gd name="T84" fmla="*/ 0 w 351"/>
                <a:gd name="T85" fmla="*/ 0 h 226"/>
                <a:gd name="T86" fmla="*/ 0 w 351"/>
                <a:gd name="T87" fmla="*/ 1 h 226"/>
                <a:gd name="T88" fmla="*/ 0 w 351"/>
                <a:gd name="T89" fmla="*/ 1 h 226"/>
                <a:gd name="T90" fmla="*/ 0 w 351"/>
                <a:gd name="T91" fmla="*/ 1 h 226"/>
                <a:gd name="T92" fmla="*/ 0 w 351"/>
                <a:gd name="T93" fmla="*/ 1 h 226"/>
                <a:gd name="T94" fmla="*/ 0 w 351"/>
                <a:gd name="T95" fmla="*/ 1 h 226"/>
                <a:gd name="T96" fmla="*/ 0 w 351"/>
                <a:gd name="T97" fmla="*/ 1 h 226"/>
                <a:gd name="T98" fmla="*/ 0 w 351"/>
                <a:gd name="T99" fmla="*/ 1 h 226"/>
                <a:gd name="T100" fmla="*/ 0 w 351"/>
                <a:gd name="T101" fmla="*/ 1 h 226"/>
                <a:gd name="T102" fmla="*/ 0 w 351"/>
                <a:gd name="T103" fmla="*/ 1 h 226"/>
                <a:gd name="T104" fmla="*/ 0 w 351"/>
                <a:gd name="T105" fmla="*/ 1 h 226"/>
                <a:gd name="T106" fmla="*/ 0 w 351"/>
                <a:gd name="T107" fmla="*/ 1 h 226"/>
                <a:gd name="T108" fmla="*/ 0 w 351"/>
                <a:gd name="T109" fmla="*/ 1 h 226"/>
                <a:gd name="T110" fmla="*/ 0 w 351"/>
                <a:gd name="T111" fmla="*/ 1 h 226"/>
                <a:gd name="T112" fmla="*/ 0 w 351"/>
                <a:gd name="T113" fmla="*/ 1 h 226"/>
                <a:gd name="T114" fmla="*/ 0 w 351"/>
                <a:gd name="T115" fmla="*/ 1 h 226"/>
                <a:gd name="T116" fmla="*/ 0 w 351"/>
                <a:gd name="T117" fmla="*/ 1 h 226"/>
                <a:gd name="T118" fmla="*/ 0 w 351"/>
                <a:gd name="T119" fmla="*/ 1 h 226"/>
                <a:gd name="T120" fmla="*/ 0 w 351"/>
                <a:gd name="T121" fmla="*/ 1 h 2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1"/>
                <a:gd name="T184" fmla="*/ 0 h 226"/>
                <a:gd name="T185" fmla="*/ 351 w 351"/>
                <a:gd name="T186" fmla="*/ 226 h 2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1" h="226">
                  <a:moveTo>
                    <a:pt x="291" y="69"/>
                  </a:moveTo>
                  <a:lnTo>
                    <a:pt x="307" y="81"/>
                  </a:lnTo>
                  <a:lnTo>
                    <a:pt x="317" y="96"/>
                  </a:lnTo>
                  <a:lnTo>
                    <a:pt x="322" y="111"/>
                  </a:lnTo>
                  <a:lnTo>
                    <a:pt x="322" y="128"/>
                  </a:lnTo>
                  <a:lnTo>
                    <a:pt x="319" y="141"/>
                  </a:lnTo>
                  <a:lnTo>
                    <a:pt x="313" y="152"/>
                  </a:lnTo>
                  <a:lnTo>
                    <a:pt x="303" y="164"/>
                  </a:lnTo>
                  <a:lnTo>
                    <a:pt x="293" y="173"/>
                  </a:lnTo>
                  <a:lnTo>
                    <a:pt x="279" y="183"/>
                  </a:lnTo>
                  <a:lnTo>
                    <a:pt x="266" y="192"/>
                  </a:lnTo>
                  <a:lnTo>
                    <a:pt x="253" y="201"/>
                  </a:lnTo>
                  <a:lnTo>
                    <a:pt x="240" y="210"/>
                  </a:lnTo>
                  <a:lnTo>
                    <a:pt x="237" y="213"/>
                  </a:lnTo>
                  <a:lnTo>
                    <a:pt x="237" y="216"/>
                  </a:lnTo>
                  <a:lnTo>
                    <a:pt x="237" y="219"/>
                  </a:lnTo>
                  <a:lnTo>
                    <a:pt x="240" y="222"/>
                  </a:lnTo>
                  <a:lnTo>
                    <a:pt x="245" y="225"/>
                  </a:lnTo>
                  <a:lnTo>
                    <a:pt x="250" y="226"/>
                  </a:lnTo>
                  <a:lnTo>
                    <a:pt x="255" y="225"/>
                  </a:lnTo>
                  <a:lnTo>
                    <a:pt x="259" y="222"/>
                  </a:lnTo>
                  <a:lnTo>
                    <a:pt x="288" y="209"/>
                  </a:lnTo>
                  <a:lnTo>
                    <a:pt x="313" y="192"/>
                  </a:lnTo>
                  <a:lnTo>
                    <a:pt x="332" y="172"/>
                  </a:lnTo>
                  <a:lnTo>
                    <a:pt x="345" y="149"/>
                  </a:lnTo>
                  <a:lnTo>
                    <a:pt x="351" y="127"/>
                  </a:lnTo>
                  <a:lnTo>
                    <a:pt x="348" y="103"/>
                  </a:lnTo>
                  <a:lnTo>
                    <a:pt x="336" y="81"/>
                  </a:lnTo>
                  <a:lnTo>
                    <a:pt x="313" y="62"/>
                  </a:lnTo>
                  <a:lnTo>
                    <a:pt x="295" y="51"/>
                  </a:lnTo>
                  <a:lnTo>
                    <a:pt x="275" y="43"/>
                  </a:lnTo>
                  <a:lnTo>
                    <a:pt x="253" y="35"/>
                  </a:lnTo>
                  <a:lnTo>
                    <a:pt x="229" y="28"/>
                  </a:lnTo>
                  <a:lnTo>
                    <a:pt x="204" y="20"/>
                  </a:lnTo>
                  <a:lnTo>
                    <a:pt x="179" y="15"/>
                  </a:lnTo>
                  <a:lnTo>
                    <a:pt x="153" y="11"/>
                  </a:lnTo>
                  <a:lnTo>
                    <a:pt x="128" y="7"/>
                  </a:lnTo>
                  <a:lnTo>
                    <a:pt x="104" y="4"/>
                  </a:lnTo>
                  <a:lnTo>
                    <a:pt x="82" y="2"/>
                  </a:lnTo>
                  <a:lnTo>
                    <a:pt x="60" y="0"/>
                  </a:lnTo>
                  <a:lnTo>
                    <a:pt x="43" y="0"/>
                  </a:lnTo>
                  <a:lnTo>
                    <a:pt x="27" y="0"/>
                  </a:lnTo>
                  <a:lnTo>
                    <a:pt x="14" y="0"/>
                  </a:lnTo>
                  <a:lnTo>
                    <a:pt x="5" y="2"/>
                  </a:lnTo>
                  <a:lnTo>
                    <a:pt x="0" y="4"/>
                  </a:lnTo>
                  <a:lnTo>
                    <a:pt x="15" y="6"/>
                  </a:lnTo>
                  <a:lnTo>
                    <a:pt x="30" y="7"/>
                  </a:lnTo>
                  <a:lnTo>
                    <a:pt x="47" y="9"/>
                  </a:lnTo>
                  <a:lnTo>
                    <a:pt x="64" y="11"/>
                  </a:lnTo>
                  <a:lnTo>
                    <a:pt x="82" y="14"/>
                  </a:lnTo>
                  <a:lnTo>
                    <a:pt x="102" y="16"/>
                  </a:lnTo>
                  <a:lnTo>
                    <a:pt x="121" y="19"/>
                  </a:lnTo>
                  <a:lnTo>
                    <a:pt x="141" y="23"/>
                  </a:lnTo>
                  <a:lnTo>
                    <a:pt x="160" y="27"/>
                  </a:lnTo>
                  <a:lnTo>
                    <a:pt x="181" y="31"/>
                  </a:lnTo>
                  <a:lnTo>
                    <a:pt x="201" y="35"/>
                  </a:lnTo>
                  <a:lnTo>
                    <a:pt x="220" y="40"/>
                  </a:lnTo>
                  <a:lnTo>
                    <a:pt x="239" y="46"/>
                  </a:lnTo>
                  <a:lnTo>
                    <a:pt x="258" y="53"/>
                  </a:lnTo>
                  <a:lnTo>
                    <a:pt x="275" y="61"/>
                  </a:lnTo>
                  <a:lnTo>
                    <a:pt x="291" y="6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5" name="Freeform 157"/>
            <p:cNvSpPr>
              <a:spLocks/>
            </p:cNvSpPr>
            <p:nvPr/>
          </p:nvSpPr>
          <p:spPr bwMode="auto">
            <a:xfrm>
              <a:off x="4769" y="324"/>
              <a:ext cx="48" cy="107"/>
            </a:xfrm>
            <a:custGeom>
              <a:avLst/>
              <a:gdLst>
                <a:gd name="T0" fmla="*/ 0 w 142"/>
                <a:gd name="T1" fmla="*/ 1 h 213"/>
                <a:gd name="T2" fmla="*/ 0 w 142"/>
                <a:gd name="T3" fmla="*/ 1 h 213"/>
                <a:gd name="T4" fmla="*/ 0 w 142"/>
                <a:gd name="T5" fmla="*/ 1 h 213"/>
                <a:gd name="T6" fmla="*/ 0 w 142"/>
                <a:gd name="T7" fmla="*/ 1 h 213"/>
                <a:gd name="T8" fmla="*/ 0 w 142"/>
                <a:gd name="T9" fmla="*/ 1 h 213"/>
                <a:gd name="T10" fmla="*/ 0 w 142"/>
                <a:gd name="T11" fmla="*/ 1 h 213"/>
                <a:gd name="T12" fmla="*/ 0 w 142"/>
                <a:gd name="T13" fmla="*/ 1 h 213"/>
                <a:gd name="T14" fmla="*/ 0 w 142"/>
                <a:gd name="T15" fmla="*/ 1 h 213"/>
                <a:gd name="T16" fmla="*/ 0 w 142"/>
                <a:gd name="T17" fmla="*/ 1 h 213"/>
                <a:gd name="T18" fmla="*/ 0 w 142"/>
                <a:gd name="T19" fmla="*/ 1 h 213"/>
                <a:gd name="T20" fmla="*/ 0 w 142"/>
                <a:gd name="T21" fmla="*/ 1 h 213"/>
                <a:gd name="T22" fmla="*/ 0 w 142"/>
                <a:gd name="T23" fmla="*/ 1 h 213"/>
                <a:gd name="T24" fmla="*/ 0 w 142"/>
                <a:gd name="T25" fmla="*/ 1 h 213"/>
                <a:gd name="T26" fmla="*/ 0 w 142"/>
                <a:gd name="T27" fmla="*/ 1 h 213"/>
                <a:gd name="T28" fmla="*/ 0 w 142"/>
                <a:gd name="T29" fmla="*/ 1 h 213"/>
                <a:gd name="T30" fmla="*/ 0 w 142"/>
                <a:gd name="T31" fmla="*/ 1 h 213"/>
                <a:gd name="T32" fmla="*/ 0 w 142"/>
                <a:gd name="T33" fmla="*/ 1 h 213"/>
                <a:gd name="T34" fmla="*/ 0 w 142"/>
                <a:gd name="T35" fmla="*/ 1 h 213"/>
                <a:gd name="T36" fmla="*/ 0 w 142"/>
                <a:gd name="T37" fmla="*/ 1 h 213"/>
                <a:gd name="T38" fmla="*/ 0 w 142"/>
                <a:gd name="T39" fmla="*/ 1 h 213"/>
                <a:gd name="T40" fmla="*/ 0 w 142"/>
                <a:gd name="T41" fmla="*/ 1 h 213"/>
                <a:gd name="T42" fmla="*/ 0 w 142"/>
                <a:gd name="T43" fmla="*/ 1 h 213"/>
                <a:gd name="T44" fmla="*/ 0 w 142"/>
                <a:gd name="T45" fmla="*/ 1 h 213"/>
                <a:gd name="T46" fmla="*/ 0 w 142"/>
                <a:gd name="T47" fmla="*/ 1 h 213"/>
                <a:gd name="T48" fmla="*/ 0 w 142"/>
                <a:gd name="T49" fmla="*/ 1 h 213"/>
                <a:gd name="T50" fmla="*/ 0 w 142"/>
                <a:gd name="T51" fmla="*/ 1 h 213"/>
                <a:gd name="T52" fmla="*/ 0 w 142"/>
                <a:gd name="T53" fmla="*/ 1 h 213"/>
                <a:gd name="T54" fmla="*/ 0 w 142"/>
                <a:gd name="T55" fmla="*/ 1 h 213"/>
                <a:gd name="T56" fmla="*/ 0 w 142"/>
                <a:gd name="T57" fmla="*/ 1 h 213"/>
                <a:gd name="T58" fmla="*/ 0 w 142"/>
                <a:gd name="T59" fmla="*/ 1 h 213"/>
                <a:gd name="T60" fmla="*/ 0 w 142"/>
                <a:gd name="T61" fmla="*/ 1 h 213"/>
                <a:gd name="T62" fmla="*/ 0 w 142"/>
                <a:gd name="T63" fmla="*/ 1 h 213"/>
                <a:gd name="T64" fmla="*/ 0 w 142"/>
                <a:gd name="T65" fmla="*/ 1 h 213"/>
                <a:gd name="T66" fmla="*/ 0 w 142"/>
                <a:gd name="T67" fmla="*/ 0 h 213"/>
                <a:gd name="T68" fmla="*/ 0 w 142"/>
                <a:gd name="T69" fmla="*/ 1 h 213"/>
                <a:gd name="T70" fmla="*/ 0 w 142"/>
                <a:gd name="T71" fmla="*/ 1 h 213"/>
                <a:gd name="T72" fmla="*/ 0 w 142"/>
                <a:gd name="T73" fmla="*/ 1 h 213"/>
                <a:gd name="T74" fmla="*/ 0 w 142"/>
                <a:gd name="T75" fmla="*/ 1 h 213"/>
                <a:gd name="T76" fmla="*/ 0 w 142"/>
                <a:gd name="T77" fmla="*/ 1 h 213"/>
                <a:gd name="T78" fmla="*/ 0 w 142"/>
                <a:gd name="T79" fmla="*/ 1 h 213"/>
                <a:gd name="T80" fmla="*/ 0 w 142"/>
                <a:gd name="T81" fmla="*/ 1 h 2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13"/>
                <a:gd name="T125" fmla="*/ 142 w 142"/>
                <a:gd name="T126" fmla="*/ 213 h 2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13">
                  <a:moveTo>
                    <a:pt x="0" y="116"/>
                  </a:moveTo>
                  <a:lnTo>
                    <a:pt x="0" y="134"/>
                  </a:lnTo>
                  <a:lnTo>
                    <a:pt x="6" y="150"/>
                  </a:lnTo>
                  <a:lnTo>
                    <a:pt x="16" y="166"/>
                  </a:lnTo>
                  <a:lnTo>
                    <a:pt x="30" y="179"/>
                  </a:lnTo>
                  <a:lnTo>
                    <a:pt x="48" y="191"/>
                  </a:lnTo>
                  <a:lnTo>
                    <a:pt x="68" y="201"/>
                  </a:lnTo>
                  <a:lnTo>
                    <a:pt x="91" y="208"/>
                  </a:lnTo>
                  <a:lnTo>
                    <a:pt x="115" y="212"/>
                  </a:lnTo>
                  <a:lnTo>
                    <a:pt x="122" y="213"/>
                  </a:lnTo>
                  <a:lnTo>
                    <a:pt x="129" y="211"/>
                  </a:lnTo>
                  <a:lnTo>
                    <a:pt x="135" y="208"/>
                  </a:lnTo>
                  <a:lnTo>
                    <a:pt x="138" y="204"/>
                  </a:lnTo>
                  <a:lnTo>
                    <a:pt x="138" y="199"/>
                  </a:lnTo>
                  <a:lnTo>
                    <a:pt x="137" y="194"/>
                  </a:lnTo>
                  <a:lnTo>
                    <a:pt x="132" y="190"/>
                  </a:lnTo>
                  <a:lnTo>
                    <a:pt x="125" y="188"/>
                  </a:lnTo>
                  <a:lnTo>
                    <a:pt x="102" y="181"/>
                  </a:lnTo>
                  <a:lnTo>
                    <a:pt x="80" y="173"/>
                  </a:lnTo>
                  <a:lnTo>
                    <a:pt x="62" y="162"/>
                  </a:lnTo>
                  <a:lnTo>
                    <a:pt x="49" y="149"/>
                  </a:lnTo>
                  <a:lnTo>
                    <a:pt x="41" y="134"/>
                  </a:lnTo>
                  <a:lnTo>
                    <a:pt x="36" y="117"/>
                  </a:lnTo>
                  <a:lnTo>
                    <a:pt x="36" y="100"/>
                  </a:lnTo>
                  <a:lnTo>
                    <a:pt x="44" y="81"/>
                  </a:lnTo>
                  <a:lnTo>
                    <a:pt x="52" y="68"/>
                  </a:lnTo>
                  <a:lnTo>
                    <a:pt x="64" y="56"/>
                  </a:lnTo>
                  <a:lnTo>
                    <a:pt x="77" y="44"/>
                  </a:lnTo>
                  <a:lnTo>
                    <a:pt x="91" y="34"/>
                  </a:lnTo>
                  <a:lnTo>
                    <a:pt x="105" y="25"/>
                  </a:lnTo>
                  <a:lnTo>
                    <a:pt x="119" y="16"/>
                  </a:lnTo>
                  <a:lnTo>
                    <a:pt x="132" y="8"/>
                  </a:lnTo>
                  <a:lnTo>
                    <a:pt x="142" y="1"/>
                  </a:lnTo>
                  <a:lnTo>
                    <a:pt x="132" y="0"/>
                  </a:lnTo>
                  <a:lnTo>
                    <a:pt x="116" y="5"/>
                  </a:lnTo>
                  <a:lnTo>
                    <a:pt x="94" y="16"/>
                  </a:lnTo>
                  <a:lnTo>
                    <a:pt x="70" y="32"/>
                  </a:lnTo>
                  <a:lnTo>
                    <a:pt x="46" y="51"/>
                  </a:lnTo>
                  <a:lnTo>
                    <a:pt x="25" y="72"/>
                  </a:lnTo>
                  <a:lnTo>
                    <a:pt x="9" y="95"/>
                  </a:lnTo>
                  <a:lnTo>
                    <a:pt x="0"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6" name="Freeform 158"/>
            <p:cNvSpPr>
              <a:spLocks/>
            </p:cNvSpPr>
            <p:nvPr/>
          </p:nvSpPr>
          <p:spPr bwMode="auto">
            <a:xfrm>
              <a:off x="5104" y="264"/>
              <a:ext cx="101" cy="139"/>
            </a:xfrm>
            <a:custGeom>
              <a:avLst/>
              <a:gdLst>
                <a:gd name="T0" fmla="*/ 0 w 305"/>
                <a:gd name="T1" fmla="*/ 0 h 279"/>
                <a:gd name="T2" fmla="*/ 0 w 305"/>
                <a:gd name="T3" fmla="*/ 0 h 279"/>
                <a:gd name="T4" fmla="*/ 0 w 305"/>
                <a:gd name="T5" fmla="*/ 0 h 279"/>
                <a:gd name="T6" fmla="*/ 0 w 305"/>
                <a:gd name="T7" fmla="*/ 0 h 279"/>
                <a:gd name="T8" fmla="*/ 0 w 305"/>
                <a:gd name="T9" fmla="*/ 0 h 279"/>
                <a:gd name="T10" fmla="*/ 0 w 305"/>
                <a:gd name="T11" fmla="*/ 0 h 279"/>
                <a:gd name="T12" fmla="*/ 0 w 305"/>
                <a:gd name="T13" fmla="*/ 0 h 279"/>
                <a:gd name="T14" fmla="*/ 0 w 305"/>
                <a:gd name="T15" fmla="*/ 0 h 279"/>
                <a:gd name="T16" fmla="*/ 0 w 305"/>
                <a:gd name="T17" fmla="*/ 0 h 279"/>
                <a:gd name="T18" fmla="*/ 0 w 305"/>
                <a:gd name="T19" fmla="*/ 0 h 279"/>
                <a:gd name="T20" fmla="*/ 0 w 305"/>
                <a:gd name="T21" fmla="*/ 0 h 279"/>
                <a:gd name="T22" fmla="*/ 0 w 305"/>
                <a:gd name="T23" fmla="*/ 0 h 279"/>
                <a:gd name="T24" fmla="*/ 0 w 305"/>
                <a:gd name="T25" fmla="*/ 0 h 279"/>
                <a:gd name="T26" fmla="*/ 0 w 305"/>
                <a:gd name="T27" fmla="*/ 0 h 279"/>
                <a:gd name="T28" fmla="*/ 0 w 305"/>
                <a:gd name="T29" fmla="*/ 0 h 279"/>
                <a:gd name="T30" fmla="*/ 0 w 305"/>
                <a:gd name="T31" fmla="*/ 0 h 279"/>
                <a:gd name="T32" fmla="*/ 0 w 305"/>
                <a:gd name="T33" fmla="*/ 0 h 279"/>
                <a:gd name="T34" fmla="*/ 0 w 305"/>
                <a:gd name="T35" fmla="*/ 0 h 279"/>
                <a:gd name="T36" fmla="*/ 0 w 305"/>
                <a:gd name="T37" fmla="*/ 0 h 279"/>
                <a:gd name="T38" fmla="*/ 0 w 305"/>
                <a:gd name="T39" fmla="*/ 0 h 279"/>
                <a:gd name="T40" fmla="*/ 0 w 305"/>
                <a:gd name="T41" fmla="*/ 0 h 279"/>
                <a:gd name="T42" fmla="*/ 0 w 305"/>
                <a:gd name="T43" fmla="*/ 0 h 279"/>
                <a:gd name="T44" fmla="*/ 0 w 305"/>
                <a:gd name="T45" fmla="*/ 0 h 279"/>
                <a:gd name="T46" fmla="*/ 0 w 305"/>
                <a:gd name="T47" fmla="*/ 0 h 279"/>
                <a:gd name="T48" fmla="*/ 0 w 305"/>
                <a:gd name="T49" fmla="*/ 0 h 279"/>
                <a:gd name="T50" fmla="*/ 0 w 305"/>
                <a:gd name="T51" fmla="*/ 0 h 279"/>
                <a:gd name="T52" fmla="*/ 0 w 305"/>
                <a:gd name="T53" fmla="*/ 0 h 279"/>
                <a:gd name="T54" fmla="*/ 0 w 305"/>
                <a:gd name="T55" fmla="*/ 0 h 279"/>
                <a:gd name="T56" fmla="*/ 0 w 305"/>
                <a:gd name="T57" fmla="*/ 0 h 279"/>
                <a:gd name="T58" fmla="*/ 0 w 305"/>
                <a:gd name="T59" fmla="*/ 0 h 279"/>
                <a:gd name="T60" fmla="*/ 0 w 305"/>
                <a:gd name="T61" fmla="*/ 0 h 279"/>
                <a:gd name="T62" fmla="*/ 0 w 305"/>
                <a:gd name="T63" fmla="*/ 0 h 279"/>
                <a:gd name="T64" fmla="*/ 0 w 305"/>
                <a:gd name="T65" fmla="*/ 0 h 279"/>
                <a:gd name="T66" fmla="*/ 0 w 305"/>
                <a:gd name="T67" fmla="*/ 0 h 279"/>
                <a:gd name="T68" fmla="*/ 0 w 305"/>
                <a:gd name="T69" fmla="*/ 0 h 279"/>
                <a:gd name="T70" fmla="*/ 0 w 305"/>
                <a:gd name="T71" fmla="*/ 0 h 279"/>
                <a:gd name="T72" fmla="*/ 0 w 305"/>
                <a:gd name="T73" fmla="*/ 0 h 279"/>
                <a:gd name="T74" fmla="*/ 0 w 305"/>
                <a:gd name="T75" fmla="*/ 0 h 2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5"/>
                <a:gd name="T115" fmla="*/ 0 h 279"/>
                <a:gd name="T116" fmla="*/ 305 w 305"/>
                <a:gd name="T117" fmla="*/ 279 h 2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5" h="279">
                  <a:moveTo>
                    <a:pt x="247" y="104"/>
                  </a:moveTo>
                  <a:lnTo>
                    <a:pt x="257" y="112"/>
                  </a:lnTo>
                  <a:lnTo>
                    <a:pt x="266" y="120"/>
                  </a:lnTo>
                  <a:lnTo>
                    <a:pt x="271" y="129"/>
                  </a:lnTo>
                  <a:lnTo>
                    <a:pt x="277" y="138"/>
                  </a:lnTo>
                  <a:lnTo>
                    <a:pt x="279" y="148"/>
                  </a:lnTo>
                  <a:lnTo>
                    <a:pt x="279" y="158"/>
                  </a:lnTo>
                  <a:lnTo>
                    <a:pt x="274" y="168"/>
                  </a:lnTo>
                  <a:lnTo>
                    <a:pt x="268" y="178"/>
                  </a:lnTo>
                  <a:lnTo>
                    <a:pt x="258" y="188"/>
                  </a:lnTo>
                  <a:lnTo>
                    <a:pt x="247" y="197"/>
                  </a:lnTo>
                  <a:lnTo>
                    <a:pt x="234" y="205"/>
                  </a:lnTo>
                  <a:lnTo>
                    <a:pt x="219" y="214"/>
                  </a:lnTo>
                  <a:lnTo>
                    <a:pt x="206" y="221"/>
                  </a:lnTo>
                  <a:lnTo>
                    <a:pt x="191" y="229"/>
                  </a:lnTo>
                  <a:lnTo>
                    <a:pt x="177" y="237"/>
                  </a:lnTo>
                  <a:lnTo>
                    <a:pt x="164" y="247"/>
                  </a:lnTo>
                  <a:lnTo>
                    <a:pt x="160" y="250"/>
                  </a:lnTo>
                  <a:lnTo>
                    <a:pt x="157" y="254"/>
                  </a:lnTo>
                  <a:lnTo>
                    <a:pt x="154" y="258"/>
                  </a:lnTo>
                  <a:lnTo>
                    <a:pt x="151" y="262"/>
                  </a:lnTo>
                  <a:lnTo>
                    <a:pt x="149" y="266"/>
                  </a:lnTo>
                  <a:lnTo>
                    <a:pt x="149" y="270"/>
                  </a:lnTo>
                  <a:lnTo>
                    <a:pt x="151" y="275"/>
                  </a:lnTo>
                  <a:lnTo>
                    <a:pt x="155" y="278"/>
                  </a:lnTo>
                  <a:lnTo>
                    <a:pt x="161" y="279"/>
                  </a:lnTo>
                  <a:lnTo>
                    <a:pt x="167" y="279"/>
                  </a:lnTo>
                  <a:lnTo>
                    <a:pt x="173" y="278"/>
                  </a:lnTo>
                  <a:lnTo>
                    <a:pt x="177" y="275"/>
                  </a:lnTo>
                  <a:lnTo>
                    <a:pt x="191" y="263"/>
                  </a:lnTo>
                  <a:lnTo>
                    <a:pt x="207" y="252"/>
                  </a:lnTo>
                  <a:lnTo>
                    <a:pt x="223" y="242"/>
                  </a:lnTo>
                  <a:lnTo>
                    <a:pt x="241" y="231"/>
                  </a:lnTo>
                  <a:lnTo>
                    <a:pt x="257" y="221"/>
                  </a:lnTo>
                  <a:lnTo>
                    <a:pt x="271" y="210"/>
                  </a:lnTo>
                  <a:lnTo>
                    <a:pt x="286" y="197"/>
                  </a:lnTo>
                  <a:lnTo>
                    <a:pt x="296" y="184"/>
                  </a:lnTo>
                  <a:lnTo>
                    <a:pt x="303" y="168"/>
                  </a:lnTo>
                  <a:lnTo>
                    <a:pt x="305" y="153"/>
                  </a:lnTo>
                  <a:lnTo>
                    <a:pt x="300" y="137"/>
                  </a:lnTo>
                  <a:lnTo>
                    <a:pt x="293" y="123"/>
                  </a:lnTo>
                  <a:lnTo>
                    <a:pt x="282" y="109"/>
                  </a:lnTo>
                  <a:lnTo>
                    <a:pt x="267" y="96"/>
                  </a:lnTo>
                  <a:lnTo>
                    <a:pt x="250" y="85"/>
                  </a:lnTo>
                  <a:lnTo>
                    <a:pt x="232" y="75"/>
                  </a:lnTo>
                  <a:lnTo>
                    <a:pt x="219" y="67"/>
                  </a:lnTo>
                  <a:lnTo>
                    <a:pt x="205" y="61"/>
                  </a:lnTo>
                  <a:lnTo>
                    <a:pt x="189" y="54"/>
                  </a:lnTo>
                  <a:lnTo>
                    <a:pt x="173" y="47"/>
                  </a:lnTo>
                  <a:lnTo>
                    <a:pt x="157" y="40"/>
                  </a:lnTo>
                  <a:lnTo>
                    <a:pt x="139" y="32"/>
                  </a:lnTo>
                  <a:lnTo>
                    <a:pt x="122" y="26"/>
                  </a:lnTo>
                  <a:lnTo>
                    <a:pt x="106" y="20"/>
                  </a:lnTo>
                  <a:lnTo>
                    <a:pt x="90" y="15"/>
                  </a:lnTo>
                  <a:lnTo>
                    <a:pt x="74" y="10"/>
                  </a:lnTo>
                  <a:lnTo>
                    <a:pt x="58" y="7"/>
                  </a:lnTo>
                  <a:lnTo>
                    <a:pt x="43" y="3"/>
                  </a:lnTo>
                  <a:lnTo>
                    <a:pt x="30" y="1"/>
                  </a:lnTo>
                  <a:lnTo>
                    <a:pt x="19" y="0"/>
                  </a:lnTo>
                  <a:lnTo>
                    <a:pt x="8" y="1"/>
                  </a:lnTo>
                  <a:lnTo>
                    <a:pt x="0" y="3"/>
                  </a:lnTo>
                  <a:lnTo>
                    <a:pt x="10" y="6"/>
                  </a:lnTo>
                  <a:lnTo>
                    <a:pt x="21" y="9"/>
                  </a:lnTo>
                  <a:lnTo>
                    <a:pt x="35" y="13"/>
                  </a:lnTo>
                  <a:lnTo>
                    <a:pt x="48" y="17"/>
                  </a:lnTo>
                  <a:lnTo>
                    <a:pt x="64" y="22"/>
                  </a:lnTo>
                  <a:lnTo>
                    <a:pt x="80" y="27"/>
                  </a:lnTo>
                  <a:lnTo>
                    <a:pt x="97" y="33"/>
                  </a:lnTo>
                  <a:lnTo>
                    <a:pt x="114" y="40"/>
                  </a:lnTo>
                  <a:lnTo>
                    <a:pt x="132" y="47"/>
                  </a:lnTo>
                  <a:lnTo>
                    <a:pt x="149" y="54"/>
                  </a:lnTo>
                  <a:lnTo>
                    <a:pt x="167" y="62"/>
                  </a:lnTo>
                  <a:lnTo>
                    <a:pt x="184" y="70"/>
                  </a:lnTo>
                  <a:lnTo>
                    <a:pt x="202" y="79"/>
                  </a:lnTo>
                  <a:lnTo>
                    <a:pt x="218" y="87"/>
                  </a:lnTo>
                  <a:lnTo>
                    <a:pt x="232" y="95"/>
                  </a:lnTo>
                  <a:lnTo>
                    <a:pt x="247" y="10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7" name="Freeform 159"/>
            <p:cNvSpPr>
              <a:spLocks/>
            </p:cNvSpPr>
            <p:nvPr/>
          </p:nvSpPr>
          <p:spPr bwMode="auto">
            <a:xfrm>
              <a:off x="4976" y="382"/>
              <a:ext cx="18" cy="42"/>
            </a:xfrm>
            <a:custGeom>
              <a:avLst/>
              <a:gdLst>
                <a:gd name="T0" fmla="*/ 0 w 54"/>
                <a:gd name="T1" fmla="*/ 0 h 85"/>
                <a:gd name="T2" fmla="*/ 0 w 54"/>
                <a:gd name="T3" fmla="*/ 0 h 85"/>
                <a:gd name="T4" fmla="*/ 0 w 54"/>
                <a:gd name="T5" fmla="*/ 0 h 85"/>
                <a:gd name="T6" fmla="*/ 0 w 54"/>
                <a:gd name="T7" fmla="*/ 0 h 85"/>
                <a:gd name="T8" fmla="*/ 0 w 54"/>
                <a:gd name="T9" fmla="*/ 0 h 85"/>
                <a:gd name="T10" fmla="*/ 0 w 54"/>
                <a:gd name="T11" fmla="*/ 0 h 85"/>
                <a:gd name="T12" fmla="*/ 0 w 54"/>
                <a:gd name="T13" fmla="*/ 0 h 85"/>
                <a:gd name="T14" fmla="*/ 0 w 54"/>
                <a:gd name="T15" fmla="*/ 0 h 85"/>
                <a:gd name="T16" fmla="*/ 0 w 54"/>
                <a:gd name="T17" fmla="*/ 0 h 85"/>
                <a:gd name="T18" fmla="*/ 0 w 54"/>
                <a:gd name="T19" fmla="*/ 0 h 85"/>
                <a:gd name="T20" fmla="*/ 0 w 54"/>
                <a:gd name="T21" fmla="*/ 0 h 85"/>
                <a:gd name="T22" fmla="*/ 0 w 54"/>
                <a:gd name="T23" fmla="*/ 0 h 85"/>
                <a:gd name="T24" fmla="*/ 0 w 54"/>
                <a:gd name="T25" fmla="*/ 0 h 85"/>
                <a:gd name="T26" fmla="*/ 0 w 54"/>
                <a:gd name="T27" fmla="*/ 0 h 85"/>
                <a:gd name="T28" fmla="*/ 0 w 54"/>
                <a:gd name="T29" fmla="*/ 0 h 85"/>
                <a:gd name="T30" fmla="*/ 0 w 54"/>
                <a:gd name="T31" fmla="*/ 0 h 85"/>
                <a:gd name="T32" fmla="*/ 0 w 54"/>
                <a:gd name="T33" fmla="*/ 0 h 85"/>
                <a:gd name="T34" fmla="*/ 0 w 54"/>
                <a:gd name="T35" fmla="*/ 0 h 85"/>
                <a:gd name="T36" fmla="*/ 0 w 54"/>
                <a:gd name="T37" fmla="*/ 0 h 85"/>
                <a:gd name="T38" fmla="*/ 0 w 54"/>
                <a:gd name="T39" fmla="*/ 0 h 85"/>
                <a:gd name="T40" fmla="*/ 0 w 54"/>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5"/>
                <a:gd name="T65" fmla="*/ 54 w 54"/>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5">
                  <a:moveTo>
                    <a:pt x="28" y="10"/>
                  </a:moveTo>
                  <a:lnTo>
                    <a:pt x="27" y="6"/>
                  </a:lnTo>
                  <a:lnTo>
                    <a:pt x="22" y="2"/>
                  </a:lnTo>
                  <a:lnTo>
                    <a:pt x="18" y="0"/>
                  </a:lnTo>
                  <a:lnTo>
                    <a:pt x="12" y="0"/>
                  </a:lnTo>
                  <a:lnTo>
                    <a:pt x="8" y="1"/>
                  </a:lnTo>
                  <a:lnTo>
                    <a:pt x="3" y="3"/>
                  </a:lnTo>
                  <a:lnTo>
                    <a:pt x="0" y="7"/>
                  </a:lnTo>
                  <a:lnTo>
                    <a:pt x="0" y="11"/>
                  </a:lnTo>
                  <a:lnTo>
                    <a:pt x="0" y="22"/>
                  </a:lnTo>
                  <a:lnTo>
                    <a:pt x="5" y="34"/>
                  </a:lnTo>
                  <a:lnTo>
                    <a:pt x="11" y="47"/>
                  </a:lnTo>
                  <a:lnTo>
                    <a:pt x="18" y="59"/>
                  </a:lnTo>
                  <a:lnTo>
                    <a:pt x="27" y="70"/>
                  </a:lnTo>
                  <a:lnTo>
                    <a:pt x="35" y="79"/>
                  </a:lnTo>
                  <a:lnTo>
                    <a:pt x="46" y="84"/>
                  </a:lnTo>
                  <a:lnTo>
                    <a:pt x="53" y="85"/>
                  </a:lnTo>
                  <a:lnTo>
                    <a:pt x="54" y="68"/>
                  </a:lnTo>
                  <a:lnTo>
                    <a:pt x="47" y="49"/>
                  </a:lnTo>
                  <a:lnTo>
                    <a:pt x="38" y="29"/>
                  </a:lnTo>
                  <a:lnTo>
                    <a:pt x="2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8" name="Freeform 160"/>
            <p:cNvSpPr>
              <a:spLocks/>
            </p:cNvSpPr>
            <p:nvPr/>
          </p:nvSpPr>
          <p:spPr bwMode="auto">
            <a:xfrm>
              <a:off x="4962" y="351"/>
              <a:ext cx="15" cy="24"/>
            </a:xfrm>
            <a:custGeom>
              <a:avLst/>
              <a:gdLst>
                <a:gd name="T0" fmla="*/ 0 w 46"/>
                <a:gd name="T1" fmla="*/ 1 h 48"/>
                <a:gd name="T2" fmla="*/ 0 w 46"/>
                <a:gd name="T3" fmla="*/ 1 h 48"/>
                <a:gd name="T4" fmla="*/ 0 w 46"/>
                <a:gd name="T5" fmla="*/ 1 h 48"/>
                <a:gd name="T6" fmla="*/ 0 w 46"/>
                <a:gd name="T7" fmla="*/ 1 h 48"/>
                <a:gd name="T8" fmla="*/ 0 w 46"/>
                <a:gd name="T9" fmla="*/ 1 h 48"/>
                <a:gd name="T10" fmla="*/ 0 w 46"/>
                <a:gd name="T11" fmla="*/ 1 h 48"/>
                <a:gd name="T12" fmla="*/ 0 w 46"/>
                <a:gd name="T13" fmla="*/ 1 h 48"/>
                <a:gd name="T14" fmla="*/ 0 w 46"/>
                <a:gd name="T15" fmla="*/ 0 h 48"/>
                <a:gd name="T16" fmla="*/ 0 w 46"/>
                <a:gd name="T17" fmla="*/ 0 h 48"/>
                <a:gd name="T18" fmla="*/ 0 w 46"/>
                <a:gd name="T19" fmla="*/ 1 h 48"/>
                <a:gd name="T20" fmla="*/ 0 w 46"/>
                <a:gd name="T21" fmla="*/ 1 h 48"/>
                <a:gd name="T22" fmla="*/ 0 w 46"/>
                <a:gd name="T23" fmla="*/ 1 h 48"/>
                <a:gd name="T24" fmla="*/ 0 w 46"/>
                <a:gd name="T25" fmla="*/ 1 h 48"/>
                <a:gd name="T26" fmla="*/ 0 w 46"/>
                <a:gd name="T27" fmla="*/ 1 h 48"/>
                <a:gd name="T28" fmla="*/ 0 w 46"/>
                <a:gd name="T29" fmla="*/ 1 h 48"/>
                <a:gd name="T30" fmla="*/ 0 w 46"/>
                <a:gd name="T31" fmla="*/ 1 h 48"/>
                <a:gd name="T32" fmla="*/ 0 w 46"/>
                <a:gd name="T33" fmla="*/ 1 h 48"/>
                <a:gd name="T34" fmla="*/ 0 w 46"/>
                <a:gd name="T35" fmla="*/ 1 h 48"/>
                <a:gd name="T36" fmla="*/ 0 w 46"/>
                <a:gd name="T37" fmla="*/ 1 h 48"/>
                <a:gd name="T38" fmla="*/ 0 w 46"/>
                <a:gd name="T39" fmla="*/ 1 h 48"/>
                <a:gd name="T40" fmla="*/ 0 w 46"/>
                <a:gd name="T41" fmla="*/ 1 h 48"/>
                <a:gd name="T42" fmla="*/ 0 w 46"/>
                <a:gd name="T43" fmla="*/ 1 h 48"/>
                <a:gd name="T44" fmla="*/ 0 w 46"/>
                <a:gd name="T45" fmla="*/ 1 h 48"/>
                <a:gd name="T46" fmla="*/ 0 w 46"/>
                <a:gd name="T47" fmla="*/ 1 h 48"/>
                <a:gd name="T48" fmla="*/ 0 w 46"/>
                <a:gd name="T49" fmla="*/ 1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8"/>
                <a:gd name="T77" fmla="*/ 46 w 46"/>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8">
                  <a:moveTo>
                    <a:pt x="25" y="6"/>
                  </a:moveTo>
                  <a:lnTo>
                    <a:pt x="25" y="7"/>
                  </a:lnTo>
                  <a:lnTo>
                    <a:pt x="23" y="4"/>
                  </a:lnTo>
                  <a:lnTo>
                    <a:pt x="19" y="1"/>
                  </a:lnTo>
                  <a:lnTo>
                    <a:pt x="14" y="0"/>
                  </a:lnTo>
                  <a:lnTo>
                    <a:pt x="9" y="0"/>
                  </a:lnTo>
                  <a:lnTo>
                    <a:pt x="4" y="1"/>
                  </a:lnTo>
                  <a:lnTo>
                    <a:pt x="1" y="4"/>
                  </a:lnTo>
                  <a:lnTo>
                    <a:pt x="0" y="7"/>
                  </a:lnTo>
                  <a:lnTo>
                    <a:pt x="0" y="10"/>
                  </a:lnTo>
                  <a:lnTo>
                    <a:pt x="1" y="15"/>
                  </a:lnTo>
                  <a:lnTo>
                    <a:pt x="4" y="21"/>
                  </a:lnTo>
                  <a:lnTo>
                    <a:pt x="10" y="28"/>
                  </a:lnTo>
                  <a:lnTo>
                    <a:pt x="17" y="35"/>
                  </a:lnTo>
                  <a:lnTo>
                    <a:pt x="25" y="41"/>
                  </a:lnTo>
                  <a:lnTo>
                    <a:pt x="33" y="45"/>
                  </a:lnTo>
                  <a:lnTo>
                    <a:pt x="41" y="48"/>
                  </a:lnTo>
                  <a:lnTo>
                    <a:pt x="46" y="48"/>
                  </a:lnTo>
                  <a:lnTo>
                    <a:pt x="45" y="38"/>
                  </a:lnTo>
                  <a:lnTo>
                    <a:pt x="39" y="25"/>
                  </a:lnTo>
                  <a:lnTo>
                    <a:pt x="30" y="14"/>
                  </a:lnTo>
                  <a:lnTo>
                    <a:pt x="2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9" name="Freeform 161"/>
            <p:cNvSpPr>
              <a:spLocks/>
            </p:cNvSpPr>
            <p:nvPr/>
          </p:nvSpPr>
          <p:spPr bwMode="auto">
            <a:xfrm>
              <a:off x="4949" y="331"/>
              <a:ext cx="21" cy="16"/>
            </a:xfrm>
            <a:custGeom>
              <a:avLst/>
              <a:gdLst>
                <a:gd name="T0" fmla="*/ 0 w 64"/>
                <a:gd name="T1" fmla="*/ 1 h 32"/>
                <a:gd name="T2" fmla="*/ 0 w 64"/>
                <a:gd name="T3" fmla="*/ 1 h 32"/>
                <a:gd name="T4" fmla="*/ 0 w 64"/>
                <a:gd name="T5" fmla="*/ 1 h 32"/>
                <a:gd name="T6" fmla="*/ 0 w 64"/>
                <a:gd name="T7" fmla="*/ 1 h 32"/>
                <a:gd name="T8" fmla="*/ 0 w 64"/>
                <a:gd name="T9" fmla="*/ 1 h 32"/>
                <a:gd name="T10" fmla="*/ 0 w 64"/>
                <a:gd name="T11" fmla="*/ 1 h 32"/>
                <a:gd name="T12" fmla="*/ 0 w 64"/>
                <a:gd name="T13" fmla="*/ 1 h 32"/>
                <a:gd name="T14" fmla="*/ 0 w 64"/>
                <a:gd name="T15" fmla="*/ 0 h 32"/>
                <a:gd name="T16" fmla="*/ 0 w 64"/>
                <a:gd name="T17" fmla="*/ 0 h 32"/>
                <a:gd name="T18" fmla="*/ 0 w 64"/>
                <a:gd name="T19" fmla="*/ 0 h 32"/>
                <a:gd name="T20" fmla="*/ 0 w 64"/>
                <a:gd name="T21" fmla="*/ 1 h 32"/>
                <a:gd name="T22" fmla="*/ 0 w 64"/>
                <a:gd name="T23" fmla="*/ 1 h 32"/>
                <a:gd name="T24" fmla="*/ 0 w 64"/>
                <a:gd name="T25" fmla="*/ 1 h 32"/>
                <a:gd name="T26" fmla="*/ 0 w 64"/>
                <a:gd name="T27" fmla="*/ 1 h 32"/>
                <a:gd name="T28" fmla="*/ 0 w 64"/>
                <a:gd name="T29" fmla="*/ 1 h 32"/>
                <a:gd name="T30" fmla="*/ 0 w 64"/>
                <a:gd name="T31" fmla="*/ 1 h 32"/>
                <a:gd name="T32" fmla="*/ 0 w 64"/>
                <a:gd name="T33" fmla="*/ 1 h 32"/>
                <a:gd name="T34" fmla="*/ 0 w 64"/>
                <a:gd name="T35" fmla="*/ 1 h 32"/>
                <a:gd name="T36" fmla="*/ 0 w 64"/>
                <a:gd name="T37" fmla="*/ 1 h 32"/>
                <a:gd name="T38" fmla="*/ 0 w 64"/>
                <a:gd name="T39" fmla="*/ 1 h 32"/>
                <a:gd name="T40" fmla="*/ 0 w 64"/>
                <a:gd name="T41" fmla="*/ 1 h 32"/>
                <a:gd name="T42" fmla="*/ 0 w 64"/>
                <a:gd name="T43" fmla="*/ 1 h 32"/>
                <a:gd name="T44" fmla="*/ 0 w 64"/>
                <a:gd name="T45" fmla="*/ 1 h 32"/>
                <a:gd name="T46" fmla="*/ 0 w 64"/>
                <a:gd name="T47" fmla="*/ 1 h 32"/>
                <a:gd name="T48" fmla="*/ 0 w 64"/>
                <a:gd name="T49" fmla="*/ 1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32"/>
                <a:gd name="T77" fmla="*/ 64 w 6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32">
                  <a:moveTo>
                    <a:pt x="50" y="24"/>
                  </a:moveTo>
                  <a:lnTo>
                    <a:pt x="56" y="22"/>
                  </a:lnTo>
                  <a:lnTo>
                    <a:pt x="62" y="19"/>
                  </a:lnTo>
                  <a:lnTo>
                    <a:pt x="64" y="15"/>
                  </a:lnTo>
                  <a:lnTo>
                    <a:pt x="64" y="11"/>
                  </a:lnTo>
                  <a:lnTo>
                    <a:pt x="61" y="6"/>
                  </a:lnTo>
                  <a:lnTo>
                    <a:pt x="56" y="2"/>
                  </a:lnTo>
                  <a:lnTo>
                    <a:pt x="50" y="0"/>
                  </a:lnTo>
                  <a:lnTo>
                    <a:pt x="43" y="0"/>
                  </a:lnTo>
                  <a:lnTo>
                    <a:pt x="40" y="0"/>
                  </a:lnTo>
                  <a:lnTo>
                    <a:pt x="35" y="1"/>
                  </a:lnTo>
                  <a:lnTo>
                    <a:pt x="26" y="3"/>
                  </a:lnTo>
                  <a:lnTo>
                    <a:pt x="16" y="8"/>
                  </a:lnTo>
                  <a:lnTo>
                    <a:pt x="7" y="14"/>
                  </a:lnTo>
                  <a:lnTo>
                    <a:pt x="3" y="20"/>
                  </a:lnTo>
                  <a:lnTo>
                    <a:pt x="0" y="26"/>
                  </a:lnTo>
                  <a:lnTo>
                    <a:pt x="0" y="28"/>
                  </a:lnTo>
                  <a:lnTo>
                    <a:pt x="4" y="30"/>
                  </a:lnTo>
                  <a:lnTo>
                    <a:pt x="10" y="32"/>
                  </a:lnTo>
                  <a:lnTo>
                    <a:pt x="16" y="32"/>
                  </a:lnTo>
                  <a:lnTo>
                    <a:pt x="21" y="32"/>
                  </a:lnTo>
                  <a:lnTo>
                    <a:pt x="29" y="30"/>
                  </a:lnTo>
                  <a:lnTo>
                    <a:pt x="36" y="29"/>
                  </a:lnTo>
                  <a:lnTo>
                    <a:pt x="43" y="27"/>
                  </a:lnTo>
                  <a:lnTo>
                    <a:pt x="5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0" name="Freeform 162"/>
            <p:cNvSpPr>
              <a:spLocks/>
            </p:cNvSpPr>
            <p:nvPr/>
          </p:nvSpPr>
          <p:spPr bwMode="auto">
            <a:xfrm>
              <a:off x="4849" y="304"/>
              <a:ext cx="82" cy="106"/>
            </a:xfrm>
            <a:custGeom>
              <a:avLst/>
              <a:gdLst>
                <a:gd name="T0" fmla="*/ 0 w 246"/>
                <a:gd name="T1" fmla="*/ 1 h 211"/>
                <a:gd name="T2" fmla="*/ 0 w 246"/>
                <a:gd name="T3" fmla="*/ 1 h 211"/>
                <a:gd name="T4" fmla="*/ 0 w 246"/>
                <a:gd name="T5" fmla="*/ 1 h 211"/>
                <a:gd name="T6" fmla="*/ 0 w 246"/>
                <a:gd name="T7" fmla="*/ 1 h 211"/>
                <a:gd name="T8" fmla="*/ 0 w 246"/>
                <a:gd name="T9" fmla="*/ 1 h 211"/>
                <a:gd name="T10" fmla="*/ 0 w 246"/>
                <a:gd name="T11" fmla="*/ 1 h 211"/>
                <a:gd name="T12" fmla="*/ 0 w 246"/>
                <a:gd name="T13" fmla="*/ 1 h 211"/>
                <a:gd name="T14" fmla="*/ 0 w 246"/>
                <a:gd name="T15" fmla="*/ 1 h 211"/>
                <a:gd name="T16" fmla="*/ 0 w 246"/>
                <a:gd name="T17" fmla="*/ 1 h 211"/>
                <a:gd name="T18" fmla="*/ 0 w 246"/>
                <a:gd name="T19" fmla="*/ 1 h 211"/>
                <a:gd name="T20" fmla="*/ 0 w 246"/>
                <a:gd name="T21" fmla="*/ 1 h 211"/>
                <a:gd name="T22" fmla="*/ 0 w 246"/>
                <a:gd name="T23" fmla="*/ 1 h 211"/>
                <a:gd name="T24" fmla="*/ 0 w 246"/>
                <a:gd name="T25" fmla="*/ 1 h 211"/>
                <a:gd name="T26" fmla="*/ 0 w 246"/>
                <a:gd name="T27" fmla="*/ 1 h 211"/>
                <a:gd name="T28" fmla="*/ 0 w 246"/>
                <a:gd name="T29" fmla="*/ 1 h 211"/>
                <a:gd name="T30" fmla="*/ 0 w 246"/>
                <a:gd name="T31" fmla="*/ 1 h 211"/>
                <a:gd name="T32" fmla="*/ 0 w 246"/>
                <a:gd name="T33" fmla="*/ 1 h 211"/>
                <a:gd name="T34" fmla="*/ 0 w 246"/>
                <a:gd name="T35" fmla="*/ 1 h 211"/>
                <a:gd name="T36" fmla="*/ 0 w 246"/>
                <a:gd name="T37" fmla="*/ 1 h 211"/>
                <a:gd name="T38" fmla="*/ 0 w 246"/>
                <a:gd name="T39" fmla="*/ 1 h 211"/>
                <a:gd name="T40" fmla="*/ 0 w 246"/>
                <a:gd name="T41" fmla="*/ 1 h 211"/>
                <a:gd name="T42" fmla="*/ 0 w 246"/>
                <a:gd name="T43" fmla="*/ 1 h 211"/>
                <a:gd name="T44" fmla="*/ 0 w 246"/>
                <a:gd name="T45" fmla="*/ 1 h 211"/>
                <a:gd name="T46" fmla="*/ 0 w 246"/>
                <a:gd name="T47" fmla="*/ 1 h 211"/>
                <a:gd name="T48" fmla="*/ 0 w 246"/>
                <a:gd name="T49" fmla="*/ 1 h 211"/>
                <a:gd name="T50" fmla="*/ 0 w 246"/>
                <a:gd name="T51" fmla="*/ 1 h 211"/>
                <a:gd name="T52" fmla="*/ 0 w 246"/>
                <a:gd name="T53" fmla="*/ 1 h 211"/>
                <a:gd name="T54" fmla="*/ 0 w 246"/>
                <a:gd name="T55" fmla="*/ 1 h 211"/>
                <a:gd name="T56" fmla="*/ 0 w 246"/>
                <a:gd name="T57" fmla="*/ 1 h 211"/>
                <a:gd name="T58" fmla="*/ 0 w 246"/>
                <a:gd name="T59" fmla="*/ 1 h 211"/>
                <a:gd name="T60" fmla="*/ 0 w 246"/>
                <a:gd name="T61" fmla="*/ 1 h 211"/>
                <a:gd name="T62" fmla="*/ 0 w 246"/>
                <a:gd name="T63" fmla="*/ 1 h 211"/>
                <a:gd name="T64" fmla="*/ 0 w 246"/>
                <a:gd name="T65" fmla="*/ 1 h 211"/>
                <a:gd name="T66" fmla="*/ 0 w 246"/>
                <a:gd name="T67" fmla="*/ 1 h 211"/>
                <a:gd name="T68" fmla="*/ 0 w 246"/>
                <a:gd name="T69" fmla="*/ 1 h 211"/>
                <a:gd name="T70" fmla="*/ 0 w 246"/>
                <a:gd name="T71" fmla="*/ 1 h 211"/>
                <a:gd name="T72" fmla="*/ 0 w 246"/>
                <a:gd name="T73" fmla="*/ 1 h 211"/>
                <a:gd name="T74" fmla="*/ 0 w 246"/>
                <a:gd name="T75" fmla="*/ 1 h 211"/>
                <a:gd name="T76" fmla="*/ 0 w 246"/>
                <a:gd name="T77" fmla="*/ 1 h 211"/>
                <a:gd name="T78" fmla="*/ 0 w 246"/>
                <a:gd name="T79" fmla="*/ 1 h 211"/>
                <a:gd name="T80" fmla="*/ 0 w 246"/>
                <a:gd name="T81" fmla="*/ 1 h 211"/>
                <a:gd name="T82" fmla="*/ 0 w 246"/>
                <a:gd name="T83" fmla="*/ 1 h 211"/>
                <a:gd name="T84" fmla="*/ 0 w 246"/>
                <a:gd name="T85" fmla="*/ 1 h 211"/>
                <a:gd name="T86" fmla="*/ 0 w 246"/>
                <a:gd name="T87" fmla="*/ 1 h 211"/>
                <a:gd name="T88" fmla="*/ 0 w 246"/>
                <a:gd name="T89" fmla="*/ 1 h 211"/>
                <a:gd name="T90" fmla="*/ 0 w 246"/>
                <a:gd name="T91" fmla="*/ 1 h 211"/>
                <a:gd name="T92" fmla="*/ 0 w 246"/>
                <a:gd name="T93" fmla="*/ 1 h 211"/>
                <a:gd name="T94" fmla="*/ 0 w 246"/>
                <a:gd name="T95" fmla="*/ 1 h 211"/>
                <a:gd name="T96" fmla="*/ 0 w 246"/>
                <a:gd name="T97" fmla="*/ 1 h 211"/>
                <a:gd name="T98" fmla="*/ 0 w 246"/>
                <a:gd name="T99" fmla="*/ 1 h 211"/>
                <a:gd name="T100" fmla="*/ 0 w 246"/>
                <a:gd name="T101" fmla="*/ 1 h 211"/>
                <a:gd name="T102" fmla="*/ 0 w 246"/>
                <a:gd name="T103" fmla="*/ 1 h 211"/>
                <a:gd name="T104" fmla="*/ 0 w 246"/>
                <a:gd name="T105" fmla="*/ 1 h 211"/>
                <a:gd name="T106" fmla="*/ 0 w 246"/>
                <a:gd name="T107" fmla="*/ 1 h 211"/>
                <a:gd name="T108" fmla="*/ 0 w 246"/>
                <a:gd name="T109" fmla="*/ 0 h 211"/>
                <a:gd name="T110" fmla="*/ 0 w 246"/>
                <a:gd name="T111" fmla="*/ 1 h 211"/>
                <a:gd name="T112" fmla="*/ 0 w 246"/>
                <a:gd name="T113" fmla="*/ 1 h 211"/>
                <a:gd name="T114" fmla="*/ 0 w 246"/>
                <a:gd name="T115" fmla="*/ 1 h 211"/>
                <a:gd name="T116" fmla="*/ 0 w 246"/>
                <a:gd name="T117" fmla="*/ 1 h 211"/>
                <a:gd name="T118" fmla="*/ 0 w 246"/>
                <a:gd name="T119" fmla="*/ 1 h 211"/>
                <a:gd name="T120" fmla="*/ 0 w 246"/>
                <a:gd name="T121" fmla="*/ 1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6"/>
                <a:gd name="T184" fmla="*/ 0 h 211"/>
                <a:gd name="T185" fmla="*/ 246 w 246"/>
                <a:gd name="T186" fmla="*/ 211 h 2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6" h="211">
                  <a:moveTo>
                    <a:pt x="90" y="32"/>
                  </a:moveTo>
                  <a:lnTo>
                    <a:pt x="73" y="41"/>
                  </a:lnTo>
                  <a:lnTo>
                    <a:pt x="57" y="51"/>
                  </a:lnTo>
                  <a:lnTo>
                    <a:pt x="41" y="64"/>
                  </a:lnTo>
                  <a:lnTo>
                    <a:pt x="28" y="76"/>
                  </a:lnTo>
                  <a:lnTo>
                    <a:pt x="18" y="89"/>
                  </a:lnTo>
                  <a:lnTo>
                    <a:pt x="9" y="103"/>
                  </a:lnTo>
                  <a:lnTo>
                    <a:pt x="3" y="116"/>
                  </a:lnTo>
                  <a:lnTo>
                    <a:pt x="0" y="131"/>
                  </a:lnTo>
                  <a:lnTo>
                    <a:pt x="3" y="152"/>
                  </a:lnTo>
                  <a:lnTo>
                    <a:pt x="15" y="170"/>
                  </a:lnTo>
                  <a:lnTo>
                    <a:pt x="32" y="185"/>
                  </a:lnTo>
                  <a:lnTo>
                    <a:pt x="54" y="197"/>
                  </a:lnTo>
                  <a:lnTo>
                    <a:pt x="80" y="205"/>
                  </a:lnTo>
                  <a:lnTo>
                    <a:pt x="109" y="210"/>
                  </a:lnTo>
                  <a:lnTo>
                    <a:pt x="137" y="211"/>
                  </a:lnTo>
                  <a:lnTo>
                    <a:pt x="164" y="208"/>
                  </a:lnTo>
                  <a:lnTo>
                    <a:pt x="170" y="208"/>
                  </a:lnTo>
                  <a:lnTo>
                    <a:pt x="176" y="206"/>
                  </a:lnTo>
                  <a:lnTo>
                    <a:pt x="180" y="202"/>
                  </a:lnTo>
                  <a:lnTo>
                    <a:pt x="182" y="198"/>
                  </a:lnTo>
                  <a:lnTo>
                    <a:pt x="180" y="196"/>
                  </a:lnTo>
                  <a:lnTo>
                    <a:pt x="176" y="196"/>
                  </a:lnTo>
                  <a:lnTo>
                    <a:pt x="170" y="195"/>
                  </a:lnTo>
                  <a:lnTo>
                    <a:pt x="163" y="195"/>
                  </a:lnTo>
                  <a:lnTo>
                    <a:pt x="154" y="195"/>
                  </a:lnTo>
                  <a:lnTo>
                    <a:pt x="147" y="195"/>
                  </a:lnTo>
                  <a:lnTo>
                    <a:pt x="140" y="195"/>
                  </a:lnTo>
                  <a:lnTo>
                    <a:pt x="135" y="195"/>
                  </a:lnTo>
                  <a:lnTo>
                    <a:pt x="121" y="194"/>
                  </a:lnTo>
                  <a:lnTo>
                    <a:pt x="108" y="193"/>
                  </a:lnTo>
                  <a:lnTo>
                    <a:pt x="93" y="191"/>
                  </a:lnTo>
                  <a:lnTo>
                    <a:pt x="79" y="188"/>
                  </a:lnTo>
                  <a:lnTo>
                    <a:pt x="64" y="185"/>
                  </a:lnTo>
                  <a:lnTo>
                    <a:pt x="50" y="178"/>
                  </a:lnTo>
                  <a:lnTo>
                    <a:pt x="37" y="169"/>
                  </a:lnTo>
                  <a:lnTo>
                    <a:pt x="22" y="155"/>
                  </a:lnTo>
                  <a:lnTo>
                    <a:pt x="19" y="140"/>
                  </a:lnTo>
                  <a:lnTo>
                    <a:pt x="21" y="126"/>
                  </a:lnTo>
                  <a:lnTo>
                    <a:pt x="26" y="111"/>
                  </a:lnTo>
                  <a:lnTo>
                    <a:pt x="35" y="98"/>
                  </a:lnTo>
                  <a:lnTo>
                    <a:pt x="48" y="85"/>
                  </a:lnTo>
                  <a:lnTo>
                    <a:pt x="63" y="73"/>
                  </a:lnTo>
                  <a:lnTo>
                    <a:pt x="79" y="63"/>
                  </a:lnTo>
                  <a:lnTo>
                    <a:pt x="98" y="52"/>
                  </a:lnTo>
                  <a:lnTo>
                    <a:pt x="117" y="43"/>
                  </a:lnTo>
                  <a:lnTo>
                    <a:pt x="137" y="35"/>
                  </a:lnTo>
                  <a:lnTo>
                    <a:pt x="157" y="28"/>
                  </a:lnTo>
                  <a:lnTo>
                    <a:pt x="176" y="21"/>
                  </a:lnTo>
                  <a:lnTo>
                    <a:pt x="196" y="16"/>
                  </a:lnTo>
                  <a:lnTo>
                    <a:pt x="214" y="11"/>
                  </a:lnTo>
                  <a:lnTo>
                    <a:pt x="231" y="8"/>
                  </a:lnTo>
                  <a:lnTo>
                    <a:pt x="246" y="6"/>
                  </a:lnTo>
                  <a:lnTo>
                    <a:pt x="236" y="2"/>
                  </a:lnTo>
                  <a:lnTo>
                    <a:pt x="220" y="0"/>
                  </a:lnTo>
                  <a:lnTo>
                    <a:pt x="201" y="2"/>
                  </a:lnTo>
                  <a:lnTo>
                    <a:pt x="179" y="5"/>
                  </a:lnTo>
                  <a:lnTo>
                    <a:pt x="154" y="10"/>
                  </a:lnTo>
                  <a:lnTo>
                    <a:pt x="131" y="16"/>
                  </a:lnTo>
                  <a:lnTo>
                    <a:pt x="109" y="24"/>
                  </a:lnTo>
                  <a:lnTo>
                    <a:pt x="9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1" name="Freeform 163"/>
            <p:cNvSpPr>
              <a:spLocks/>
            </p:cNvSpPr>
            <p:nvPr/>
          </p:nvSpPr>
          <p:spPr bwMode="auto">
            <a:xfrm>
              <a:off x="4989" y="303"/>
              <a:ext cx="53" cy="82"/>
            </a:xfrm>
            <a:custGeom>
              <a:avLst/>
              <a:gdLst>
                <a:gd name="T0" fmla="*/ 0 w 158"/>
                <a:gd name="T1" fmla="*/ 1 h 164"/>
                <a:gd name="T2" fmla="*/ 0 w 158"/>
                <a:gd name="T3" fmla="*/ 1 h 164"/>
                <a:gd name="T4" fmla="*/ 0 w 158"/>
                <a:gd name="T5" fmla="*/ 1 h 164"/>
                <a:gd name="T6" fmla="*/ 0 w 158"/>
                <a:gd name="T7" fmla="*/ 1 h 164"/>
                <a:gd name="T8" fmla="*/ 0 w 158"/>
                <a:gd name="T9" fmla="*/ 1 h 164"/>
                <a:gd name="T10" fmla="*/ 0 w 158"/>
                <a:gd name="T11" fmla="*/ 1 h 164"/>
                <a:gd name="T12" fmla="*/ 0 w 158"/>
                <a:gd name="T13" fmla="*/ 1 h 164"/>
                <a:gd name="T14" fmla="*/ 0 w 158"/>
                <a:gd name="T15" fmla="*/ 1 h 164"/>
                <a:gd name="T16" fmla="*/ 0 w 158"/>
                <a:gd name="T17" fmla="*/ 1 h 164"/>
                <a:gd name="T18" fmla="*/ 0 w 158"/>
                <a:gd name="T19" fmla="*/ 1 h 164"/>
                <a:gd name="T20" fmla="*/ 0 w 158"/>
                <a:gd name="T21" fmla="*/ 1 h 164"/>
                <a:gd name="T22" fmla="*/ 0 w 158"/>
                <a:gd name="T23" fmla="*/ 1 h 164"/>
                <a:gd name="T24" fmla="*/ 0 w 158"/>
                <a:gd name="T25" fmla="*/ 1 h 164"/>
                <a:gd name="T26" fmla="*/ 0 w 158"/>
                <a:gd name="T27" fmla="*/ 1 h 164"/>
                <a:gd name="T28" fmla="*/ 0 w 158"/>
                <a:gd name="T29" fmla="*/ 1 h 164"/>
                <a:gd name="T30" fmla="*/ 0 w 158"/>
                <a:gd name="T31" fmla="*/ 1 h 164"/>
                <a:gd name="T32" fmla="*/ 0 w 158"/>
                <a:gd name="T33" fmla="*/ 1 h 164"/>
                <a:gd name="T34" fmla="*/ 0 w 158"/>
                <a:gd name="T35" fmla="*/ 1 h 164"/>
                <a:gd name="T36" fmla="*/ 0 w 158"/>
                <a:gd name="T37" fmla="*/ 1 h 164"/>
                <a:gd name="T38" fmla="*/ 0 w 158"/>
                <a:gd name="T39" fmla="*/ 1 h 164"/>
                <a:gd name="T40" fmla="*/ 0 w 158"/>
                <a:gd name="T41" fmla="*/ 1 h 164"/>
                <a:gd name="T42" fmla="*/ 0 w 158"/>
                <a:gd name="T43" fmla="*/ 1 h 164"/>
                <a:gd name="T44" fmla="*/ 0 w 158"/>
                <a:gd name="T45" fmla="*/ 1 h 164"/>
                <a:gd name="T46" fmla="*/ 0 w 158"/>
                <a:gd name="T47" fmla="*/ 1 h 164"/>
                <a:gd name="T48" fmla="*/ 0 w 158"/>
                <a:gd name="T49" fmla="*/ 1 h 164"/>
                <a:gd name="T50" fmla="*/ 0 w 158"/>
                <a:gd name="T51" fmla="*/ 1 h 164"/>
                <a:gd name="T52" fmla="*/ 0 w 158"/>
                <a:gd name="T53" fmla="*/ 1 h 164"/>
                <a:gd name="T54" fmla="*/ 0 w 158"/>
                <a:gd name="T55" fmla="*/ 1 h 164"/>
                <a:gd name="T56" fmla="*/ 0 w 158"/>
                <a:gd name="T57" fmla="*/ 1 h 164"/>
                <a:gd name="T58" fmla="*/ 0 w 158"/>
                <a:gd name="T59" fmla="*/ 1 h 164"/>
                <a:gd name="T60" fmla="*/ 0 w 158"/>
                <a:gd name="T61" fmla="*/ 0 h 164"/>
                <a:gd name="T62" fmla="*/ 0 w 158"/>
                <a:gd name="T63" fmla="*/ 1 h 164"/>
                <a:gd name="T64" fmla="*/ 0 w 158"/>
                <a:gd name="T65" fmla="*/ 1 h 164"/>
                <a:gd name="T66" fmla="*/ 0 w 158"/>
                <a:gd name="T67" fmla="*/ 1 h 164"/>
                <a:gd name="T68" fmla="*/ 0 w 158"/>
                <a:gd name="T69" fmla="*/ 1 h 164"/>
                <a:gd name="T70" fmla="*/ 0 w 158"/>
                <a:gd name="T71" fmla="*/ 1 h 164"/>
                <a:gd name="T72" fmla="*/ 0 w 158"/>
                <a:gd name="T73" fmla="*/ 1 h 164"/>
                <a:gd name="T74" fmla="*/ 0 w 158"/>
                <a:gd name="T75" fmla="*/ 1 h 164"/>
                <a:gd name="T76" fmla="*/ 0 w 158"/>
                <a:gd name="T77" fmla="*/ 1 h 164"/>
                <a:gd name="T78" fmla="*/ 0 w 158"/>
                <a:gd name="T79" fmla="*/ 1 h 164"/>
                <a:gd name="T80" fmla="*/ 0 w 158"/>
                <a:gd name="T81" fmla="*/ 1 h 1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4"/>
                <a:gd name="T125" fmla="*/ 158 w 158"/>
                <a:gd name="T126" fmla="*/ 164 h 1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4">
                  <a:moveTo>
                    <a:pt x="133" y="54"/>
                  </a:moveTo>
                  <a:lnTo>
                    <a:pt x="138" y="72"/>
                  </a:lnTo>
                  <a:lnTo>
                    <a:pt x="135" y="86"/>
                  </a:lnTo>
                  <a:lnTo>
                    <a:pt x="125" y="99"/>
                  </a:lnTo>
                  <a:lnTo>
                    <a:pt x="110" y="110"/>
                  </a:lnTo>
                  <a:lnTo>
                    <a:pt x="93" y="120"/>
                  </a:lnTo>
                  <a:lnTo>
                    <a:pt x="74" y="130"/>
                  </a:lnTo>
                  <a:lnTo>
                    <a:pt x="53" y="140"/>
                  </a:lnTo>
                  <a:lnTo>
                    <a:pt x="36" y="149"/>
                  </a:lnTo>
                  <a:lnTo>
                    <a:pt x="33" y="152"/>
                  </a:lnTo>
                  <a:lnTo>
                    <a:pt x="32" y="154"/>
                  </a:lnTo>
                  <a:lnTo>
                    <a:pt x="32" y="157"/>
                  </a:lnTo>
                  <a:lnTo>
                    <a:pt x="35" y="160"/>
                  </a:lnTo>
                  <a:lnTo>
                    <a:pt x="37" y="163"/>
                  </a:lnTo>
                  <a:lnTo>
                    <a:pt x="42" y="164"/>
                  </a:lnTo>
                  <a:lnTo>
                    <a:pt x="46" y="164"/>
                  </a:lnTo>
                  <a:lnTo>
                    <a:pt x="51" y="163"/>
                  </a:lnTo>
                  <a:lnTo>
                    <a:pt x="72" y="153"/>
                  </a:lnTo>
                  <a:lnTo>
                    <a:pt x="94" y="143"/>
                  </a:lnTo>
                  <a:lnTo>
                    <a:pt x="114" y="132"/>
                  </a:lnTo>
                  <a:lnTo>
                    <a:pt x="133" y="118"/>
                  </a:lnTo>
                  <a:lnTo>
                    <a:pt x="146" y="104"/>
                  </a:lnTo>
                  <a:lnTo>
                    <a:pt x="155" y="87"/>
                  </a:lnTo>
                  <a:lnTo>
                    <a:pt x="158" y="70"/>
                  </a:lnTo>
                  <a:lnTo>
                    <a:pt x="152" y="51"/>
                  </a:lnTo>
                  <a:lnTo>
                    <a:pt x="139" y="37"/>
                  </a:lnTo>
                  <a:lnTo>
                    <a:pt x="122" y="24"/>
                  </a:lnTo>
                  <a:lnTo>
                    <a:pt x="99" y="14"/>
                  </a:lnTo>
                  <a:lnTo>
                    <a:pt x="75" y="7"/>
                  </a:lnTo>
                  <a:lnTo>
                    <a:pt x="51" y="2"/>
                  </a:lnTo>
                  <a:lnTo>
                    <a:pt x="29" y="0"/>
                  </a:lnTo>
                  <a:lnTo>
                    <a:pt x="11" y="1"/>
                  </a:lnTo>
                  <a:lnTo>
                    <a:pt x="0" y="5"/>
                  </a:lnTo>
                  <a:lnTo>
                    <a:pt x="20" y="9"/>
                  </a:lnTo>
                  <a:lnTo>
                    <a:pt x="40" y="12"/>
                  </a:lnTo>
                  <a:lnTo>
                    <a:pt x="59" y="15"/>
                  </a:lnTo>
                  <a:lnTo>
                    <a:pt x="78" y="19"/>
                  </a:lnTo>
                  <a:lnTo>
                    <a:pt x="96" y="24"/>
                  </a:lnTo>
                  <a:lnTo>
                    <a:pt x="112" y="32"/>
                  </a:lnTo>
                  <a:lnTo>
                    <a:pt x="125" y="41"/>
                  </a:lnTo>
                  <a:lnTo>
                    <a:pt x="133"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2" name="Freeform 164"/>
            <p:cNvSpPr>
              <a:spLocks/>
            </p:cNvSpPr>
            <p:nvPr/>
          </p:nvSpPr>
          <p:spPr bwMode="auto">
            <a:xfrm>
              <a:off x="4796" y="285"/>
              <a:ext cx="134" cy="170"/>
            </a:xfrm>
            <a:custGeom>
              <a:avLst/>
              <a:gdLst>
                <a:gd name="T0" fmla="*/ 0 w 400"/>
                <a:gd name="T1" fmla="*/ 1 h 340"/>
                <a:gd name="T2" fmla="*/ 0 w 400"/>
                <a:gd name="T3" fmla="*/ 1 h 340"/>
                <a:gd name="T4" fmla="*/ 0 w 400"/>
                <a:gd name="T5" fmla="*/ 1 h 340"/>
                <a:gd name="T6" fmla="*/ 0 w 400"/>
                <a:gd name="T7" fmla="*/ 1 h 340"/>
                <a:gd name="T8" fmla="*/ 0 w 400"/>
                <a:gd name="T9" fmla="*/ 1 h 340"/>
                <a:gd name="T10" fmla="*/ 0 w 400"/>
                <a:gd name="T11" fmla="*/ 1 h 340"/>
                <a:gd name="T12" fmla="*/ 0 w 400"/>
                <a:gd name="T13" fmla="*/ 1 h 340"/>
                <a:gd name="T14" fmla="*/ 0 w 400"/>
                <a:gd name="T15" fmla="*/ 1 h 340"/>
                <a:gd name="T16" fmla="*/ 0 w 400"/>
                <a:gd name="T17" fmla="*/ 1 h 340"/>
                <a:gd name="T18" fmla="*/ 0 w 400"/>
                <a:gd name="T19" fmla="*/ 1 h 340"/>
                <a:gd name="T20" fmla="*/ 0 w 400"/>
                <a:gd name="T21" fmla="*/ 1 h 340"/>
                <a:gd name="T22" fmla="*/ 0 w 400"/>
                <a:gd name="T23" fmla="*/ 1 h 340"/>
                <a:gd name="T24" fmla="*/ 0 w 400"/>
                <a:gd name="T25" fmla="*/ 1 h 340"/>
                <a:gd name="T26" fmla="*/ 0 w 400"/>
                <a:gd name="T27" fmla="*/ 1 h 340"/>
                <a:gd name="T28" fmla="*/ 0 w 400"/>
                <a:gd name="T29" fmla="*/ 1 h 340"/>
                <a:gd name="T30" fmla="*/ 0 w 400"/>
                <a:gd name="T31" fmla="*/ 1 h 340"/>
                <a:gd name="T32" fmla="*/ 0 w 400"/>
                <a:gd name="T33" fmla="*/ 1 h 340"/>
                <a:gd name="T34" fmla="*/ 0 w 400"/>
                <a:gd name="T35" fmla="*/ 1 h 340"/>
                <a:gd name="T36" fmla="*/ 0 w 400"/>
                <a:gd name="T37" fmla="*/ 1 h 340"/>
                <a:gd name="T38" fmla="*/ 0 w 400"/>
                <a:gd name="T39" fmla="*/ 1 h 340"/>
                <a:gd name="T40" fmla="*/ 0 w 400"/>
                <a:gd name="T41" fmla="*/ 1 h 340"/>
                <a:gd name="T42" fmla="*/ 0 w 400"/>
                <a:gd name="T43" fmla="*/ 1 h 340"/>
                <a:gd name="T44" fmla="*/ 0 w 400"/>
                <a:gd name="T45" fmla="*/ 1 h 340"/>
                <a:gd name="T46" fmla="*/ 0 w 400"/>
                <a:gd name="T47" fmla="*/ 1 h 340"/>
                <a:gd name="T48" fmla="*/ 0 w 400"/>
                <a:gd name="T49" fmla="*/ 1 h 340"/>
                <a:gd name="T50" fmla="*/ 0 w 400"/>
                <a:gd name="T51" fmla="*/ 1 h 340"/>
                <a:gd name="T52" fmla="*/ 0 w 400"/>
                <a:gd name="T53" fmla="*/ 1 h 340"/>
                <a:gd name="T54" fmla="*/ 0 w 400"/>
                <a:gd name="T55" fmla="*/ 1 h 340"/>
                <a:gd name="T56" fmla="*/ 0 w 400"/>
                <a:gd name="T57" fmla="*/ 1 h 340"/>
                <a:gd name="T58" fmla="*/ 0 w 400"/>
                <a:gd name="T59" fmla="*/ 1 h 340"/>
                <a:gd name="T60" fmla="*/ 0 w 400"/>
                <a:gd name="T61" fmla="*/ 1 h 340"/>
                <a:gd name="T62" fmla="*/ 0 w 400"/>
                <a:gd name="T63" fmla="*/ 1 h 340"/>
                <a:gd name="T64" fmla="*/ 0 w 400"/>
                <a:gd name="T65" fmla="*/ 1 h 340"/>
                <a:gd name="T66" fmla="*/ 0 w 400"/>
                <a:gd name="T67" fmla="*/ 1 h 340"/>
                <a:gd name="T68" fmla="*/ 0 w 400"/>
                <a:gd name="T69" fmla="*/ 1 h 340"/>
                <a:gd name="T70" fmla="*/ 0 w 400"/>
                <a:gd name="T71" fmla="*/ 1 h 340"/>
                <a:gd name="T72" fmla="*/ 0 w 400"/>
                <a:gd name="T73" fmla="*/ 1 h 340"/>
                <a:gd name="T74" fmla="*/ 0 w 400"/>
                <a:gd name="T75" fmla="*/ 1 h 340"/>
                <a:gd name="T76" fmla="*/ 0 w 400"/>
                <a:gd name="T77" fmla="*/ 1 h 340"/>
                <a:gd name="T78" fmla="*/ 0 w 400"/>
                <a:gd name="T79" fmla="*/ 1 h 340"/>
                <a:gd name="T80" fmla="*/ 0 w 400"/>
                <a:gd name="T81" fmla="*/ 0 h 340"/>
                <a:gd name="T82" fmla="*/ 0 w 400"/>
                <a:gd name="T83" fmla="*/ 1 h 340"/>
                <a:gd name="T84" fmla="*/ 0 w 400"/>
                <a:gd name="T85" fmla="*/ 1 h 340"/>
                <a:gd name="T86" fmla="*/ 0 w 400"/>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40"/>
                <a:gd name="T134" fmla="*/ 400 w 400"/>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40">
                  <a:moveTo>
                    <a:pt x="156" y="45"/>
                  </a:moveTo>
                  <a:lnTo>
                    <a:pt x="125" y="62"/>
                  </a:lnTo>
                  <a:lnTo>
                    <a:pt x="95" y="82"/>
                  </a:lnTo>
                  <a:lnTo>
                    <a:pt x="67" y="103"/>
                  </a:lnTo>
                  <a:lnTo>
                    <a:pt x="42" y="125"/>
                  </a:lnTo>
                  <a:lnTo>
                    <a:pt x="22" y="150"/>
                  </a:lnTo>
                  <a:lnTo>
                    <a:pt x="8" y="176"/>
                  </a:lnTo>
                  <a:lnTo>
                    <a:pt x="0" y="204"/>
                  </a:lnTo>
                  <a:lnTo>
                    <a:pt x="2" y="233"/>
                  </a:lnTo>
                  <a:lnTo>
                    <a:pt x="5" y="240"/>
                  </a:lnTo>
                  <a:lnTo>
                    <a:pt x="9" y="248"/>
                  </a:lnTo>
                  <a:lnTo>
                    <a:pt x="13" y="254"/>
                  </a:lnTo>
                  <a:lnTo>
                    <a:pt x="19" y="261"/>
                  </a:lnTo>
                  <a:lnTo>
                    <a:pt x="26" y="268"/>
                  </a:lnTo>
                  <a:lnTo>
                    <a:pt x="34" y="274"/>
                  </a:lnTo>
                  <a:lnTo>
                    <a:pt x="42" y="279"/>
                  </a:lnTo>
                  <a:lnTo>
                    <a:pt x="51" y="283"/>
                  </a:lnTo>
                  <a:lnTo>
                    <a:pt x="70" y="291"/>
                  </a:lnTo>
                  <a:lnTo>
                    <a:pt x="89" y="298"/>
                  </a:lnTo>
                  <a:lnTo>
                    <a:pt x="108" y="305"/>
                  </a:lnTo>
                  <a:lnTo>
                    <a:pt x="128" y="310"/>
                  </a:lnTo>
                  <a:lnTo>
                    <a:pt x="149" y="315"/>
                  </a:lnTo>
                  <a:lnTo>
                    <a:pt x="169" y="319"/>
                  </a:lnTo>
                  <a:lnTo>
                    <a:pt x="189" y="323"/>
                  </a:lnTo>
                  <a:lnTo>
                    <a:pt x="210" y="326"/>
                  </a:lnTo>
                  <a:lnTo>
                    <a:pt x="231" y="329"/>
                  </a:lnTo>
                  <a:lnTo>
                    <a:pt x="253" y="331"/>
                  </a:lnTo>
                  <a:lnTo>
                    <a:pt x="274" y="334"/>
                  </a:lnTo>
                  <a:lnTo>
                    <a:pt x="295" y="336"/>
                  </a:lnTo>
                  <a:lnTo>
                    <a:pt x="317" y="337"/>
                  </a:lnTo>
                  <a:lnTo>
                    <a:pt x="339" y="338"/>
                  </a:lnTo>
                  <a:lnTo>
                    <a:pt x="359" y="339"/>
                  </a:lnTo>
                  <a:lnTo>
                    <a:pt x="381" y="340"/>
                  </a:lnTo>
                  <a:lnTo>
                    <a:pt x="387" y="340"/>
                  </a:lnTo>
                  <a:lnTo>
                    <a:pt x="393" y="337"/>
                  </a:lnTo>
                  <a:lnTo>
                    <a:pt x="397" y="334"/>
                  </a:lnTo>
                  <a:lnTo>
                    <a:pt x="400" y="328"/>
                  </a:lnTo>
                  <a:lnTo>
                    <a:pt x="400" y="323"/>
                  </a:lnTo>
                  <a:lnTo>
                    <a:pt x="397" y="319"/>
                  </a:lnTo>
                  <a:lnTo>
                    <a:pt x="391" y="316"/>
                  </a:lnTo>
                  <a:lnTo>
                    <a:pt x="385" y="315"/>
                  </a:lnTo>
                  <a:lnTo>
                    <a:pt x="365" y="315"/>
                  </a:lnTo>
                  <a:lnTo>
                    <a:pt x="346" y="315"/>
                  </a:lnTo>
                  <a:lnTo>
                    <a:pt x="326" y="314"/>
                  </a:lnTo>
                  <a:lnTo>
                    <a:pt x="307" y="313"/>
                  </a:lnTo>
                  <a:lnTo>
                    <a:pt x="287" y="312"/>
                  </a:lnTo>
                  <a:lnTo>
                    <a:pt x="266" y="310"/>
                  </a:lnTo>
                  <a:lnTo>
                    <a:pt x="247" y="308"/>
                  </a:lnTo>
                  <a:lnTo>
                    <a:pt x="227" y="306"/>
                  </a:lnTo>
                  <a:lnTo>
                    <a:pt x="208" y="303"/>
                  </a:lnTo>
                  <a:lnTo>
                    <a:pt x="188" y="300"/>
                  </a:lnTo>
                  <a:lnTo>
                    <a:pt x="169" y="295"/>
                  </a:lnTo>
                  <a:lnTo>
                    <a:pt x="150" y="291"/>
                  </a:lnTo>
                  <a:lnTo>
                    <a:pt x="131" y="287"/>
                  </a:lnTo>
                  <a:lnTo>
                    <a:pt x="114" y="281"/>
                  </a:lnTo>
                  <a:lnTo>
                    <a:pt x="95" y="275"/>
                  </a:lnTo>
                  <a:lnTo>
                    <a:pt x="77" y="269"/>
                  </a:lnTo>
                  <a:lnTo>
                    <a:pt x="63" y="261"/>
                  </a:lnTo>
                  <a:lnTo>
                    <a:pt x="51" y="251"/>
                  </a:lnTo>
                  <a:lnTo>
                    <a:pt x="44" y="241"/>
                  </a:lnTo>
                  <a:lnTo>
                    <a:pt x="38" y="228"/>
                  </a:lnTo>
                  <a:lnTo>
                    <a:pt x="38" y="214"/>
                  </a:lnTo>
                  <a:lnTo>
                    <a:pt x="41" y="195"/>
                  </a:lnTo>
                  <a:lnTo>
                    <a:pt x="47" y="177"/>
                  </a:lnTo>
                  <a:lnTo>
                    <a:pt x="53" y="163"/>
                  </a:lnTo>
                  <a:lnTo>
                    <a:pt x="63" y="148"/>
                  </a:lnTo>
                  <a:lnTo>
                    <a:pt x="74" y="135"/>
                  </a:lnTo>
                  <a:lnTo>
                    <a:pt x="85" y="122"/>
                  </a:lnTo>
                  <a:lnTo>
                    <a:pt x="98" y="111"/>
                  </a:lnTo>
                  <a:lnTo>
                    <a:pt x="111" y="100"/>
                  </a:lnTo>
                  <a:lnTo>
                    <a:pt x="125" y="89"/>
                  </a:lnTo>
                  <a:lnTo>
                    <a:pt x="141" y="79"/>
                  </a:lnTo>
                  <a:lnTo>
                    <a:pt x="160" y="68"/>
                  </a:lnTo>
                  <a:lnTo>
                    <a:pt x="179" y="57"/>
                  </a:lnTo>
                  <a:lnTo>
                    <a:pt x="201" y="47"/>
                  </a:lnTo>
                  <a:lnTo>
                    <a:pt x="224" y="37"/>
                  </a:lnTo>
                  <a:lnTo>
                    <a:pt x="249" y="27"/>
                  </a:lnTo>
                  <a:lnTo>
                    <a:pt x="272" y="19"/>
                  </a:lnTo>
                  <a:lnTo>
                    <a:pt x="294" y="12"/>
                  </a:lnTo>
                  <a:lnTo>
                    <a:pt x="314" y="6"/>
                  </a:lnTo>
                  <a:lnTo>
                    <a:pt x="332" y="1"/>
                  </a:lnTo>
                  <a:lnTo>
                    <a:pt x="316" y="0"/>
                  </a:lnTo>
                  <a:lnTo>
                    <a:pt x="295" y="1"/>
                  </a:lnTo>
                  <a:lnTo>
                    <a:pt x="274" y="5"/>
                  </a:lnTo>
                  <a:lnTo>
                    <a:pt x="249" y="10"/>
                  </a:lnTo>
                  <a:lnTo>
                    <a:pt x="224" y="17"/>
                  </a:lnTo>
                  <a:lnTo>
                    <a:pt x="199" y="25"/>
                  </a:lnTo>
                  <a:lnTo>
                    <a:pt x="176" y="35"/>
                  </a:lnTo>
                  <a:lnTo>
                    <a:pt x="156"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3" name="Freeform 165"/>
            <p:cNvSpPr>
              <a:spLocks/>
            </p:cNvSpPr>
            <p:nvPr/>
          </p:nvSpPr>
          <p:spPr bwMode="auto">
            <a:xfrm>
              <a:off x="4984" y="279"/>
              <a:ext cx="117" cy="114"/>
            </a:xfrm>
            <a:custGeom>
              <a:avLst/>
              <a:gdLst>
                <a:gd name="T0" fmla="*/ 0 w 349"/>
                <a:gd name="T1" fmla="*/ 1 h 227"/>
                <a:gd name="T2" fmla="*/ 0 w 349"/>
                <a:gd name="T3" fmla="*/ 1 h 227"/>
                <a:gd name="T4" fmla="*/ 0 w 349"/>
                <a:gd name="T5" fmla="*/ 1 h 227"/>
                <a:gd name="T6" fmla="*/ 0 w 349"/>
                <a:gd name="T7" fmla="*/ 1 h 227"/>
                <a:gd name="T8" fmla="*/ 0 w 349"/>
                <a:gd name="T9" fmla="*/ 1 h 227"/>
                <a:gd name="T10" fmla="*/ 0 w 349"/>
                <a:gd name="T11" fmla="*/ 1 h 227"/>
                <a:gd name="T12" fmla="*/ 0 w 349"/>
                <a:gd name="T13" fmla="*/ 1 h 227"/>
                <a:gd name="T14" fmla="*/ 0 w 349"/>
                <a:gd name="T15" fmla="*/ 1 h 227"/>
                <a:gd name="T16" fmla="*/ 0 w 349"/>
                <a:gd name="T17" fmla="*/ 1 h 227"/>
                <a:gd name="T18" fmla="*/ 0 w 349"/>
                <a:gd name="T19" fmla="*/ 1 h 227"/>
                <a:gd name="T20" fmla="*/ 0 w 349"/>
                <a:gd name="T21" fmla="*/ 1 h 227"/>
                <a:gd name="T22" fmla="*/ 0 w 349"/>
                <a:gd name="T23" fmla="*/ 1 h 227"/>
                <a:gd name="T24" fmla="*/ 0 w 349"/>
                <a:gd name="T25" fmla="*/ 1 h 227"/>
                <a:gd name="T26" fmla="*/ 0 w 349"/>
                <a:gd name="T27" fmla="*/ 1 h 227"/>
                <a:gd name="T28" fmla="*/ 0 w 349"/>
                <a:gd name="T29" fmla="*/ 1 h 227"/>
                <a:gd name="T30" fmla="*/ 0 w 349"/>
                <a:gd name="T31" fmla="*/ 1 h 227"/>
                <a:gd name="T32" fmla="*/ 0 w 349"/>
                <a:gd name="T33" fmla="*/ 1 h 227"/>
                <a:gd name="T34" fmla="*/ 0 w 349"/>
                <a:gd name="T35" fmla="*/ 1 h 227"/>
                <a:gd name="T36" fmla="*/ 0 w 349"/>
                <a:gd name="T37" fmla="*/ 1 h 227"/>
                <a:gd name="T38" fmla="*/ 0 w 349"/>
                <a:gd name="T39" fmla="*/ 1 h 227"/>
                <a:gd name="T40" fmla="*/ 0 w 349"/>
                <a:gd name="T41" fmla="*/ 1 h 227"/>
                <a:gd name="T42" fmla="*/ 0 w 349"/>
                <a:gd name="T43" fmla="*/ 1 h 227"/>
                <a:gd name="T44" fmla="*/ 0 w 349"/>
                <a:gd name="T45" fmla="*/ 1 h 227"/>
                <a:gd name="T46" fmla="*/ 0 w 349"/>
                <a:gd name="T47" fmla="*/ 1 h 227"/>
                <a:gd name="T48" fmla="*/ 0 w 349"/>
                <a:gd name="T49" fmla="*/ 1 h 227"/>
                <a:gd name="T50" fmla="*/ 0 w 349"/>
                <a:gd name="T51" fmla="*/ 1 h 227"/>
                <a:gd name="T52" fmla="*/ 0 w 349"/>
                <a:gd name="T53" fmla="*/ 1 h 227"/>
                <a:gd name="T54" fmla="*/ 0 w 349"/>
                <a:gd name="T55" fmla="*/ 1 h 227"/>
                <a:gd name="T56" fmla="*/ 0 w 349"/>
                <a:gd name="T57" fmla="*/ 1 h 227"/>
                <a:gd name="T58" fmla="*/ 0 w 349"/>
                <a:gd name="T59" fmla="*/ 1 h 227"/>
                <a:gd name="T60" fmla="*/ 0 w 349"/>
                <a:gd name="T61" fmla="*/ 1 h 227"/>
                <a:gd name="T62" fmla="*/ 0 w 349"/>
                <a:gd name="T63" fmla="*/ 1 h 227"/>
                <a:gd name="T64" fmla="*/ 0 w 349"/>
                <a:gd name="T65" fmla="*/ 1 h 227"/>
                <a:gd name="T66" fmla="*/ 0 w 349"/>
                <a:gd name="T67" fmla="*/ 1 h 227"/>
                <a:gd name="T68" fmla="*/ 0 w 349"/>
                <a:gd name="T69" fmla="*/ 1 h 227"/>
                <a:gd name="T70" fmla="*/ 0 w 349"/>
                <a:gd name="T71" fmla="*/ 1 h 227"/>
                <a:gd name="T72" fmla="*/ 0 w 349"/>
                <a:gd name="T73" fmla="*/ 1 h 227"/>
                <a:gd name="T74" fmla="*/ 0 w 349"/>
                <a:gd name="T75" fmla="*/ 1 h 227"/>
                <a:gd name="T76" fmla="*/ 0 w 349"/>
                <a:gd name="T77" fmla="*/ 1 h 227"/>
                <a:gd name="T78" fmla="*/ 0 w 349"/>
                <a:gd name="T79" fmla="*/ 0 h 227"/>
                <a:gd name="T80" fmla="*/ 0 w 349"/>
                <a:gd name="T81" fmla="*/ 0 h 227"/>
                <a:gd name="T82" fmla="*/ 0 w 349"/>
                <a:gd name="T83" fmla="*/ 0 h 227"/>
                <a:gd name="T84" fmla="*/ 0 w 349"/>
                <a:gd name="T85" fmla="*/ 1 h 227"/>
                <a:gd name="T86" fmla="*/ 0 w 349"/>
                <a:gd name="T87" fmla="*/ 1 h 227"/>
                <a:gd name="T88" fmla="*/ 0 w 349"/>
                <a:gd name="T89" fmla="*/ 1 h 227"/>
                <a:gd name="T90" fmla="*/ 0 w 349"/>
                <a:gd name="T91" fmla="*/ 1 h 227"/>
                <a:gd name="T92" fmla="*/ 0 w 349"/>
                <a:gd name="T93" fmla="*/ 1 h 227"/>
                <a:gd name="T94" fmla="*/ 0 w 349"/>
                <a:gd name="T95" fmla="*/ 1 h 227"/>
                <a:gd name="T96" fmla="*/ 0 w 349"/>
                <a:gd name="T97" fmla="*/ 1 h 227"/>
                <a:gd name="T98" fmla="*/ 0 w 349"/>
                <a:gd name="T99" fmla="*/ 1 h 227"/>
                <a:gd name="T100" fmla="*/ 0 w 349"/>
                <a:gd name="T101" fmla="*/ 1 h 227"/>
                <a:gd name="T102" fmla="*/ 0 w 349"/>
                <a:gd name="T103" fmla="*/ 1 h 227"/>
                <a:gd name="T104" fmla="*/ 0 w 349"/>
                <a:gd name="T105" fmla="*/ 1 h 227"/>
                <a:gd name="T106" fmla="*/ 0 w 349"/>
                <a:gd name="T107" fmla="*/ 1 h 227"/>
                <a:gd name="T108" fmla="*/ 0 w 349"/>
                <a:gd name="T109" fmla="*/ 1 h 227"/>
                <a:gd name="T110" fmla="*/ 0 w 349"/>
                <a:gd name="T111" fmla="*/ 1 h 227"/>
                <a:gd name="T112" fmla="*/ 0 w 349"/>
                <a:gd name="T113" fmla="*/ 1 h 227"/>
                <a:gd name="T114" fmla="*/ 0 w 349"/>
                <a:gd name="T115" fmla="*/ 1 h 227"/>
                <a:gd name="T116" fmla="*/ 0 w 349"/>
                <a:gd name="T117" fmla="*/ 1 h 227"/>
                <a:gd name="T118" fmla="*/ 0 w 349"/>
                <a:gd name="T119" fmla="*/ 1 h 227"/>
                <a:gd name="T120" fmla="*/ 0 w 349"/>
                <a:gd name="T121" fmla="*/ 1 h 2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9"/>
                <a:gd name="T184" fmla="*/ 0 h 227"/>
                <a:gd name="T185" fmla="*/ 349 w 349"/>
                <a:gd name="T186" fmla="*/ 227 h 2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9" h="227">
                  <a:moveTo>
                    <a:pt x="291" y="70"/>
                  </a:moveTo>
                  <a:lnTo>
                    <a:pt x="307" y="83"/>
                  </a:lnTo>
                  <a:lnTo>
                    <a:pt x="316" y="97"/>
                  </a:lnTo>
                  <a:lnTo>
                    <a:pt x="321" y="113"/>
                  </a:lnTo>
                  <a:lnTo>
                    <a:pt x="321" y="129"/>
                  </a:lnTo>
                  <a:lnTo>
                    <a:pt x="318" y="142"/>
                  </a:lnTo>
                  <a:lnTo>
                    <a:pt x="313" y="154"/>
                  </a:lnTo>
                  <a:lnTo>
                    <a:pt x="302" y="165"/>
                  </a:lnTo>
                  <a:lnTo>
                    <a:pt x="292" y="174"/>
                  </a:lnTo>
                  <a:lnTo>
                    <a:pt x="279" y="185"/>
                  </a:lnTo>
                  <a:lnTo>
                    <a:pt x="266" y="193"/>
                  </a:lnTo>
                  <a:lnTo>
                    <a:pt x="253" y="202"/>
                  </a:lnTo>
                  <a:lnTo>
                    <a:pt x="240" y="212"/>
                  </a:lnTo>
                  <a:lnTo>
                    <a:pt x="237" y="215"/>
                  </a:lnTo>
                  <a:lnTo>
                    <a:pt x="236" y="218"/>
                  </a:lnTo>
                  <a:lnTo>
                    <a:pt x="237" y="221"/>
                  </a:lnTo>
                  <a:lnTo>
                    <a:pt x="240" y="224"/>
                  </a:lnTo>
                  <a:lnTo>
                    <a:pt x="244" y="226"/>
                  </a:lnTo>
                  <a:lnTo>
                    <a:pt x="249" y="227"/>
                  </a:lnTo>
                  <a:lnTo>
                    <a:pt x="254" y="226"/>
                  </a:lnTo>
                  <a:lnTo>
                    <a:pt x="259" y="224"/>
                  </a:lnTo>
                  <a:lnTo>
                    <a:pt x="288" y="211"/>
                  </a:lnTo>
                  <a:lnTo>
                    <a:pt x="311" y="193"/>
                  </a:lnTo>
                  <a:lnTo>
                    <a:pt x="331" y="172"/>
                  </a:lnTo>
                  <a:lnTo>
                    <a:pt x="345" y="151"/>
                  </a:lnTo>
                  <a:lnTo>
                    <a:pt x="349" y="127"/>
                  </a:lnTo>
                  <a:lnTo>
                    <a:pt x="346" y="104"/>
                  </a:lnTo>
                  <a:lnTo>
                    <a:pt x="334" y="83"/>
                  </a:lnTo>
                  <a:lnTo>
                    <a:pt x="311" y="63"/>
                  </a:lnTo>
                  <a:lnTo>
                    <a:pt x="294" y="53"/>
                  </a:lnTo>
                  <a:lnTo>
                    <a:pt x="273" y="44"/>
                  </a:lnTo>
                  <a:lnTo>
                    <a:pt x="250" y="35"/>
                  </a:lnTo>
                  <a:lnTo>
                    <a:pt x="227" y="28"/>
                  </a:lnTo>
                  <a:lnTo>
                    <a:pt x="202" y="22"/>
                  </a:lnTo>
                  <a:lnTo>
                    <a:pt x="176" y="17"/>
                  </a:lnTo>
                  <a:lnTo>
                    <a:pt x="151" y="12"/>
                  </a:lnTo>
                  <a:lnTo>
                    <a:pt x="125" y="7"/>
                  </a:lnTo>
                  <a:lnTo>
                    <a:pt x="102" y="4"/>
                  </a:lnTo>
                  <a:lnTo>
                    <a:pt x="79" y="2"/>
                  </a:lnTo>
                  <a:lnTo>
                    <a:pt x="58" y="0"/>
                  </a:lnTo>
                  <a:lnTo>
                    <a:pt x="39" y="0"/>
                  </a:lnTo>
                  <a:lnTo>
                    <a:pt x="23" y="0"/>
                  </a:lnTo>
                  <a:lnTo>
                    <a:pt x="12" y="1"/>
                  </a:lnTo>
                  <a:lnTo>
                    <a:pt x="5" y="3"/>
                  </a:lnTo>
                  <a:lnTo>
                    <a:pt x="0" y="5"/>
                  </a:lnTo>
                  <a:lnTo>
                    <a:pt x="15" y="7"/>
                  </a:lnTo>
                  <a:lnTo>
                    <a:pt x="31" y="9"/>
                  </a:lnTo>
                  <a:lnTo>
                    <a:pt x="47" y="11"/>
                  </a:lnTo>
                  <a:lnTo>
                    <a:pt x="64" y="13"/>
                  </a:lnTo>
                  <a:lnTo>
                    <a:pt x="83" y="15"/>
                  </a:lnTo>
                  <a:lnTo>
                    <a:pt x="102" y="17"/>
                  </a:lnTo>
                  <a:lnTo>
                    <a:pt x="121" y="20"/>
                  </a:lnTo>
                  <a:lnTo>
                    <a:pt x="141" y="23"/>
                  </a:lnTo>
                  <a:lnTo>
                    <a:pt x="160" y="27"/>
                  </a:lnTo>
                  <a:lnTo>
                    <a:pt x="180" y="31"/>
                  </a:lnTo>
                  <a:lnTo>
                    <a:pt x="201" y="36"/>
                  </a:lnTo>
                  <a:lnTo>
                    <a:pt x="220" y="41"/>
                  </a:lnTo>
                  <a:lnTo>
                    <a:pt x="238" y="48"/>
                  </a:lnTo>
                  <a:lnTo>
                    <a:pt x="257" y="54"/>
                  </a:lnTo>
                  <a:lnTo>
                    <a:pt x="275" y="62"/>
                  </a:lnTo>
                  <a:lnTo>
                    <a:pt x="291"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4" name="Freeform 166"/>
            <p:cNvSpPr>
              <a:spLocks/>
            </p:cNvSpPr>
            <p:nvPr/>
          </p:nvSpPr>
          <p:spPr bwMode="auto">
            <a:xfrm>
              <a:off x="4750" y="340"/>
              <a:ext cx="48" cy="107"/>
            </a:xfrm>
            <a:custGeom>
              <a:avLst/>
              <a:gdLst>
                <a:gd name="T0" fmla="*/ 0 w 143"/>
                <a:gd name="T1" fmla="*/ 1 h 212"/>
                <a:gd name="T2" fmla="*/ 0 w 143"/>
                <a:gd name="T3" fmla="*/ 1 h 212"/>
                <a:gd name="T4" fmla="*/ 0 w 143"/>
                <a:gd name="T5" fmla="*/ 1 h 212"/>
                <a:gd name="T6" fmla="*/ 0 w 143"/>
                <a:gd name="T7" fmla="*/ 1 h 212"/>
                <a:gd name="T8" fmla="*/ 0 w 143"/>
                <a:gd name="T9" fmla="*/ 1 h 212"/>
                <a:gd name="T10" fmla="*/ 0 w 143"/>
                <a:gd name="T11" fmla="*/ 1 h 212"/>
                <a:gd name="T12" fmla="*/ 0 w 143"/>
                <a:gd name="T13" fmla="*/ 1 h 212"/>
                <a:gd name="T14" fmla="*/ 0 w 143"/>
                <a:gd name="T15" fmla="*/ 1 h 212"/>
                <a:gd name="T16" fmla="*/ 0 w 143"/>
                <a:gd name="T17" fmla="*/ 1 h 212"/>
                <a:gd name="T18" fmla="*/ 0 w 143"/>
                <a:gd name="T19" fmla="*/ 1 h 212"/>
                <a:gd name="T20" fmla="*/ 0 w 143"/>
                <a:gd name="T21" fmla="*/ 1 h 212"/>
                <a:gd name="T22" fmla="*/ 0 w 143"/>
                <a:gd name="T23" fmla="*/ 1 h 212"/>
                <a:gd name="T24" fmla="*/ 0 w 143"/>
                <a:gd name="T25" fmla="*/ 1 h 212"/>
                <a:gd name="T26" fmla="*/ 0 w 143"/>
                <a:gd name="T27" fmla="*/ 1 h 212"/>
                <a:gd name="T28" fmla="*/ 0 w 143"/>
                <a:gd name="T29" fmla="*/ 1 h 212"/>
                <a:gd name="T30" fmla="*/ 0 w 143"/>
                <a:gd name="T31" fmla="*/ 1 h 212"/>
                <a:gd name="T32" fmla="*/ 0 w 143"/>
                <a:gd name="T33" fmla="*/ 1 h 212"/>
                <a:gd name="T34" fmla="*/ 0 w 143"/>
                <a:gd name="T35" fmla="*/ 1 h 212"/>
                <a:gd name="T36" fmla="*/ 0 w 143"/>
                <a:gd name="T37" fmla="*/ 1 h 212"/>
                <a:gd name="T38" fmla="*/ 0 w 143"/>
                <a:gd name="T39" fmla="*/ 1 h 212"/>
                <a:gd name="T40" fmla="*/ 0 w 143"/>
                <a:gd name="T41" fmla="*/ 1 h 212"/>
                <a:gd name="T42" fmla="*/ 0 w 143"/>
                <a:gd name="T43" fmla="*/ 1 h 212"/>
                <a:gd name="T44" fmla="*/ 0 w 143"/>
                <a:gd name="T45" fmla="*/ 1 h 212"/>
                <a:gd name="T46" fmla="*/ 0 w 143"/>
                <a:gd name="T47" fmla="*/ 1 h 212"/>
                <a:gd name="T48" fmla="*/ 0 w 143"/>
                <a:gd name="T49" fmla="*/ 1 h 212"/>
                <a:gd name="T50" fmla="*/ 0 w 143"/>
                <a:gd name="T51" fmla="*/ 1 h 212"/>
                <a:gd name="T52" fmla="*/ 0 w 143"/>
                <a:gd name="T53" fmla="*/ 1 h 212"/>
                <a:gd name="T54" fmla="*/ 0 w 143"/>
                <a:gd name="T55" fmla="*/ 1 h 212"/>
                <a:gd name="T56" fmla="*/ 0 w 143"/>
                <a:gd name="T57" fmla="*/ 1 h 212"/>
                <a:gd name="T58" fmla="*/ 0 w 143"/>
                <a:gd name="T59" fmla="*/ 1 h 212"/>
                <a:gd name="T60" fmla="*/ 0 w 143"/>
                <a:gd name="T61" fmla="*/ 1 h 212"/>
                <a:gd name="T62" fmla="*/ 0 w 143"/>
                <a:gd name="T63" fmla="*/ 1 h 212"/>
                <a:gd name="T64" fmla="*/ 0 w 143"/>
                <a:gd name="T65" fmla="*/ 0 h 212"/>
                <a:gd name="T66" fmla="*/ 0 w 143"/>
                <a:gd name="T67" fmla="*/ 1 h 212"/>
                <a:gd name="T68" fmla="*/ 0 w 143"/>
                <a:gd name="T69" fmla="*/ 1 h 212"/>
                <a:gd name="T70" fmla="*/ 0 w 143"/>
                <a:gd name="T71" fmla="*/ 1 h 212"/>
                <a:gd name="T72" fmla="*/ 0 w 143"/>
                <a:gd name="T73" fmla="*/ 1 h 212"/>
                <a:gd name="T74" fmla="*/ 0 w 143"/>
                <a:gd name="T75" fmla="*/ 1 h 212"/>
                <a:gd name="T76" fmla="*/ 0 w 143"/>
                <a:gd name="T77" fmla="*/ 1 h 212"/>
                <a:gd name="T78" fmla="*/ 0 w 143"/>
                <a:gd name="T79" fmla="*/ 1 h 212"/>
                <a:gd name="T80" fmla="*/ 0 w 143"/>
                <a:gd name="T81" fmla="*/ 1 h 2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12"/>
                <a:gd name="T125" fmla="*/ 143 w 143"/>
                <a:gd name="T126" fmla="*/ 212 h 2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12">
                  <a:moveTo>
                    <a:pt x="0" y="115"/>
                  </a:moveTo>
                  <a:lnTo>
                    <a:pt x="0" y="133"/>
                  </a:lnTo>
                  <a:lnTo>
                    <a:pt x="6" y="149"/>
                  </a:lnTo>
                  <a:lnTo>
                    <a:pt x="16" y="165"/>
                  </a:lnTo>
                  <a:lnTo>
                    <a:pt x="31" y="178"/>
                  </a:lnTo>
                  <a:lnTo>
                    <a:pt x="48" y="190"/>
                  </a:lnTo>
                  <a:lnTo>
                    <a:pt x="69" y="200"/>
                  </a:lnTo>
                  <a:lnTo>
                    <a:pt x="92" y="207"/>
                  </a:lnTo>
                  <a:lnTo>
                    <a:pt x="115" y="211"/>
                  </a:lnTo>
                  <a:lnTo>
                    <a:pt x="122" y="212"/>
                  </a:lnTo>
                  <a:lnTo>
                    <a:pt x="130" y="210"/>
                  </a:lnTo>
                  <a:lnTo>
                    <a:pt x="135" y="207"/>
                  </a:lnTo>
                  <a:lnTo>
                    <a:pt x="138" y="203"/>
                  </a:lnTo>
                  <a:lnTo>
                    <a:pt x="138" y="198"/>
                  </a:lnTo>
                  <a:lnTo>
                    <a:pt x="137" y="193"/>
                  </a:lnTo>
                  <a:lnTo>
                    <a:pt x="133" y="189"/>
                  </a:lnTo>
                  <a:lnTo>
                    <a:pt x="125" y="186"/>
                  </a:lnTo>
                  <a:lnTo>
                    <a:pt x="102" y="180"/>
                  </a:lnTo>
                  <a:lnTo>
                    <a:pt x="80" y="172"/>
                  </a:lnTo>
                  <a:lnTo>
                    <a:pt x="63" y="161"/>
                  </a:lnTo>
                  <a:lnTo>
                    <a:pt x="50" y="148"/>
                  </a:lnTo>
                  <a:lnTo>
                    <a:pt x="41" y="133"/>
                  </a:lnTo>
                  <a:lnTo>
                    <a:pt x="37" y="116"/>
                  </a:lnTo>
                  <a:lnTo>
                    <a:pt x="37" y="99"/>
                  </a:lnTo>
                  <a:lnTo>
                    <a:pt x="44" y="80"/>
                  </a:lnTo>
                  <a:lnTo>
                    <a:pt x="54" y="67"/>
                  </a:lnTo>
                  <a:lnTo>
                    <a:pt x="70" y="54"/>
                  </a:lnTo>
                  <a:lnTo>
                    <a:pt x="87" y="41"/>
                  </a:lnTo>
                  <a:lnTo>
                    <a:pt x="106" y="30"/>
                  </a:lnTo>
                  <a:lnTo>
                    <a:pt x="122" y="21"/>
                  </a:lnTo>
                  <a:lnTo>
                    <a:pt x="135" y="11"/>
                  </a:lnTo>
                  <a:lnTo>
                    <a:pt x="143" y="5"/>
                  </a:lnTo>
                  <a:lnTo>
                    <a:pt x="143" y="0"/>
                  </a:lnTo>
                  <a:lnTo>
                    <a:pt x="127" y="4"/>
                  </a:lnTo>
                  <a:lnTo>
                    <a:pt x="106" y="11"/>
                  </a:lnTo>
                  <a:lnTo>
                    <a:pt x="85" y="24"/>
                  </a:lnTo>
                  <a:lnTo>
                    <a:pt x="61" y="38"/>
                  </a:lnTo>
                  <a:lnTo>
                    <a:pt x="40" y="55"/>
                  </a:lnTo>
                  <a:lnTo>
                    <a:pt x="22" y="74"/>
                  </a:lnTo>
                  <a:lnTo>
                    <a:pt x="8" y="95"/>
                  </a:lnTo>
                  <a:lnTo>
                    <a:pt x="0"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5" name="Freeform 167"/>
            <p:cNvSpPr>
              <a:spLocks/>
            </p:cNvSpPr>
            <p:nvPr/>
          </p:nvSpPr>
          <p:spPr bwMode="auto">
            <a:xfrm>
              <a:off x="5081" y="272"/>
              <a:ext cx="101" cy="139"/>
            </a:xfrm>
            <a:custGeom>
              <a:avLst/>
              <a:gdLst>
                <a:gd name="T0" fmla="*/ 0 w 304"/>
                <a:gd name="T1" fmla="*/ 1 h 278"/>
                <a:gd name="T2" fmla="*/ 0 w 304"/>
                <a:gd name="T3" fmla="*/ 1 h 278"/>
                <a:gd name="T4" fmla="*/ 0 w 304"/>
                <a:gd name="T5" fmla="*/ 1 h 278"/>
                <a:gd name="T6" fmla="*/ 0 w 304"/>
                <a:gd name="T7" fmla="*/ 1 h 278"/>
                <a:gd name="T8" fmla="*/ 0 w 304"/>
                <a:gd name="T9" fmla="*/ 1 h 278"/>
                <a:gd name="T10" fmla="*/ 0 w 304"/>
                <a:gd name="T11" fmla="*/ 1 h 278"/>
                <a:gd name="T12" fmla="*/ 0 w 304"/>
                <a:gd name="T13" fmla="*/ 1 h 278"/>
                <a:gd name="T14" fmla="*/ 0 w 304"/>
                <a:gd name="T15" fmla="*/ 1 h 278"/>
                <a:gd name="T16" fmla="*/ 0 w 304"/>
                <a:gd name="T17" fmla="*/ 1 h 278"/>
                <a:gd name="T18" fmla="*/ 0 w 304"/>
                <a:gd name="T19" fmla="*/ 1 h 278"/>
                <a:gd name="T20" fmla="*/ 0 w 304"/>
                <a:gd name="T21" fmla="*/ 1 h 278"/>
                <a:gd name="T22" fmla="*/ 0 w 304"/>
                <a:gd name="T23" fmla="*/ 1 h 278"/>
                <a:gd name="T24" fmla="*/ 0 w 304"/>
                <a:gd name="T25" fmla="*/ 1 h 278"/>
                <a:gd name="T26" fmla="*/ 0 w 304"/>
                <a:gd name="T27" fmla="*/ 1 h 278"/>
                <a:gd name="T28" fmla="*/ 0 w 304"/>
                <a:gd name="T29" fmla="*/ 1 h 278"/>
                <a:gd name="T30" fmla="*/ 0 w 304"/>
                <a:gd name="T31" fmla="*/ 1 h 278"/>
                <a:gd name="T32" fmla="*/ 0 w 304"/>
                <a:gd name="T33" fmla="*/ 1 h 278"/>
                <a:gd name="T34" fmla="*/ 0 w 304"/>
                <a:gd name="T35" fmla="*/ 1 h 278"/>
                <a:gd name="T36" fmla="*/ 0 w 304"/>
                <a:gd name="T37" fmla="*/ 1 h 278"/>
                <a:gd name="T38" fmla="*/ 0 w 304"/>
                <a:gd name="T39" fmla="*/ 1 h 278"/>
                <a:gd name="T40" fmla="*/ 0 w 304"/>
                <a:gd name="T41" fmla="*/ 1 h 278"/>
                <a:gd name="T42" fmla="*/ 0 w 304"/>
                <a:gd name="T43" fmla="*/ 1 h 278"/>
                <a:gd name="T44" fmla="*/ 0 w 304"/>
                <a:gd name="T45" fmla="*/ 1 h 278"/>
                <a:gd name="T46" fmla="*/ 0 w 304"/>
                <a:gd name="T47" fmla="*/ 1 h 278"/>
                <a:gd name="T48" fmla="*/ 0 w 304"/>
                <a:gd name="T49" fmla="*/ 1 h 278"/>
                <a:gd name="T50" fmla="*/ 0 w 304"/>
                <a:gd name="T51" fmla="*/ 1 h 278"/>
                <a:gd name="T52" fmla="*/ 0 w 304"/>
                <a:gd name="T53" fmla="*/ 1 h 278"/>
                <a:gd name="T54" fmla="*/ 0 w 304"/>
                <a:gd name="T55" fmla="*/ 1 h 278"/>
                <a:gd name="T56" fmla="*/ 0 w 304"/>
                <a:gd name="T57" fmla="*/ 1 h 278"/>
                <a:gd name="T58" fmla="*/ 0 w 304"/>
                <a:gd name="T59" fmla="*/ 0 h 278"/>
                <a:gd name="T60" fmla="*/ 0 w 304"/>
                <a:gd name="T61" fmla="*/ 1 h 278"/>
                <a:gd name="T62" fmla="*/ 0 w 304"/>
                <a:gd name="T63" fmla="*/ 1 h 278"/>
                <a:gd name="T64" fmla="*/ 0 w 304"/>
                <a:gd name="T65" fmla="*/ 1 h 278"/>
                <a:gd name="T66" fmla="*/ 0 w 304"/>
                <a:gd name="T67" fmla="*/ 1 h 278"/>
                <a:gd name="T68" fmla="*/ 0 w 304"/>
                <a:gd name="T69" fmla="*/ 1 h 278"/>
                <a:gd name="T70" fmla="*/ 0 w 304"/>
                <a:gd name="T71" fmla="*/ 1 h 278"/>
                <a:gd name="T72" fmla="*/ 0 w 304"/>
                <a:gd name="T73" fmla="*/ 1 h 278"/>
                <a:gd name="T74" fmla="*/ 0 w 304"/>
                <a:gd name="T75" fmla="*/ 1 h 2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8"/>
                <a:gd name="T116" fmla="*/ 304 w 304"/>
                <a:gd name="T117" fmla="*/ 278 h 27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8">
                  <a:moveTo>
                    <a:pt x="247" y="104"/>
                  </a:moveTo>
                  <a:lnTo>
                    <a:pt x="258" y="111"/>
                  </a:lnTo>
                  <a:lnTo>
                    <a:pt x="265" y="119"/>
                  </a:lnTo>
                  <a:lnTo>
                    <a:pt x="272" y="129"/>
                  </a:lnTo>
                  <a:lnTo>
                    <a:pt x="276" y="138"/>
                  </a:lnTo>
                  <a:lnTo>
                    <a:pt x="279" y="147"/>
                  </a:lnTo>
                  <a:lnTo>
                    <a:pt x="278" y="158"/>
                  </a:lnTo>
                  <a:lnTo>
                    <a:pt x="275" y="168"/>
                  </a:lnTo>
                  <a:lnTo>
                    <a:pt x="268" y="177"/>
                  </a:lnTo>
                  <a:lnTo>
                    <a:pt x="258" y="187"/>
                  </a:lnTo>
                  <a:lnTo>
                    <a:pt x="246" y="197"/>
                  </a:lnTo>
                  <a:lnTo>
                    <a:pt x="233" y="205"/>
                  </a:lnTo>
                  <a:lnTo>
                    <a:pt x="220" y="213"/>
                  </a:lnTo>
                  <a:lnTo>
                    <a:pt x="205" y="220"/>
                  </a:lnTo>
                  <a:lnTo>
                    <a:pt x="191" y="229"/>
                  </a:lnTo>
                  <a:lnTo>
                    <a:pt x="176" y="237"/>
                  </a:lnTo>
                  <a:lnTo>
                    <a:pt x="163" y="246"/>
                  </a:lnTo>
                  <a:lnTo>
                    <a:pt x="159" y="249"/>
                  </a:lnTo>
                  <a:lnTo>
                    <a:pt x="156" y="253"/>
                  </a:lnTo>
                  <a:lnTo>
                    <a:pt x="153" y="258"/>
                  </a:lnTo>
                  <a:lnTo>
                    <a:pt x="150" y="262"/>
                  </a:lnTo>
                  <a:lnTo>
                    <a:pt x="149" y="266"/>
                  </a:lnTo>
                  <a:lnTo>
                    <a:pt x="149" y="270"/>
                  </a:lnTo>
                  <a:lnTo>
                    <a:pt x="151" y="274"/>
                  </a:lnTo>
                  <a:lnTo>
                    <a:pt x="156" y="277"/>
                  </a:lnTo>
                  <a:lnTo>
                    <a:pt x="162" y="278"/>
                  </a:lnTo>
                  <a:lnTo>
                    <a:pt x="167" y="278"/>
                  </a:lnTo>
                  <a:lnTo>
                    <a:pt x="172" y="277"/>
                  </a:lnTo>
                  <a:lnTo>
                    <a:pt x="176" y="274"/>
                  </a:lnTo>
                  <a:lnTo>
                    <a:pt x="191" y="262"/>
                  </a:lnTo>
                  <a:lnTo>
                    <a:pt x="207" y="251"/>
                  </a:lnTo>
                  <a:lnTo>
                    <a:pt x="223" y="241"/>
                  </a:lnTo>
                  <a:lnTo>
                    <a:pt x="240" y="231"/>
                  </a:lnTo>
                  <a:lnTo>
                    <a:pt x="256" y="220"/>
                  </a:lnTo>
                  <a:lnTo>
                    <a:pt x="272" y="209"/>
                  </a:lnTo>
                  <a:lnTo>
                    <a:pt x="285" y="197"/>
                  </a:lnTo>
                  <a:lnTo>
                    <a:pt x="295" y="183"/>
                  </a:lnTo>
                  <a:lnTo>
                    <a:pt x="303" y="167"/>
                  </a:lnTo>
                  <a:lnTo>
                    <a:pt x="304" y="151"/>
                  </a:lnTo>
                  <a:lnTo>
                    <a:pt x="301" y="136"/>
                  </a:lnTo>
                  <a:lnTo>
                    <a:pt x="294" y="120"/>
                  </a:lnTo>
                  <a:lnTo>
                    <a:pt x="282" y="107"/>
                  </a:lnTo>
                  <a:lnTo>
                    <a:pt x="269" y="94"/>
                  </a:lnTo>
                  <a:lnTo>
                    <a:pt x="252" y="83"/>
                  </a:lnTo>
                  <a:lnTo>
                    <a:pt x="233" y="74"/>
                  </a:lnTo>
                  <a:lnTo>
                    <a:pt x="218" y="68"/>
                  </a:lnTo>
                  <a:lnTo>
                    <a:pt x="202" y="62"/>
                  </a:lnTo>
                  <a:lnTo>
                    <a:pt x="186" y="54"/>
                  </a:lnTo>
                  <a:lnTo>
                    <a:pt x="169" y="48"/>
                  </a:lnTo>
                  <a:lnTo>
                    <a:pt x="151" y="41"/>
                  </a:lnTo>
                  <a:lnTo>
                    <a:pt x="133" y="35"/>
                  </a:lnTo>
                  <a:lnTo>
                    <a:pt x="115" y="28"/>
                  </a:lnTo>
                  <a:lnTo>
                    <a:pt x="98" y="21"/>
                  </a:lnTo>
                  <a:lnTo>
                    <a:pt x="82" y="16"/>
                  </a:lnTo>
                  <a:lnTo>
                    <a:pt x="66" y="11"/>
                  </a:lnTo>
                  <a:lnTo>
                    <a:pt x="50" y="7"/>
                  </a:lnTo>
                  <a:lnTo>
                    <a:pt x="37" y="4"/>
                  </a:lnTo>
                  <a:lnTo>
                    <a:pt x="25" y="1"/>
                  </a:lnTo>
                  <a:lnTo>
                    <a:pt x="15" y="0"/>
                  </a:lnTo>
                  <a:lnTo>
                    <a:pt x="6" y="0"/>
                  </a:lnTo>
                  <a:lnTo>
                    <a:pt x="0" y="2"/>
                  </a:lnTo>
                  <a:lnTo>
                    <a:pt x="13" y="7"/>
                  </a:lnTo>
                  <a:lnTo>
                    <a:pt x="28" y="12"/>
                  </a:lnTo>
                  <a:lnTo>
                    <a:pt x="44" y="17"/>
                  </a:lnTo>
                  <a:lnTo>
                    <a:pt x="58" y="23"/>
                  </a:lnTo>
                  <a:lnTo>
                    <a:pt x="74" y="28"/>
                  </a:lnTo>
                  <a:lnTo>
                    <a:pt x="90" y="33"/>
                  </a:lnTo>
                  <a:lnTo>
                    <a:pt x="106" y="39"/>
                  </a:lnTo>
                  <a:lnTo>
                    <a:pt x="122" y="45"/>
                  </a:lnTo>
                  <a:lnTo>
                    <a:pt x="140" y="51"/>
                  </a:lnTo>
                  <a:lnTo>
                    <a:pt x="156" y="58"/>
                  </a:lnTo>
                  <a:lnTo>
                    <a:pt x="172" y="64"/>
                  </a:lnTo>
                  <a:lnTo>
                    <a:pt x="188" y="71"/>
                  </a:lnTo>
                  <a:lnTo>
                    <a:pt x="204" y="79"/>
                  </a:lnTo>
                  <a:lnTo>
                    <a:pt x="218" y="86"/>
                  </a:lnTo>
                  <a:lnTo>
                    <a:pt x="233" y="95"/>
                  </a:lnTo>
                  <a:lnTo>
                    <a:pt x="247"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0F3FC05-2C21-4E02-8119-169BF8BC4D9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146</a:t>
            </a:fld>
            <a:r>
              <a:rPr kumimoji="0" lang="en-US" altLang="zh-CN" sz="1000" smtClean="0">
                <a:latin typeface="Arial" panose="020B0604020202020204" pitchFamily="34" charset="0"/>
                <a:ea typeface="宋体" panose="02010600030101010101" pitchFamily="2" charset="-122"/>
              </a:rPr>
              <a:t>-</a:t>
            </a:r>
          </a:p>
        </p:txBody>
      </p:sp>
      <p:sp>
        <p:nvSpPr>
          <p:cNvPr id="204803" name="Rectangle 2"/>
          <p:cNvSpPr>
            <a:spLocks noGrp="1" noChangeArrowheads="1"/>
          </p:cNvSpPr>
          <p:nvPr>
            <p:ph type="title" idx="4294967295"/>
          </p:nvPr>
        </p:nvSpPr>
        <p:spPr/>
        <p:txBody>
          <a:bodyPr anchor="ctr"/>
          <a:lstStyle/>
          <a:p>
            <a:r>
              <a:rPr lang="zh-CN" altLang="en-US" sz="3200" smtClean="0">
                <a:ea typeface="宋体" panose="02010600030101010101" pitchFamily="2" charset="-122"/>
              </a:rPr>
              <a:t>无线链路特性 </a:t>
            </a:r>
            <a:r>
              <a:rPr lang="en-US" altLang="zh-CN" sz="3200" smtClean="0">
                <a:ea typeface="宋体" panose="02010600030101010101" pitchFamily="2" charset="-122"/>
              </a:rPr>
              <a:t>(1)</a:t>
            </a:r>
          </a:p>
        </p:txBody>
      </p:sp>
      <p:sp>
        <p:nvSpPr>
          <p:cNvPr id="204804" name="Rectangle 3"/>
          <p:cNvSpPr>
            <a:spLocks noGrp="1" noChangeArrowheads="1"/>
          </p:cNvSpPr>
          <p:nvPr>
            <p:ph type="body" idx="4294967295"/>
          </p:nvPr>
        </p:nvSpPr>
        <p:spPr>
          <a:xfrm>
            <a:off x="533400" y="1416050"/>
            <a:ext cx="7620000" cy="4222750"/>
          </a:xfrm>
        </p:spPr>
        <p:txBody>
          <a:bodyPr/>
          <a:lstStyle/>
          <a:p>
            <a:pPr>
              <a:buFont typeface="Wingdings" panose="05000000000000000000" pitchFamily="2" charset="2"/>
              <a:buNone/>
            </a:pPr>
            <a:r>
              <a:rPr lang="zh-CN" altLang="en-US" sz="2200" smtClean="0">
                <a:ea typeface="宋体" panose="02010600030101010101" pitchFamily="2" charset="-122"/>
              </a:rPr>
              <a:t>与有线链路的区别：</a:t>
            </a:r>
            <a:endParaRPr lang="en-US" altLang="zh-CN" sz="2200" smtClean="0">
              <a:ea typeface="宋体" panose="02010600030101010101" pitchFamily="2" charset="-122"/>
            </a:endParaRPr>
          </a:p>
          <a:p>
            <a:pPr lvl="1"/>
            <a:r>
              <a:rPr lang="zh-CN" altLang="en-US" sz="2200" smtClean="0">
                <a:solidFill>
                  <a:srgbClr val="FF0000"/>
                </a:solidFill>
                <a:ea typeface="宋体" panose="02010600030101010101" pitchFamily="2" charset="-122"/>
              </a:rPr>
              <a:t>信号强度递减</a:t>
            </a:r>
            <a:r>
              <a:rPr lang="en-US" altLang="zh-CN" sz="2200" smtClean="0">
                <a:solidFill>
                  <a:srgbClr val="FF0000"/>
                </a:solidFill>
                <a:ea typeface="宋体" panose="02010600030101010101" pitchFamily="2" charset="-122"/>
              </a:rPr>
              <a:t>:</a:t>
            </a:r>
            <a:r>
              <a:rPr lang="en-US" altLang="zh-CN" sz="2200" smtClean="0">
                <a:ea typeface="宋体" panose="02010600030101010101" pitchFamily="2" charset="-122"/>
              </a:rPr>
              <a:t> </a:t>
            </a:r>
            <a:r>
              <a:rPr lang="zh-CN" altLang="en-US" sz="2200" smtClean="0">
                <a:ea typeface="宋体" panose="02010600030101010101" pitchFamily="2" charset="-122"/>
              </a:rPr>
              <a:t>电磁波在穿越物体时强度将减弱</a:t>
            </a:r>
            <a:r>
              <a:rPr lang="en-US" altLang="zh-CN" sz="2200" smtClean="0">
                <a:ea typeface="宋体" panose="02010600030101010101" pitchFamily="2" charset="-122"/>
              </a:rPr>
              <a:t>  (</a:t>
            </a:r>
            <a:r>
              <a:rPr lang="zh-CN" altLang="en-US" sz="2200" smtClean="0">
                <a:ea typeface="宋体" panose="02010600030101010101" pitchFamily="2" charset="-122"/>
              </a:rPr>
              <a:t>路径损耗</a:t>
            </a:r>
            <a:r>
              <a:rPr lang="en-US" altLang="zh-CN" sz="2200" smtClean="0">
                <a:ea typeface="宋体" panose="02010600030101010101" pitchFamily="2" charset="-122"/>
              </a:rPr>
              <a:t>)</a:t>
            </a:r>
          </a:p>
          <a:p>
            <a:pPr lvl="1"/>
            <a:r>
              <a:rPr lang="zh-CN" altLang="en-US" sz="2200" smtClean="0">
                <a:solidFill>
                  <a:srgbClr val="FF0000"/>
                </a:solidFill>
                <a:ea typeface="宋体" panose="02010600030101010101" pitchFamily="2" charset="-122"/>
              </a:rPr>
              <a:t>存在来自于其他信号源的干扰</a:t>
            </a:r>
            <a:r>
              <a:rPr lang="en-US" altLang="zh-CN" sz="2200" smtClean="0">
                <a:solidFill>
                  <a:srgbClr val="FF0000"/>
                </a:solidFill>
                <a:ea typeface="宋体" panose="02010600030101010101" pitchFamily="2" charset="-122"/>
              </a:rPr>
              <a:t>:</a:t>
            </a:r>
            <a:r>
              <a:rPr lang="en-US" altLang="zh-CN" sz="2200" smtClean="0">
                <a:ea typeface="宋体" panose="02010600030101010101" pitchFamily="2" charset="-122"/>
              </a:rPr>
              <a:t> </a:t>
            </a:r>
            <a:r>
              <a:rPr lang="zh-CN" altLang="en-US" sz="2200" smtClean="0">
                <a:ea typeface="宋体" panose="02010600030101010101" pitchFamily="2" charset="-122"/>
              </a:rPr>
              <a:t>其他设备（如手机）也使用同一个无线频段</a:t>
            </a:r>
            <a:r>
              <a:rPr lang="en-US" altLang="zh-CN" sz="2200" smtClean="0">
                <a:ea typeface="宋体" panose="02010600030101010101" pitchFamily="2" charset="-122"/>
              </a:rPr>
              <a:t>(</a:t>
            </a:r>
            <a:r>
              <a:rPr lang="zh-CN" altLang="en-US" sz="2200" smtClean="0">
                <a:ea typeface="宋体" panose="02010600030101010101" pitchFamily="2" charset="-122"/>
              </a:rPr>
              <a:t>如</a:t>
            </a:r>
            <a:r>
              <a:rPr lang="en-US" altLang="zh-CN" sz="2200" smtClean="0">
                <a:ea typeface="宋体" panose="02010600030101010101" pitchFamily="2" charset="-122"/>
              </a:rPr>
              <a:t>2.4 GHz)</a:t>
            </a:r>
            <a:r>
              <a:rPr lang="zh-CN" altLang="en-US" sz="2200" smtClean="0">
                <a:ea typeface="宋体" panose="02010600030101010101" pitchFamily="2" charset="-122"/>
              </a:rPr>
              <a:t>发送信号；环境中其他设备（如电动机）也能形成干扰</a:t>
            </a:r>
            <a:endParaRPr lang="en-US" altLang="zh-CN" sz="2200" smtClean="0">
              <a:ea typeface="宋体" panose="02010600030101010101" pitchFamily="2" charset="-122"/>
            </a:endParaRPr>
          </a:p>
          <a:p>
            <a:pPr lvl="1"/>
            <a:r>
              <a:rPr lang="zh-CN" altLang="en-US" sz="2200" smtClean="0">
                <a:solidFill>
                  <a:srgbClr val="FF0000"/>
                </a:solidFill>
                <a:ea typeface="宋体" panose="02010600030101010101" pitchFamily="2" charset="-122"/>
              </a:rPr>
              <a:t>多径传播</a:t>
            </a:r>
            <a:r>
              <a:rPr lang="en-US" altLang="zh-CN" sz="2200" smtClean="0">
                <a:solidFill>
                  <a:srgbClr val="FF0000"/>
                </a:solidFill>
                <a:ea typeface="宋体" panose="02010600030101010101" pitchFamily="2" charset="-122"/>
              </a:rPr>
              <a:t>:</a:t>
            </a:r>
            <a:r>
              <a:rPr lang="en-US" altLang="zh-CN" sz="2200" smtClean="0">
                <a:ea typeface="宋体" panose="02010600030101010101" pitchFamily="2" charset="-122"/>
              </a:rPr>
              <a:t> </a:t>
            </a:r>
            <a:r>
              <a:rPr lang="zh-CN" altLang="en-US" sz="2200" smtClean="0">
                <a:ea typeface="宋体" panose="02010600030101010101" pitchFamily="2" charset="-122"/>
              </a:rPr>
              <a:t>电磁破的一部分受物体和地面反射，在不同的时间到达接收端</a:t>
            </a:r>
            <a:endParaRPr lang="en-US" altLang="zh-CN" sz="2200" smtClean="0">
              <a:ea typeface="宋体" panose="02010600030101010101" pitchFamily="2" charset="-122"/>
            </a:endParaRPr>
          </a:p>
          <a:p>
            <a:pPr lvl="1"/>
            <a:endParaRPr lang="en-US" altLang="zh-CN" sz="2000" smtClean="0">
              <a:ea typeface="宋体" panose="02010600030101010101" pitchFamily="2" charset="-122"/>
            </a:endParaRPr>
          </a:p>
          <a:p>
            <a:pPr>
              <a:buFont typeface="Wingdings" panose="05000000000000000000" pitchFamily="2" charset="2"/>
              <a:buNone/>
            </a:pPr>
            <a:r>
              <a:rPr lang="en-US" altLang="zh-CN" sz="2200" smtClean="0">
                <a:ea typeface="宋体" panose="02010600030101010101" pitchFamily="2" charset="-122"/>
              </a:rPr>
              <a:t>         </a:t>
            </a:r>
            <a:r>
              <a:rPr lang="zh-CN" altLang="en-US" sz="2200" smtClean="0">
                <a:ea typeface="宋体" panose="02010600030101010101" pitchFamily="2" charset="-122"/>
              </a:rPr>
              <a:t>以上这些因素使得无线链路中的通信（即使是点到点的通信）也变得更加困难</a:t>
            </a:r>
            <a:r>
              <a:rPr lang="en-US" altLang="zh-CN" sz="2200" smtClean="0">
                <a:ea typeface="宋体" panose="02010600030101010101" pitchFamily="2" charset="-122"/>
              </a:rPr>
              <a:t> </a:t>
            </a:r>
            <a:endParaRPr lang="zh-CN" altLang="en-US" sz="22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B8DF2BF-B41D-4E61-A64F-E4960D37F8A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147</a:t>
            </a:fld>
            <a:r>
              <a:rPr kumimoji="0" lang="en-US" altLang="zh-CN" sz="1000" smtClean="0">
                <a:latin typeface="Arial" panose="020B0604020202020204" pitchFamily="34" charset="0"/>
                <a:ea typeface="宋体" panose="02010600030101010101" pitchFamily="2" charset="-122"/>
              </a:rPr>
              <a:t>-</a:t>
            </a:r>
          </a:p>
        </p:txBody>
      </p:sp>
      <p:sp>
        <p:nvSpPr>
          <p:cNvPr id="206851" name="Rectangle 2"/>
          <p:cNvSpPr>
            <a:spLocks noGrp="1" noChangeArrowheads="1"/>
          </p:cNvSpPr>
          <p:nvPr>
            <p:ph type="title" idx="4294967295"/>
          </p:nvPr>
        </p:nvSpPr>
        <p:spPr/>
        <p:txBody>
          <a:bodyPr anchor="ctr"/>
          <a:lstStyle/>
          <a:p>
            <a:r>
              <a:rPr lang="zh-CN" altLang="en-US" sz="3200" smtClean="0">
                <a:ea typeface="宋体" panose="02010600030101010101" pitchFamily="2" charset="-122"/>
              </a:rPr>
              <a:t>无线链路特性 </a:t>
            </a:r>
            <a:r>
              <a:rPr lang="en-US" altLang="zh-CN" sz="3200" smtClean="0">
                <a:ea typeface="宋体" panose="02010600030101010101" pitchFamily="2" charset="-122"/>
              </a:rPr>
              <a:t>(2)</a:t>
            </a:r>
          </a:p>
        </p:txBody>
      </p:sp>
      <p:sp>
        <p:nvSpPr>
          <p:cNvPr id="206852" name="Rectangle 3"/>
          <p:cNvSpPr>
            <a:spLocks noGrp="1" noChangeArrowheads="1"/>
          </p:cNvSpPr>
          <p:nvPr>
            <p:ph type="body" idx="4294967295"/>
          </p:nvPr>
        </p:nvSpPr>
        <p:spPr>
          <a:xfrm>
            <a:off x="533400" y="1416050"/>
            <a:ext cx="4038600" cy="4222750"/>
          </a:xfrm>
        </p:spPr>
        <p:txBody>
          <a:bodyPr/>
          <a:lstStyle/>
          <a:p>
            <a:pPr>
              <a:lnSpc>
                <a:spcPct val="90000"/>
              </a:lnSpc>
            </a:pPr>
            <a:r>
              <a:rPr lang="en-US" altLang="zh-CN" sz="2200" smtClean="0">
                <a:ea typeface="宋体" panose="02010600030101010101" pitchFamily="2" charset="-122"/>
              </a:rPr>
              <a:t>SNR: </a:t>
            </a:r>
            <a:r>
              <a:rPr lang="zh-CN" altLang="en-US" sz="2200" smtClean="0">
                <a:ea typeface="宋体" panose="02010600030101010101" pitchFamily="2" charset="-122"/>
              </a:rPr>
              <a:t>信噪比</a:t>
            </a:r>
            <a:endParaRPr lang="en-US" altLang="zh-CN" sz="2200" smtClean="0">
              <a:ea typeface="宋体" panose="02010600030101010101" pitchFamily="2" charset="-122"/>
            </a:endParaRPr>
          </a:p>
          <a:p>
            <a:pPr lvl="1">
              <a:lnSpc>
                <a:spcPct val="90000"/>
              </a:lnSpc>
            </a:pPr>
            <a:r>
              <a:rPr lang="zh-CN" altLang="en-US" sz="2000" smtClean="0">
                <a:ea typeface="宋体" panose="02010600030101010101" pitchFamily="2" charset="-122"/>
              </a:rPr>
              <a:t>信噪比越大 ，越容易将信号从噪声中识别出来</a:t>
            </a:r>
            <a:endParaRPr lang="en-US" altLang="zh-CN" sz="2000" smtClean="0">
              <a:ea typeface="宋体" panose="02010600030101010101" pitchFamily="2" charset="-122"/>
            </a:endParaRPr>
          </a:p>
          <a:p>
            <a:pPr>
              <a:lnSpc>
                <a:spcPct val="90000"/>
              </a:lnSpc>
            </a:pPr>
            <a:r>
              <a:rPr lang="zh-CN" altLang="en-US" sz="1900" smtClean="0">
                <a:solidFill>
                  <a:srgbClr val="FF3300"/>
                </a:solidFill>
                <a:ea typeface="宋体" panose="02010600030101010101" pitchFamily="2" charset="-122"/>
              </a:rPr>
              <a:t>信噪比与比特差错率（</a:t>
            </a:r>
            <a:r>
              <a:rPr lang="en-US" altLang="zh-CN" sz="1900" smtClean="0">
                <a:solidFill>
                  <a:srgbClr val="FF3300"/>
                </a:solidFill>
                <a:ea typeface="宋体" panose="02010600030101010101" pitchFamily="2" charset="-122"/>
              </a:rPr>
              <a:t>BER</a:t>
            </a:r>
            <a:r>
              <a:rPr lang="zh-CN" altLang="en-US" sz="1900" smtClean="0">
                <a:solidFill>
                  <a:srgbClr val="FF3300"/>
                </a:solidFill>
                <a:ea typeface="宋体" panose="02010600030101010101" pitchFamily="2" charset="-122"/>
              </a:rPr>
              <a:t>）的关系</a:t>
            </a:r>
            <a:endParaRPr lang="en-US" altLang="zh-CN" sz="2200" smtClean="0">
              <a:solidFill>
                <a:srgbClr val="FF3300"/>
              </a:solidFill>
              <a:ea typeface="宋体" panose="02010600030101010101" pitchFamily="2" charset="-122"/>
            </a:endParaRPr>
          </a:p>
          <a:p>
            <a:pPr lvl="1">
              <a:lnSpc>
                <a:spcPct val="90000"/>
              </a:lnSpc>
            </a:pPr>
            <a:r>
              <a:rPr lang="zh-CN" altLang="en-US" sz="2000" smtClean="0">
                <a:solidFill>
                  <a:schemeClr val="accent2"/>
                </a:solidFill>
                <a:ea typeface="宋体" panose="02010600030101010101" pitchFamily="2" charset="-122"/>
              </a:rPr>
              <a:t>给定调制方案</a:t>
            </a:r>
            <a:r>
              <a:rPr lang="en-US" altLang="zh-CN" sz="2000" smtClean="0">
                <a:solidFill>
                  <a:schemeClr val="accent2"/>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增加功率</a:t>
            </a:r>
            <a:r>
              <a:rPr lang="en-US" altLang="zh-CN" sz="2000" smtClean="0">
                <a:ea typeface="宋体" panose="02010600030101010101" pitchFamily="2" charset="-122"/>
              </a:rPr>
              <a:t> -&gt; </a:t>
            </a:r>
            <a:r>
              <a:rPr lang="zh-CN" altLang="en-US" sz="2000" smtClean="0">
                <a:ea typeface="宋体" panose="02010600030101010101" pitchFamily="2" charset="-122"/>
              </a:rPr>
              <a:t>提高信噪比</a:t>
            </a:r>
            <a:r>
              <a:rPr lang="en-US" altLang="zh-CN" sz="2000" smtClean="0">
                <a:ea typeface="宋体" panose="02010600030101010101" pitchFamily="2" charset="-122"/>
              </a:rPr>
              <a:t>-&gt;</a:t>
            </a:r>
            <a:r>
              <a:rPr lang="zh-CN" altLang="en-US" sz="2000" smtClean="0">
                <a:ea typeface="宋体" panose="02010600030101010101" pitchFamily="2" charset="-122"/>
              </a:rPr>
              <a:t>减小比特差错率</a:t>
            </a:r>
            <a:endParaRPr lang="en-US" altLang="zh-CN" sz="2000" smtClean="0">
              <a:ea typeface="宋体" panose="02010600030101010101" pitchFamily="2" charset="-122"/>
            </a:endParaRPr>
          </a:p>
          <a:p>
            <a:pPr lvl="1">
              <a:lnSpc>
                <a:spcPct val="90000"/>
              </a:lnSpc>
            </a:pPr>
            <a:r>
              <a:rPr lang="zh-CN" altLang="en-US" sz="2000" smtClean="0">
                <a:solidFill>
                  <a:schemeClr val="accent2"/>
                </a:solidFill>
                <a:ea typeface="宋体" panose="02010600030101010101" pitchFamily="2" charset="-122"/>
              </a:rPr>
              <a:t>给定信噪比</a:t>
            </a:r>
            <a:r>
              <a:rPr lang="en-US" altLang="zh-CN" sz="2000" smtClean="0">
                <a:solidFill>
                  <a:schemeClr val="accent2"/>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选择符合</a:t>
            </a:r>
            <a:r>
              <a:rPr lang="en-US" altLang="zh-CN" sz="2000" smtClean="0">
                <a:ea typeface="宋体" panose="02010600030101010101" pitchFamily="2" charset="-122"/>
              </a:rPr>
              <a:t>BER</a:t>
            </a:r>
            <a:r>
              <a:rPr lang="zh-CN" altLang="en-US" sz="2000" smtClean="0">
                <a:ea typeface="宋体" panose="02010600030101010101" pitchFamily="2" charset="-122"/>
              </a:rPr>
              <a:t>需求和最高吞吐量的调制方法</a:t>
            </a:r>
            <a:endParaRPr lang="en-US" altLang="zh-CN" sz="2000" smtClean="0">
              <a:ea typeface="宋体" panose="02010600030101010101" pitchFamily="2" charset="-122"/>
            </a:endParaRPr>
          </a:p>
          <a:p>
            <a:pPr lvl="2">
              <a:lnSpc>
                <a:spcPct val="90000"/>
              </a:lnSpc>
            </a:pPr>
            <a:r>
              <a:rPr lang="zh-CN" altLang="en-US" sz="1800" smtClean="0">
                <a:ea typeface="宋体" panose="02010600030101010101" pitchFamily="2" charset="-122"/>
              </a:rPr>
              <a:t>信噪比可能随着调制方法</a:t>
            </a:r>
            <a:r>
              <a:rPr lang="en-US" altLang="zh-CN" sz="1800" smtClean="0">
                <a:ea typeface="宋体" panose="02010600030101010101" pitchFamily="2" charset="-122"/>
              </a:rPr>
              <a:t>,</a:t>
            </a:r>
            <a:r>
              <a:rPr lang="zh-CN" altLang="en-US" sz="1800" smtClean="0">
                <a:ea typeface="宋体" panose="02010600030101010101" pitchFamily="2" charset="-122"/>
              </a:rPr>
              <a:t>发送速率的不同而不同</a:t>
            </a:r>
            <a:r>
              <a:rPr lang="en-US" altLang="zh-CN" sz="1800" smtClean="0">
                <a:ea typeface="宋体" panose="02010600030101010101" pitchFamily="2" charset="-122"/>
              </a:rPr>
              <a:t> </a:t>
            </a:r>
          </a:p>
        </p:txBody>
      </p:sp>
      <p:sp>
        <p:nvSpPr>
          <p:cNvPr id="206853" name="Freeform 4"/>
          <p:cNvSpPr>
            <a:spLocks/>
          </p:cNvSpPr>
          <p:nvPr/>
        </p:nvSpPr>
        <p:spPr bwMode="auto">
          <a:xfrm>
            <a:off x="5483225" y="1924050"/>
            <a:ext cx="609600" cy="2527300"/>
          </a:xfrm>
          <a:custGeom>
            <a:avLst/>
            <a:gdLst>
              <a:gd name="T0" fmla="*/ 0 w 384"/>
              <a:gd name="T1" fmla="*/ 0 h 1592"/>
              <a:gd name="T2" fmla="*/ 2147483646 w 384"/>
              <a:gd name="T3" fmla="*/ 2147483646 h 1592"/>
              <a:gd name="T4" fmla="*/ 2147483646 w 384"/>
              <a:gd name="T5" fmla="*/ 2147483646 h 1592"/>
              <a:gd name="T6" fmla="*/ 2147483646 w 384"/>
              <a:gd name="T7" fmla="*/ 2147483646 h 1592"/>
              <a:gd name="T8" fmla="*/ 0 60000 65536"/>
              <a:gd name="T9" fmla="*/ 0 60000 65536"/>
              <a:gd name="T10" fmla="*/ 0 60000 65536"/>
              <a:gd name="T11" fmla="*/ 0 60000 65536"/>
              <a:gd name="T12" fmla="*/ 0 w 384"/>
              <a:gd name="T13" fmla="*/ 0 h 1592"/>
              <a:gd name="T14" fmla="*/ 384 w 384"/>
              <a:gd name="T15" fmla="*/ 1592 h 1592"/>
            </a:gdLst>
            <a:ahLst/>
            <a:cxnLst>
              <a:cxn ang="T8">
                <a:pos x="T0" y="T1"/>
              </a:cxn>
              <a:cxn ang="T9">
                <a:pos x="T2" y="T3"/>
              </a:cxn>
              <a:cxn ang="T10">
                <a:pos x="T4" y="T5"/>
              </a:cxn>
              <a:cxn ang="T11">
                <a:pos x="T6" y="T7"/>
              </a:cxn>
            </a:cxnLst>
            <a:rect l="T12" t="T13" r="T14" b="T15"/>
            <a:pathLst>
              <a:path w="384" h="1592">
                <a:moveTo>
                  <a:pt x="0" y="0"/>
                </a:moveTo>
                <a:cubicBezTo>
                  <a:pt x="66" y="110"/>
                  <a:pt x="133" y="220"/>
                  <a:pt x="184" y="384"/>
                </a:cubicBezTo>
                <a:cubicBezTo>
                  <a:pt x="235" y="548"/>
                  <a:pt x="271" y="783"/>
                  <a:pt x="304" y="984"/>
                </a:cubicBezTo>
                <a:cubicBezTo>
                  <a:pt x="337" y="1185"/>
                  <a:pt x="371" y="1492"/>
                  <a:pt x="384" y="1592"/>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4" name="Freeform 5"/>
          <p:cNvSpPr>
            <a:spLocks/>
          </p:cNvSpPr>
          <p:nvPr/>
        </p:nvSpPr>
        <p:spPr bwMode="auto">
          <a:xfrm>
            <a:off x="6130925" y="1593850"/>
            <a:ext cx="685800" cy="2857500"/>
          </a:xfrm>
          <a:custGeom>
            <a:avLst/>
            <a:gdLst>
              <a:gd name="T0" fmla="*/ 0 w 432"/>
              <a:gd name="T1" fmla="*/ 0 h 1800"/>
              <a:gd name="T2" fmla="*/ 2147483646 w 432"/>
              <a:gd name="T3" fmla="*/ 2147483646 h 1800"/>
              <a:gd name="T4" fmla="*/ 2147483646 w 432"/>
              <a:gd name="T5" fmla="*/ 2147483646 h 1800"/>
              <a:gd name="T6" fmla="*/ 2147483646 w 432"/>
              <a:gd name="T7" fmla="*/ 2147483646 h 1800"/>
              <a:gd name="T8" fmla="*/ 2147483646 w 432"/>
              <a:gd name="T9" fmla="*/ 2147483646 h 1800"/>
              <a:gd name="T10" fmla="*/ 0 60000 65536"/>
              <a:gd name="T11" fmla="*/ 0 60000 65536"/>
              <a:gd name="T12" fmla="*/ 0 60000 65536"/>
              <a:gd name="T13" fmla="*/ 0 60000 65536"/>
              <a:gd name="T14" fmla="*/ 0 60000 65536"/>
              <a:gd name="T15" fmla="*/ 0 w 432"/>
              <a:gd name="T16" fmla="*/ 0 h 1800"/>
              <a:gd name="T17" fmla="*/ 432 w 432"/>
              <a:gd name="T18" fmla="*/ 1800 h 1800"/>
            </a:gdLst>
            <a:ahLst/>
            <a:cxnLst>
              <a:cxn ang="T10">
                <a:pos x="T0" y="T1"/>
              </a:cxn>
              <a:cxn ang="T11">
                <a:pos x="T2" y="T3"/>
              </a:cxn>
              <a:cxn ang="T12">
                <a:pos x="T4" y="T5"/>
              </a:cxn>
              <a:cxn ang="T13">
                <a:pos x="T6" y="T7"/>
              </a:cxn>
              <a:cxn ang="T14">
                <a:pos x="T8" y="T9"/>
              </a:cxn>
            </a:cxnLst>
            <a:rect l="T15" t="T16" r="T17" b="T18"/>
            <a:pathLst>
              <a:path w="432" h="1800">
                <a:moveTo>
                  <a:pt x="0" y="0"/>
                </a:moveTo>
                <a:cubicBezTo>
                  <a:pt x="62" y="98"/>
                  <a:pt x="125" y="196"/>
                  <a:pt x="168" y="296"/>
                </a:cubicBezTo>
                <a:cubicBezTo>
                  <a:pt x="211" y="396"/>
                  <a:pt x="224" y="451"/>
                  <a:pt x="256" y="600"/>
                </a:cubicBezTo>
                <a:cubicBezTo>
                  <a:pt x="288" y="749"/>
                  <a:pt x="331" y="992"/>
                  <a:pt x="360" y="1192"/>
                </a:cubicBezTo>
                <a:cubicBezTo>
                  <a:pt x="389" y="1392"/>
                  <a:pt x="410" y="1596"/>
                  <a:pt x="432" y="1800"/>
                </a:cubicBezTo>
              </a:path>
            </a:pathLst>
          </a:cu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5" name="Freeform 6"/>
          <p:cNvSpPr>
            <a:spLocks/>
          </p:cNvSpPr>
          <p:nvPr/>
        </p:nvSpPr>
        <p:spPr bwMode="auto">
          <a:xfrm>
            <a:off x="7045325" y="1593850"/>
            <a:ext cx="647700" cy="2844800"/>
          </a:xfrm>
          <a:custGeom>
            <a:avLst/>
            <a:gdLst>
              <a:gd name="T0" fmla="*/ 0 w 408"/>
              <a:gd name="T1" fmla="*/ 0 h 1792"/>
              <a:gd name="T2" fmla="*/ 2147483646 w 408"/>
              <a:gd name="T3" fmla="*/ 2147483646 h 1792"/>
              <a:gd name="T4" fmla="*/ 2147483646 w 408"/>
              <a:gd name="T5" fmla="*/ 2147483646 h 1792"/>
              <a:gd name="T6" fmla="*/ 2147483646 w 408"/>
              <a:gd name="T7" fmla="*/ 2147483646 h 1792"/>
              <a:gd name="T8" fmla="*/ 2147483646 w 408"/>
              <a:gd name="T9" fmla="*/ 2147483646 h 1792"/>
              <a:gd name="T10" fmla="*/ 0 60000 65536"/>
              <a:gd name="T11" fmla="*/ 0 60000 65536"/>
              <a:gd name="T12" fmla="*/ 0 60000 65536"/>
              <a:gd name="T13" fmla="*/ 0 60000 65536"/>
              <a:gd name="T14" fmla="*/ 0 60000 65536"/>
              <a:gd name="T15" fmla="*/ 0 w 408"/>
              <a:gd name="T16" fmla="*/ 0 h 1792"/>
              <a:gd name="T17" fmla="*/ 408 w 408"/>
              <a:gd name="T18" fmla="*/ 1792 h 1792"/>
            </a:gdLst>
            <a:ahLst/>
            <a:cxnLst>
              <a:cxn ang="T10">
                <a:pos x="T0" y="T1"/>
              </a:cxn>
              <a:cxn ang="T11">
                <a:pos x="T2" y="T3"/>
              </a:cxn>
              <a:cxn ang="T12">
                <a:pos x="T4" y="T5"/>
              </a:cxn>
              <a:cxn ang="T13">
                <a:pos x="T6" y="T7"/>
              </a:cxn>
              <a:cxn ang="T14">
                <a:pos x="T8" y="T9"/>
              </a:cxn>
            </a:cxnLst>
            <a:rect l="T15" t="T16" r="T17" b="T18"/>
            <a:pathLst>
              <a:path w="408" h="1792">
                <a:moveTo>
                  <a:pt x="0" y="0"/>
                </a:moveTo>
                <a:cubicBezTo>
                  <a:pt x="56" y="98"/>
                  <a:pt x="113" y="197"/>
                  <a:pt x="152" y="296"/>
                </a:cubicBezTo>
                <a:cubicBezTo>
                  <a:pt x="191" y="395"/>
                  <a:pt x="200" y="443"/>
                  <a:pt x="232" y="592"/>
                </a:cubicBezTo>
                <a:cubicBezTo>
                  <a:pt x="264" y="741"/>
                  <a:pt x="315" y="992"/>
                  <a:pt x="344" y="1192"/>
                </a:cubicBezTo>
                <a:cubicBezTo>
                  <a:pt x="373" y="1392"/>
                  <a:pt x="397" y="1691"/>
                  <a:pt x="408" y="1792"/>
                </a:cubicBezTo>
              </a:path>
            </a:pathLst>
          </a:custGeom>
          <a:noFill/>
          <a:ln w="28575">
            <a:solidFill>
              <a:srgbClr val="00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6" name="Rectangle 7"/>
          <p:cNvSpPr>
            <a:spLocks noChangeArrowheads="1"/>
          </p:cNvSpPr>
          <p:nvPr/>
        </p:nvSpPr>
        <p:spPr bwMode="auto">
          <a:xfrm>
            <a:off x="5475288" y="1581150"/>
            <a:ext cx="2862262" cy="2878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6857" name="Line 8"/>
          <p:cNvSpPr>
            <a:spLocks noChangeShapeType="1"/>
          </p:cNvSpPr>
          <p:nvPr/>
        </p:nvSpPr>
        <p:spPr bwMode="auto">
          <a:xfrm>
            <a:off x="5475288" y="2074863"/>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8" name="Line 9"/>
          <p:cNvSpPr>
            <a:spLocks noChangeShapeType="1"/>
          </p:cNvSpPr>
          <p:nvPr/>
        </p:nvSpPr>
        <p:spPr bwMode="auto">
          <a:xfrm>
            <a:off x="5484813" y="2541588"/>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9" name="Line 10"/>
          <p:cNvSpPr>
            <a:spLocks noChangeShapeType="1"/>
          </p:cNvSpPr>
          <p:nvPr/>
        </p:nvSpPr>
        <p:spPr bwMode="auto">
          <a:xfrm>
            <a:off x="5494338" y="3022600"/>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0" name="Line 11"/>
          <p:cNvSpPr>
            <a:spLocks noChangeShapeType="1"/>
          </p:cNvSpPr>
          <p:nvPr/>
        </p:nvSpPr>
        <p:spPr bwMode="auto">
          <a:xfrm>
            <a:off x="5503863" y="3489325"/>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1" name="Line 12"/>
          <p:cNvSpPr>
            <a:spLocks noChangeShapeType="1"/>
          </p:cNvSpPr>
          <p:nvPr/>
        </p:nvSpPr>
        <p:spPr bwMode="auto">
          <a:xfrm>
            <a:off x="5513388" y="3970338"/>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2" name="Line 13"/>
          <p:cNvSpPr>
            <a:spLocks noChangeShapeType="1"/>
          </p:cNvSpPr>
          <p:nvPr/>
        </p:nvSpPr>
        <p:spPr bwMode="auto">
          <a:xfrm>
            <a:off x="6224588" y="1581150"/>
            <a:ext cx="0" cy="2878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3" name="Line 14"/>
          <p:cNvSpPr>
            <a:spLocks noChangeShapeType="1"/>
          </p:cNvSpPr>
          <p:nvPr/>
        </p:nvSpPr>
        <p:spPr bwMode="auto">
          <a:xfrm>
            <a:off x="6931025" y="1598613"/>
            <a:ext cx="0" cy="2878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4" name="Line 15"/>
          <p:cNvSpPr>
            <a:spLocks noChangeShapeType="1"/>
          </p:cNvSpPr>
          <p:nvPr/>
        </p:nvSpPr>
        <p:spPr bwMode="auto">
          <a:xfrm>
            <a:off x="7637463" y="1587500"/>
            <a:ext cx="0" cy="2878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5" name="Text Box 16"/>
          <p:cNvSpPr txBox="1">
            <a:spLocks noChangeArrowheads="1"/>
          </p:cNvSpPr>
          <p:nvPr/>
        </p:nvSpPr>
        <p:spPr bwMode="auto">
          <a:xfrm>
            <a:off x="6037263" y="4437063"/>
            <a:ext cx="3619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endParaRPr kumimoji="0" lang="en-US" altLang="zh-CN" sz="1200" baseline="30000">
              <a:latin typeface="Arial" panose="020B0604020202020204" pitchFamily="34" charset="0"/>
              <a:ea typeface="宋体" panose="02010600030101010101" pitchFamily="2" charset="-122"/>
            </a:endParaRPr>
          </a:p>
        </p:txBody>
      </p:sp>
      <p:sp>
        <p:nvSpPr>
          <p:cNvPr id="206866" name="Text Box 17"/>
          <p:cNvSpPr txBox="1">
            <a:spLocks noChangeArrowheads="1"/>
          </p:cNvSpPr>
          <p:nvPr/>
        </p:nvSpPr>
        <p:spPr bwMode="auto">
          <a:xfrm>
            <a:off x="6745288" y="4438650"/>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20</a:t>
            </a:r>
            <a:endParaRPr kumimoji="0" lang="en-US" altLang="zh-CN" sz="1200" baseline="30000">
              <a:latin typeface="Arial" panose="020B0604020202020204" pitchFamily="34" charset="0"/>
              <a:ea typeface="宋体" panose="02010600030101010101" pitchFamily="2" charset="-122"/>
            </a:endParaRPr>
          </a:p>
        </p:txBody>
      </p:sp>
      <p:sp>
        <p:nvSpPr>
          <p:cNvPr id="206867" name="Text Box 18"/>
          <p:cNvSpPr txBox="1">
            <a:spLocks noChangeArrowheads="1"/>
          </p:cNvSpPr>
          <p:nvPr/>
        </p:nvSpPr>
        <p:spPr bwMode="auto">
          <a:xfrm>
            <a:off x="7435850" y="4441825"/>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30</a:t>
            </a:r>
            <a:endParaRPr kumimoji="0" lang="en-US" altLang="zh-CN" sz="1200" baseline="30000">
              <a:latin typeface="Arial" panose="020B0604020202020204" pitchFamily="34" charset="0"/>
              <a:ea typeface="宋体" panose="02010600030101010101" pitchFamily="2" charset="-122"/>
            </a:endParaRPr>
          </a:p>
        </p:txBody>
      </p:sp>
      <p:sp>
        <p:nvSpPr>
          <p:cNvPr id="206868" name="Text Box 19"/>
          <p:cNvSpPr txBox="1">
            <a:spLocks noChangeArrowheads="1"/>
          </p:cNvSpPr>
          <p:nvPr/>
        </p:nvSpPr>
        <p:spPr bwMode="auto">
          <a:xfrm>
            <a:off x="8158163" y="4445000"/>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40</a:t>
            </a:r>
            <a:endParaRPr kumimoji="0" lang="en-US" altLang="zh-CN" sz="1200" baseline="30000">
              <a:latin typeface="Arial" panose="020B0604020202020204" pitchFamily="34" charset="0"/>
              <a:ea typeface="宋体" panose="02010600030101010101" pitchFamily="2" charset="-122"/>
            </a:endParaRPr>
          </a:p>
        </p:txBody>
      </p:sp>
      <p:sp>
        <p:nvSpPr>
          <p:cNvPr id="206869" name="Line 20"/>
          <p:cNvSpPr>
            <a:spLocks noChangeShapeType="1"/>
          </p:cNvSpPr>
          <p:nvPr/>
        </p:nvSpPr>
        <p:spPr bwMode="auto">
          <a:xfrm>
            <a:off x="5780088" y="6108700"/>
            <a:ext cx="431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0" name="Line 21"/>
          <p:cNvSpPr>
            <a:spLocks noChangeShapeType="1"/>
          </p:cNvSpPr>
          <p:nvPr/>
        </p:nvSpPr>
        <p:spPr bwMode="auto">
          <a:xfrm>
            <a:off x="5780088" y="5715000"/>
            <a:ext cx="4318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1" name="Line 22"/>
          <p:cNvSpPr>
            <a:spLocks noChangeShapeType="1"/>
          </p:cNvSpPr>
          <p:nvPr/>
        </p:nvSpPr>
        <p:spPr bwMode="auto">
          <a:xfrm>
            <a:off x="5792788" y="5295900"/>
            <a:ext cx="393700" cy="0"/>
          </a:xfrm>
          <a:prstGeom prst="line">
            <a:avLst/>
          </a:prstGeom>
          <a:noFill/>
          <a:ln w="28575">
            <a:solidFill>
              <a:srgbClr val="0099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2" name="Text Box 23"/>
          <p:cNvSpPr txBox="1">
            <a:spLocks noChangeArrowheads="1"/>
          </p:cNvSpPr>
          <p:nvPr/>
        </p:nvSpPr>
        <p:spPr bwMode="auto">
          <a:xfrm>
            <a:off x="6191250" y="5162550"/>
            <a:ext cx="163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QAM256 (8 Mbps)</a:t>
            </a:r>
          </a:p>
        </p:txBody>
      </p:sp>
      <p:sp>
        <p:nvSpPr>
          <p:cNvPr id="206873" name="Text Box 24"/>
          <p:cNvSpPr txBox="1">
            <a:spLocks noChangeArrowheads="1"/>
          </p:cNvSpPr>
          <p:nvPr/>
        </p:nvSpPr>
        <p:spPr bwMode="auto">
          <a:xfrm>
            <a:off x="6178550" y="5554663"/>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QAM16 (4 Mbps)</a:t>
            </a:r>
          </a:p>
        </p:txBody>
      </p:sp>
      <p:sp>
        <p:nvSpPr>
          <p:cNvPr id="206874" name="Text Box 25"/>
          <p:cNvSpPr txBox="1">
            <a:spLocks noChangeArrowheads="1"/>
          </p:cNvSpPr>
          <p:nvPr/>
        </p:nvSpPr>
        <p:spPr bwMode="auto">
          <a:xfrm>
            <a:off x="6194425" y="5961063"/>
            <a:ext cx="1409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BPSK (1 Mbps)</a:t>
            </a:r>
          </a:p>
        </p:txBody>
      </p:sp>
      <p:sp>
        <p:nvSpPr>
          <p:cNvPr id="206875" name="Text Box 26"/>
          <p:cNvSpPr txBox="1">
            <a:spLocks noChangeArrowheads="1"/>
          </p:cNvSpPr>
          <p:nvPr/>
        </p:nvSpPr>
        <p:spPr bwMode="auto">
          <a:xfrm>
            <a:off x="6445250" y="4637088"/>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SNR(dB)</a:t>
            </a:r>
          </a:p>
        </p:txBody>
      </p:sp>
      <p:sp>
        <p:nvSpPr>
          <p:cNvPr id="206876" name="Text Box 27"/>
          <p:cNvSpPr txBox="1">
            <a:spLocks noChangeArrowheads="1"/>
          </p:cNvSpPr>
          <p:nvPr/>
        </p:nvSpPr>
        <p:spPr bwMode="auto">
          <a:xfrm rot="-5400000">
            <a:off x="4602162" y="2911476"/>
            <a:ext cx="54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BER</a:t>
            </a:r>
          </a:p>
        </p:txBody>
      </p:sp>
      <p:sp>
        <p:nvSpPr>
          <p:cNvPr id="206877" name="Text Box 28"/>
          <p:cNvSpPr txBox="1">
            <a:spLocks noChangeArrowheads="1"/>
          </p:cNvSpPr>
          <p:nvPr/>
        </p:nvSpPr>
        <p:spPr bwMode="auto">
          <a:xfrm>
            <a:off x="4960938" y="1444625"/>
            <a:ext cx="45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-1</a:t>
            </a:r>
          </a:p>
        </p:txBody>
      </p:sp>
      <p:sp>
        <p:nvSpPr>
          <p:cNvPr id="206878" name="Text Box 29"/>
          <p:cNvSpPr txBox="1">
            <a:spLocks noChangeArrowheads="1"/>
          </p:cNvSpPr>
          <p:nvPr/>
        </p:nvSpPr>
        <p:spPr bwMode="auto">
          <a:xfrm>
            <a:off x="4979988" y="1925638"/>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-2</a:t>
            </a:r>
          </a:p>
        </p:txBody>
      </p:sp>
      <p:sp>
        <p:nvSpPr>
          <p:cNvPr id="206879" name="Text Box 30"/>
          <p:cNvSpPr txBox="1">
            <a:spLocks noChangeArrowheads="1"/>
          </p:cNvSpPr>
          <p:nvPr/>
        </p:nvSpPr>
        <p:spPr bwMode="auto">
          <a:xfrm>
            <a:off x="4970463" y="2392363"/>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-3</a:t>
            </a:r>
          </a:p>
        </p:txBody>
      </p:sp>
      <p:sp>
        <p:nvSpPr>
          <p:cNvPr id="206880" name="Text Box 31"/>
          <p:cNvSpPr txBox="1">
            <a:spLocks noChangeArrowheads="1"/>
          </p:cNvSpPr>
          <p:nvPr/>
        </p:nvSpPr>
        <p:spPr bwMode="auto">
          <a:xfrm>
            <a:off x="4979988" y="3325813"/>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-5</a:t>
            </a:r>
          </a:p>
        </p:txBody>
      </p:sp>
      <p:sp>
        <p:nvSpPr>
          <p:cNvPr id="206881" name="Text Box 32"/>
          <p:cNvSpPr txBox="1">
            <a:spLocks noChangeArrowheads="1"/>
          </p:cNvSpPr>
          <p:nvPr/>
        </p:nvSpPr>
        <p:spPr bwMode="auto">
          <a:xfrm>
            <a:off x="4984750" y="3806825"/>
            <a:ext cx="45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-6</a:t>
            </a:r>
          </a:p>
        </p:txBody>
      </p:sp>
      <p:sp>
        <p:nvSpPr>
          <p:cNvPr id="206882" name="Text Box 33"/>
          <p:cNvSpPr txBox="1">
            <a:spLocks noChangeArrowheads="1"/>
          </p:cNvSpPr>
          <p:nvPr/>
        </p:nvSpPr>
        <p:spPr bwMode="auto">
          <a:xfrm>
            <a:off x="4975225" y="4302125"/>
            <a:ext cx="45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-7</a:t>
            </a:r>
          </a:p>
        </p:txBody>
      </p:sp>
      <p:sp>
        <p:nvSpPr>
          <p:cNvPr id="206883" name="Text Box 34"/>
          <p:cNvSpPr txBox="1">
            <a:spLocks noChangeArrowheads="1"/>
          </p:cNvSpPr>
          <p:nvPr/>
        </p:nvSpPr>
        <p:spPr bwMode="auto">
          <a:xfrm>
            <a:off x="4962525" y="2881313"/>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-4</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defRPr/>
            </a:pPr>
            <a:r>
              <a:rPr lang="zh-CN" altLang="en-US" dirty="0" smtClean="0">
                <a:latin typeface="+mj-ea"/>
              </a:rPr>
              <a:t>无线链路</a:t>
            </a:r>
            <a:r>
              <a:rPr lang="en-US" altLang="zh-CN" dirty="0" smtClean="0">
                <a:latin typeface="+mj-ea"/>
              </a:rPr>
              <a:t>: </a:t>
            </a:r>
            <a:r>
              <a:rPr lang="zh-CN" altLang="en-US" dirty="0" smtClean="0">
                <a:latin typeface="+mj-ea"/>
              </a:rPr>
              <a:t>高比特误码率</a:t>
            </a:r>
            <a:endParaRPr lang="en-US" altLang="zh-CN" dirty="0" smtClean="0">
              <a:latin typeface="+mj-ea"/>
            </a:endParaRPr>
          </a:p>
        </p:txBody>
      </p:sp>
      <p:sp>
        <p:nvSpPr>
          <p:cNvPr id="67587" name="Rectangle 3"/>
          <p:cNvSpPr>
            <a:spLocks noGrp="1" noChangeArrowheads="1"/>
          </p:cNvSpPr>
          <p:nvPr>
            <p:ph idx="1"/>
          </p:nvPr>
        </p:nvSpPr>
        <p:spPr>
          <a:xfrm>
            <a:off x="457200" y="1219200"/>
            <a:ext cx="8458200" cy="1979613"/>
          </a:xfrm>
        </p:spPr>
        <p:txBody>
          <a:bodyPr/>
          <a:lstStyle/>
          <a:p>
            <a:pPr eaLnBrk="1" hangingPunct="1">
              <a:defRPr/>
            </a:pPr>
            <a:r>
              <a:rPr lang="zh-CN" altLang="en-US" sz="2800" dirty="0" smtClean="0">
                <a:latin typeface="+mn-ea"/>
              </a:rPr>
              <a:t>信号强度衰减</a:t>
            </a:r>
            <a:endParaRPr lang="en-US" altLang="zh-CN" sz="2800" dirty="0" smtClean="0">
              <a:latin typeface="+mn-ea"/>
            </a:endParaRPr>
          </a:p>
          <a:p>
            <a:pPr lvl="1" eaLnBrk="1" hangingPunct="1">
              <a:defRPr/>
            </a:pPr>
            <a:r>
              <a:rPr lang="zh-CN" altLang="en-US" sz="2400" dirty="0" smtClean="0">
                <a:latin typeface="+mn-ea"/>
              </a:rPr>
              <a:t>随着传播距离衰减</a:t>
            </a:r>
            <a:endParaRPr lang="en-US" altLang="zh-CN" sz="2400" dirty="0" smtClean="0">
              <a:latin typeface="+mn-ea"/>
            </a:endParaRPr>
          </a:p>
          <a:p>
            <a:pPr lvl="1" eaLnBrk="1" hangingPunct="1">
              <a:defRPr/>
            </a:pPr>
            <a:r>
              <a:rPr lang="zh-CN" altLang="en-US" sz="2400" dirty="0" smtClean="0">
                <a:latin typeface="+mn-ea"/>
              </a:rPr>
              <a:t>穿透其他物质时信号减弱</a:t>
            </a:r>
            <a:endParaRPr lang="en-US" altLang="zh-CN" sz="2400" dirty="0" smtClean="0">
              <a:latin typeface="+mn-ea"/>
            </a:endParaRPr>
          </a:p>
          <a:p>
            <a:pPr lvl="1" eaLnBrk="1" hangingPunct="1">
              <a:buFont typeface="Helvetica"/>
              <a:buNone/>
              <a:defRPr/>
            </a:pPr>
            <a:endParaRPr lang="en-US" altLang="zh-CN" sz="2000" dirty="0" smtClean="0">
              <a:latin typeface="+mn-ea"/>
            </a:endParaRPr>
          </a:p>
        </p:txBody>
      </p:sp>
      <p:grpSp>
        <p:nvGrpSpPr>
          <p:cNvPr id="208900" name="Group 8"/>
          <p:cNvGrpSpPr>
            <a:grpSpLocks/>
          </p:cNvGrpSpPr>
          <p:nvPr/>
        </p:nvGrpSpPr>
        <p:grpSpPr bwMode="auto">
          <a:xfrm>
            <a:off x="1268413" y="3121025"/>
            <a:ext cx="6299200" cy="3571875"/>
            <a:chOff x="1259" y="2233"/>
            <a:chExt cx="3266" cy="1968"/>
          </a:xfrm>
        </p:grpSpPr>
        <p:pic>
          <p:nvPicPr>
            <p:cNvPr id="208902" name="Picture 5" descr="fi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 y="2281"/>
              <a:ext cx="2952"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3" name="Rectangle 6"/>
            <p:cNvSpPr>
              <a:spLocks noChangeArrowheads="1"/>
            </p:cNvSpPr>
            <p:nvPr/>
          </p:nvSpPr>
          <p:spPr bwMode="auto">
            <a:xfrm>
              <a:off x="1259" y="3660"/>
              <a:ext cx="3266" cy="508"/>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08904" name="Rectangle 7"/>
            <p:cNvSpPr>
              <a:spLocks noChangeArrowheads="1"/>
            </p:cNvSpPr>
            <p:nvPr/>
          </p:nvSpPr>
          <p:spPr bwMode="auto">
            <a:xfrm>
              <a:off x="1283" y="2233"/>
              <a:ext cx="339" cy="174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208901"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B992BD0-FF73-44A2-90D5-ED9AAA865A2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6"/>
          <p:cNvSpPr>
            <a:spLocks noGrp="1" noChangeArrowheads="1"/>
          </p:cNvSpPr>
          <p:nvPr>
            <p:ph type="title"/>
          </p:nvPr>
        </p:nvSpPr>
        <p:spPr/>
        <p:txBody>
          <a:bodyPr/>
          <a:lstStyle/>
          <a:p>
            <a:pPr eaLnBrk="1" hangingPunct="1"/>
            <a:r>
              <a:rPr lang="zh-CN" altLang="en-US" smtClean="0">
                <a:latin typeface="华文中宋" panose="02010600040101010101" pitchFamily="2" charset="-122"/>
              </a:rPr>
              <a:t>无线链路</a:t>
            </a:r>
            <a:r>
              <a:rPr lang="en-US" altLang="zh-CN" smtClean="0">
                <a:latin typeface="华文中宋" panose="02010600040101010101" pitchFamily="2" charset="-122"/>
              </a:rPr>
              <a:t>: </a:t>
            </a:r>
            <a:r>
              <a:rPr lang="zh-CN" altLang="en-US" smtClean="0">
                <a:latin typeface="华文中宋" panose="02010600040101010101" pitchFamily="2" charset="-122"/>
              </a:rPr>
              <a:t>高比特误码率</a:t>
            </a:r>
            <a:endParaRPr lang="en-US" altLang="zh-CN" smtClean="0">
              <a:ea typeface="MS PGothic" panose="020B0600070205080204" pitchFamily="34" charset="-128"/>
            </a:endParaRPr>
          </a:p>
        </p:txBody>
      </p:sp>
      <p:sp>
        <p:nvSpPr>
          <p:cNvPr id="210947" name="Rectangle 7"/>
          <p:cNvSpPr>
            <a:spLocks noGrp="1" noChangeArrowheads="1"/>
          </p:cNvSpPr>
          <p:nvPr>
            <p:ph idx="1"/>
          </p:nvPr>
        </p:nvSpPr>
        <p:spPr>
          <a:xfrm>
            <a:off x="457200" y="1219200"/>
            <a:ext cx="8458200" cy="2709863"/>
          </a:xfrm>
        </p:spPr>
        <p:txBody>
          <a:bodyPr/>
          <a:lstStyle/>
          <a:p>
            <a:pPr eaLnBrk="1" hangingPunct="1"/>
            <a:r>
              <a:rPr lang="zh-CN" altLang="en-US" smtClean="0"/>
              <a:t>其他干扰源</a:t>
            </a:r>
            <a:endParaRPr lang="en-US" altLang="zh-CN" smtClean="0"/>
          </a:p>
          <a:p>
            <a:pPr lvl="1" eaLnBrk="1" hangingPunct="1"/>
            <a:r>
              <a:rPr lang="zh-CN" altLang="en-US" smtClean="0"/>
              <a:t>同频发射源</a:t>
            </a:r>
            <a:endParaRPr lang="en-US" altLang="zh-CN" smtClean="0"/>
          </a:p>
          <a:p>
            <a:pPr lvl="1" eaLnBrk="1" hangingPunct="1"/>
            <a:r>
              <a:rPr lang="en-US" altLang="zh-CN" smtClean="0"/>
              <a:t>E.g., 2.4 GHz </a:t>
            </a:r>
            <a:r>
              <a:rPr lang="zh-CN" altLang="en-US" smtClean="0"/>
              <a:t>无绳电话会对</a:t>
            </a:r>
            <a:r>
              <a:rPr lang="en-US" altLang="zh-CN" smtClean="0"/>
              <a:t>802.11b WLAN</a:t>
            </a:r>
            <a:r>
              <a:rPr lang="zh-CN" altLang="en-US" smtClean="0"/>
              <a:t>产生干扰</a:t>
            </a:r>
            <a:endParaRPr lang="en-US" altLang="zh-CN" smtClean="0"/>
          </a:p>
          <a:p>
            <a:pPr lvl="1" eaLnBrk="1" hangingPunct="1"/>
            <a:r>
              <a:rPr lang="zh-CN" altLang="en-US" smtClean="0"/>
              <a:t>电磁噪声</a:t>
            </a:r>
            <a:r>
              <a:rPr lang="en-US" altLang="zh-CN" smtClean="0"/>
              <a:t>(e.g., </a:t>
            </a:r>
            <a:r>
              <a:rPr lang="zh-CN" altLang="en-US" smtClean="0"/>
              <a:t>微波炉</a:t>
            </a:r>
            <a:r>
              <a:rPr lang="en-US" altLang="zh-CN" smtClean="0"/>
              <a:t>)</a:t>
            </a:r>
          </a:p>
          <a:p>
            <a:pPr lvl="1" eaLnBrk="1" hangingPunct="1">
              <a:buFont typeface="Helvetica" panose="020B0604020202020204" pitchFamily="34" charset="0"/>
              <a:buNone/>
            </a:pPr>
            <a:endParaRPr lang="en-US" altLang="zh-CN" sz="2000" smtClean="0"/>
          </a:p>
        </p:txBody>
      </p:sp>
      <p:pic>
        <p:nvPicPr>
          <p:cNvPr id="210948" name="Picture 9" descr="microwave-inter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8" y="3889375"/>
            <a:ext cx="7758112"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9"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529A3CF-40C4-4F82-9B08-5E7B344C5CC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BDC6B69-6C42-43EA-82A7-65BE6B10B58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a:t>
            </a:fld>
            <a:r>
              <a:rPr kumimoji="0" lang="en-US" altLang="zh-CN" sz="1000" smtClean="0">
                <a:latin typeface="Arial" panose="020B0604020202020204" pitchFamily="34" charset="0"/>
                <a:ea typeface="宋体" panose="02010600030101010101" pitchFamily="2" charset="-122"/>
              </a:rPr>
              <a:t>-</a:t>
            </a:r>
          </a:p>
        </p:txBody>
      </p:sp>
      <p:sp>
        <p:nvSpPr>
          <p:cNvPr id="24579" name="Rectangle 2"/>
          <p:cNvSpPr>
            <a:spLocks noGrp="1" noChangeArrowheads="1"/>
          </p:cNvSpPr>
          <p:nvPr>
            <p:ph type="title"/>
          </p:nvPr>
        </p:nvSpPr>
        <p:spPr/>
        <p:txBody>
          <a:bodyPr/>
          <a:lstStyle/>
          <a:p>
            <a:r>
              <a:rPr lang="zh-CN" altLang="en-US" sz="3500" smtClean="0"/>
              <a:t>直连网络的研究问题</a:t>
            </a:r>
            <a:endParaRPr lang="en-US" altLang="zh-CN" sz="3500" smtClean="0"/>
          </a:p>
        </p:txBody>
      </p:sp>
      <p:sp>
        <p:nvSpPr>
          <p:cNvPr id="24580" name="Rectangle 3"/>
          <p:cNvSpPr>
            <a:spLocks noGrp="1" noChangeArrowheads="1"/>
          </p:cNvSpPr>
          <p:nvPr>
            <p:ph type="body" idx="1"/>
          </p:nvPr>
        </p:nvSpPr>
        <p:spPr>
          <a:xfrm>
            <a:off x="457200" y="4652963"/>
            <a:ext cx="8229600" cy="1800225"/>
          </a:xfrm>
        </p:spPr>
        <p:txBody>
          <a:bodyPr/>
          <a:lstStyle/>
          <a:p>
            <a:pPr lvl="1"/>
            <a:r>
              <a:rPr lang="zh-CN" altLang="en-US" smtClean="0"/>
              <a:t>通信链路共享</a:t>
            </a:r>
            <a:r>
              <a:rPr lang="en-US" altLang="zh-CN" smtClean="0"/>
              <a:t> </a:t>
            </a:r>
            <a:r>
              <a:rPr lang="zh-CN" altLang="en-US" smtClean="0"/>
              <a:t>（介质访问控制）</a:t>
            </a:r>
            <a:endParaRPr lang="en-US" altLang="zh-CN" smtClean="0"/>
          </a:p>
          <a:p>
            <a:pPr lvl="2"/>
            <a:r>
              <a:rPr lang="zh-CN" altLang="en-US" smtClean="0"/>
              <a:t>如果链路静态共享</a:t>
            </a:r>
            <a:r>
              <a:rPr lang="en-US" altLang="zh-CN" smtClean="0"/>
              <a:t>, </a:t>
            </a:r>
            <a:r>
              <a:rPr lang="zh-CN" altLang="en-US" smtClean="0"/>
              <a:t>很容易处理</a:t>
            </a:r>
            <a:endParaRPr lang="en-US" altLang="zh-CN" smtClean="0"/>
          </a:p>
          <a:p>
            <a:pPr lvl="2"/>
            <a:r>
              <a:rPr lang="zh-CN" altLang="en-US" smtClean="0"/>
              <a:t>如果链路动态共享</a:t>
            </a:r>
            <a:r>
              <a:rPr lang="en-US" altLang="zh-CN" smtClean="0"/>
              <a:t>, </a:t>
            </a:r>
            <a:r>
              <a:rPr lang="zh-CN" altLang="en-US" smtClean="0"/>
              <a:t>如何控制多个主机的访问顺序</a:t>
            </a:r>
            <a:r>
              <a:rPr lang="en-US" altLang="zh-CN" smtClean="0"/>
              <a:t>? </a:t>
            </a:r>
          </a:p>
        </p:txBody>
      </p:sp>
      <p:pic>
        <p:nvPicPr>
          <p:cNvPr id="24581" name="Picture 5"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1557338"/>
            <a:ext cx="130810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980113" y="1557338"/>
            <a:ext cx="14001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8"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765675" y="3030538"/>
            <a:ext cx="1400175"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0"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125" y="3130550"/>
            <a:ext cx="130651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31" name="AutoShape 11"/>
          <p:cNvSpPr>
            <a:spLocks noChangeArrowheads="1"/>
          </p:cNvSpPr>
          <p:nvPr/>
        </p:nvSpPr>
        <p:spPr bwMode="auto">
          <a:xfrm>
            <a:off x="3365500" y="1852613"/>
            <a:ext cx="2239963" cy="1374775"/>
          </a:xfrm>
          <a:prstGeom prst="cloudCallout">
            <a:avLst>
              <a:gd name="adj1" fmla="val 5241"/>
              <a:gd name="adj2" fmla="val -551"/>
            </a:avLst>
          </a:prstGeom>
          <a:ln>
            <a:noFill/>
            <a:headEnd/>
            <a:tailEnd/>
          </a:ln>
        </p:spPr>
        <p:style>
          <a:lnRef idx="1">
            <a:schemeClr val="accent3"/>
          </a:lnRef>
          <a:fillRef idx="2">
            <a:schemeClr val="accent3"/>
          </a:fillRef>
          <a:effectRef idx="1">
            <a:schemeClr val="accent3"/>
          </a:effectRef>
          <a:fontRef idx="minor">
            <a:schemeClr val="dk1"/>
          </a:fontRef>
        </p:style>
        <p:txBody>
          <a:bodyPr/>
          <a:lstStyle/>
          <a:p>
            <a:pPr algn="ctr" eaLnBrk="1" hangingPunct="1">
              <a:defRPr/>
            </a:pPr>
            <a:endParaRPr lang="zh-CN" altLang="zh-CN"/>
          </a:p>
        </p:txBody>
      </p:sp>
      <p:sp>
        <p:nvSpPr>
          <p:cNvPr id="24586" name="Line 12"/>
          <p:cNvSpPr>
            <a:spLocks noChangeShapeType="1"/>
          </p:cNvSpPr>
          <p:nvPr/>
        </p:nvSpPr>
        <p:spPr bwMode="auto">
          <a:xfrm>
            <a:off x="2898775" y="2146300"/>
            <a:ext cx="931863" cy="19685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7" name="Line 13"/>
          <p:cNvSpPr>
            <a:spLocks noChangeShapeType="1"/>
          </p:cNvSpPr>
          <p:nvPr/>
        </p:nvSpPr>
        <p:spPr bwMode="auto">
          <a:xfrm>
            <a:off x="4765675" y="2933700"/>
            <a:ext cx="466725" cy="492125"/>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8" name="Line 14"/>
          <p:cNvSpPr>
            <a:spLocks noChangeShapeType="1"/>
          </p:cNvSpPr>
          <p:nvPr/>
        </p:nvSpPr>
        <p:spPr bwMode="auto">
          <a:xfrm flipV="1">
            <a:off x="5045075" y="2246313"/>
            <a:ext cx="933450" cy="195262"/>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15"/>
          <p:cNvSpPr>
            <a:spLocks noChangeShapeType="1"/>
          </p:cNvSpPr>
          <p:nvPr/>
        </p:nvSpPr>
        <p:spPr bwMode="auto">
          <a:xfrm flipV="1">
            <a:off x="3365500" y="2933700"/>
            <a:ext cx="744538" cy="492125"/>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rPr>
              <a:t>无线链路</a:t>
            </a:r>
            <a:r>
              <a:rPr lang="en-US" altLang="zh-CN" smtClean="0">
                <a:latin typeface="华文中宋" panose="02010600040101010101" pitchFamily="2" charset="-122"/>
              </a:rPr>
              <a:t>: </a:t>
            </a:r>
            <a:r>
              <a:rPr lang="zh-CN" altLang="en-US" smtClean="0">
                <a:latin typeface="华文中宋" panose="02010600040101010101" pitchFamily="2" charset="-122"/>
              </a:rPr>
              <a:t>高比特误码率</a:t>
            </a:r>
            <a:endParaRPr lang="en-US" altLang="zh-CN" smtClean="0">
              <a:ea typeface="MS PGothic" panose="020B0600070205080204" pitchFamily="34" charset="-128"/>
            </a:endParaRPr>
          </a:p>
        </p:txBody>
      </p:sp>
      <p:sp>
        <p:nvSpPr>
          <p:cNvPr id="69635" name="Rectangle 3"/>
          <p:cNvSpPr>
            <a:spLocks noGrp="1" noChangeArrowheads="1"/>
          </p:cNvSpPr>
          <p:nvPr>
            <p:ph idx="1"/>
          </p:nvPr>
        </p:nvSpPr>
        <p:spPr>
          <a:xfrm>
            <a:off x="457200" y="1219200"/>
            <a:ext cx="8458200" cy="2709863"/>
          </a:xfrm>
        </p:spPr>
        <p:txBody>
          <a:bodyPr/>
          <a:lstStyle/>
          <a:p>
            <a:pPr eaLnBrk="1" hangingPunct="1">
              <a:defRPr/>
            </a:pPr>
            <a:r>
              <a:rPr lang="zh-CN" altLang="en-US" dirty="0" smtClean="0">
                <a:latin typeface="+mn-ea"/>
              </a:rPr>
              <a:t>多径传播</a:t>
            </a:r>
            <a:endParaRPr lang="en-US" altLang="zh-CN" dirty="0" smtClean="0">
              <a:latin typeface="+mn-ea"/>
            </a:endParaRPr>
          </a:p>
          <a:p>
            <a:pPr lvl="1" eaLnBrk="1" hangingPunct="1">
              <a:defRPr/>
            </a:pPr>
            <a:r>
              <a:rPr lang="zh-CN" altLang="en-US" dirty="0" smtClean="0">
                <a:latin typeface="+mn-ea"/>
              </a:rPr>
              <a:t>电磁波的反射</a:t>
            </a:r>
            <a:endParaRPr lang="en-US" altLang="zh-CN" dirty="0" smtClean="0">
              <a:latin typeface="+mn-ea"/>
            </a:endParaRPr>
          </a:p>
          <a:p>
            <a:pPr lvl="1" eaLnBrk="1" hangingPunct="1">
              <a:defRPr/>
            </a:pPr>
            <a:r>
              <a:rPr lang="zh-CN" altLang="en-US" dirty="0" smtClean="0">
                <a:latin typeface="+mn-ea"/>
              </a:rPr>
              <a:t>产生多条不同长度的传播路径</a:t>
            </a:r>
            <a:endParaRPr lang="en-US" altLang="zh-CN" dirty="0" smtClean="0">
              <a:latin typeface="+mn-ea"/>
            </a:endParaRPr>
          </a:p>
          <a:p>
            <a:pPr lvl="1" eaLnBrk="1" hangingPunct="1">
              <a:defRPr/>
            </a:pPr>
            <a:r>
              <a:rPr lang="zh-CN" altLang="en-US" dirty="0" smtClean="0">
                <a:latin typeface="+mn-ea"/>
              </a:rPr>
              <a:t>在接收方产生模糊信号</a:t>
            </a:r>
            <a:endParaRPr lang="en-US" altLang="zh-CN" dirty="0" smtClean="0">
              <a:latin typeface="+mn-ea"/>
            </a:endParaRPr>
          </a:p>
          <a:p>
            <a:pPr lvl="1" eaLnBrk="1" hangingPunct="1">
              <a:buFont typeface="Helvetica"/>
              <a:buNone/>
              <a:defRPr/>
            </a:pPr>
            <a:endParaRPr lang="en-US" altLang="zh-CN" sz="2400" dirty="0" smtClean="0">
              <a:latin typeface="+mn-ea"/>
            </a:endParaRPr>
          </a:p>
        </p:txBody>
      </p:sp>
      <p:grpSp>
        <p:nvGrpSpPr>
          <p:cNvPr id="212996" name="Group 23"/>
          <p:cNvGrpSpPr>
            <a:grpSpLocks/>
          </p:cNvGrpSpPr>
          <p:nvPr/>
        </p:nvGrpSpPr>
        <p:grpSpPr bwMode="auto">
          <a:xfrm>
            <a:off x="962025" y="3533775"/>
            <a:ext cx="7959725" cy="3324225"/>
            <a:chOff x="606" y="2226"/>
            <a:chExt cx="5014" cy="2094"/>
          </a:xfrm>
        </p:grpSpPr>
        <p:pic>
          <p:nvPicPr>
            <p:cNvPr id="212998" name="Picture 6" descr="multipath_propag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 y="2226"/>
              <a:ext cx="4669"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9" name="Rectangle 7"/>
            <p:cNvSpPr>
              <a:spLocks noChangeArrowheads="1"/>
            </p:cNvSpPr>
            <p:nvPr/>
          </p:nvSpPr>
          <p:spPr bwMode="auto">
            <a:xfrm>
              <a:off x="3195" y="2257"/>
              <a:ext cx="459" cy="97"/>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0" name="Rectangle 8"/>
            <p:cNvSpPr>
              <a:spLocks noChangeArrowheads="1"/>
            </p:cNvSpPr>
            <p:nvPr/>
          </p:nvSpPr>
          <p:spPr bwMode="auto">
            <a:xfrm>
              <a:off x="3388" y="2571"/>
              <a:ext cx="242" cy="12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1" name="Rectangle 9"/>
            <p:cNvSpPr>
              <a:spLocks noChangeArrowheads="1"/>
            </p:cNvSpPr>
            <p:nvPr/>
          </p:nvSpPr>
          <p:spPr bwMode="auto">
            <a:xfrm>
              <a:off x="3655" y="2644"/>
              <a:ext cx="169" cy="72"/>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2" name="Rectangle 11"/>
            <p:cNvSpPr>
              <a:spLocks noChangeArrowheads="1"/>
            </p:cNvSpPr>
            <p:nvPr/>
          </p:nvSpPr>
          <p:spPr bwMode="auto">
            <a:xfrm>
              <a:off x="993" y="2692"/>
              <a:ext cx="387" cy="12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3" name="Rectangle 12"/>
            <p:cNvSpPr>
              <a:spLocks noChangeArrowheads="1"/>
            </p:cNvSpPr>
            <p:nvPr/>
          </p:nvSpPr>
          <p:spPr bwMode="auto">
            <a:xfrm>
              <a:off x="4719" y="3394"/>
              <a:ext cx="556" cy="12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4" name="Rectangle 13"/>
            <p:cNvSpPr>
              <a:spLocks noChangeArrowheads="1"/>
            </p:cNvSpPr>
            <p:nvPr/>
          </p:nvSpPr>
          <p:spPr bwMode="auto">
            <a:xfrm>
              <a:off x="3703" y="2910"/>
              <a:ext cx="508" cy="7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5" name="Oval 14"/>
            <p:cNvSpPr>
              <a:spLocks noChangeArrowheads="1"/>
            </p:cNvSpPr>
            <p:nvPr/>
          </p:nvSpPr>
          <p:spPr bwMode="auto">
            <a:xfrm>
              <a:off x="4186" y="2934"/>
              <a:ext cx="73" cy="49"/>
            </a:xfrm>
            <a:prstGeom prst="ellipse">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6" name="Oval 15"/>
            <p:cNvSpPr>
              <a:spLocks noChangeArrowheads="1"/>
            </p:cNvSpPr>
            <p:nvPr/>
          </p:nvSpPr>
          <p:spPr bwMode="auto">
            <a:xfrm>
              <a:off x="3582" y="2620"/>
              <a:ext cx="145" cy="96"/>
            </a:xfrm>
            <a:prstGeom prst="ellipse">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7" name="Rectangle 16"/>
            <p:cNvSpPr>
              <a:spLocks noChangeArrowheads="1"/>
            </p:cNvSpPr>
            <p:nvPr/>
          </p:nvSpPr>
          <p:spPr bwMode="auto">
            <a:xfrm>
              <a:off x="3775" y="3418"/>
              <a:ext cx="460" cy="121"/>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8" name="Rectangle 17"/>
            <p:cNvSpPr>
              <a:spLocks noChangeArrowheads="1"/>
            </p:cNvSpPr>
            <p:nvPr/>
          </p:nvSpPr>
          <p:spPr bwMode="auto">
            <a:xfrm>
              <a:off x="3799" y="4047"/>
              <a:ext cx="412" cy="121"/>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9" name="Rectangle 18"/>
            <p:cNvSpPr>
              <a:spLocks noChangeArrowheads="1"/>
            </p:cNvSpPr>
            <p:nvPr/>
          </p:nvSpPr>
          <p:spPr bwMode="auto">
            <a:xfrm>
              <a:off x="1574" y="3636"/>
              <a:ext cx="387" cy="121"/>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10" name="Oval 19"/>
            <p:cNvSpPr>
              <a:spLocks noChangeArrowheads="1"/>
            </p:cNvSpPr>
            <p:nvPr/>
          </p:nvSpPr>
          <p:spPr bwMode="auto">
            <a:xfrm>
              <a:off x="1525" y="3660"/>
              <a:ext cx="97" cy="73"/>
            </a:xfrm>
            <a:prstGeom prst="ellipse">
              <a:avLst/>
            </a:prstGeom>
            <a:solidFill>
              <a:srgbClr val="CCFFFF"/>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11" name="Text Box 20"/>
            <p:cNvSpPr txBox="1">
              <a:spLocks noChangeArrowheads="1"/>
            </p:cNvSpPr>
            <p:nvPr/>
          </p:nvSpPr>
          <p:spPr bwMode="auto">
            <a:xfrm>
              <a:off x="824" y="2475"/>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receiver</a:t>
              </a:r>
            </a:p>
          </p:txBody>
        </p:sp>
        <p:sp>
          <p:nvSpPr>
            <p:cNvPr id="213012" name="Text Box 21"/>
            <p:cNvSpPr txBox="1">
              <a:spLocks noChangeArrowheads="1"/>
            </p:cNvSpPr>
            <p:nvPr/>
          </p:nvSpPr>
          <p:spPr bwMode="auto">
            <a:xfrm>
              <a:off x="4670" y="2668"/>
              <a:ext cx="9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transmitter</a:t>
              </a:r>
            </a:p>
          </p:txBody>
        </p:sp>
        <p:sp>
          <p:nvSpPr>
            <p:cNvPr id="213013" name="Line 22"/>
            <p:cNvSpPr>
              <a:spLocks noChangeShapeType="1"/>
            </p:cNvSpPr>
            <p:nvPr/>
          </p:nvSpPr>
          <p:spPr bwMode="auto">
            <a:xfrm flipH="1" flipV="1">
              <a:off x="1646" y="2886"/>
              <a:ext cx="3242" cy="145"/>
            </a:xfrm>
            <a:prstGeom prst="line">
              <a:avLst/>
            </a:prstGeom>
            <a:noFill/>
            <a:ln w="38100">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2997" name="灯片编号占位符 2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39AAF18-A28A-4D85-BD1D-20330A4CE93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18F321C-392C-45FA-A732-CD417CB7C23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151</a:t>
            </a:fld>
            <a:r>
              <a:rPr kumimoji="0" lang="en-US" altLang="zh-CN" sz="1000" smtClean="0">
                <a:latin typeface="Arial" panose="020B0604020202020204" pitchFamily="34" charset="0"/>
                <a:ea typeface="宋体" panose="02010600030101010101" pitchFamily="2" charset="-122"/>
              </a:rPr>
              <a:t>-</a:t>
            </a:r>
          </a:p>
        </p:txBody>
      </p:sp>
      <p:sp>
        <p:nvSpPr>
          <p:cNvPr id="215043" name="Rectangle 2"/>
          <p:cNvSpPr>
            <a:spLocks noGrp="1" noChangeArrowheads="1"/>
          </p:cNvSpPr>
          <p:nvPr>
            <p:ph type="title" idx="4294967295"/>
          </p:nvPr>
        </p:nvSpPr>
        <p:spPr>
          <a:xfrm>
            <a:off x="336550" y="200025"/>
            <a:ext cx="7772400" cy="925513"/>
          </a:xfrm>
        </p:spPr>
        <p:txBody>
          <a:bodyPr anchor="ctr"/>
          <a:lstStyle/>
          <a:p>
            <a:r>
              <a:rPr lang="zh-CN" altLang="en-US" sz="3200" smtClean="0">
                <a:ea typeface="宋体" panose="02010600030101010101" pitchFamily="2" charset="-122"/>
              </a:rPr>
              <a:t>无线网络特性</a:t>
            </a:r>
          </a:p>
        </p:txBody>
      </p:sp>
      <p:sp>
        <p:nvSpPr>
          <p:cNvPr id="215044" name="Rectangle 3"/>
          <p:cNvSpPr>
            <a:spLocks noGrp="1" noChangeArrowheads="1"/>
          </p:cNvSpPr>
          <p:nvPr>
            <p:ph type="body" idx="4294967295"/>
          </p:nvPr>
        </p:nvSpPr>
        <p:spPr>
          <a:xfrm>
            <a:off x="463550" y="1150938"/>
            <a:ext cx="7772400" cy="1117600"/>
          </a:xfrm>
        </p:spPr>
        <p:txBody>
          <a:bodyPr/>
          <a:lstStyle/>
          <a:p>
            <a:r>
              <a:rPr lang="zh-CN" altLang="en-US" sz="2600" smtClean="0">
                <a:ea typeface="宋体" panose="02010600030101010101" pitchFamily="2" charset="-122"/>
              </a:rPr>
              <a:t>除了多路接入访问以外，多个无线发送端和接收端带来更多的问题：</a:t>
            </a:r>
            <a:endParaRPr lang="en-US" altLang="zh-CN" sz="2600" smtClean="0">
              <a:ea typeface="宋体" panose="02010600030101010101" pitchFamily="2" charset="-122"/>
            </a:endParaRPr>
          </a:p>
        </p:txBody>
      </p:sp>
      <p:grpSp>
        <p:nvGrpSpPr>
          <p:cNvPr id="215045" name="Group 33"/>
          <p:cNvGrpSpPr>
            <a:grpSpLocks/>
          </p:cNvGrpSpPr>
          <p:nvPr/>
        </p:nvGrpSpPr>
        <p:grpSpPr bwMode="auto">
          <a:xfrm>
            <a:off x="698500" y="2413000"/>
            <a:ext cx="3194050" cy="1616075"/>
            <a:chOff x="759" y="2008"/>
            <a:chExt cx="2012" cy="1018"/>
          </a:xfrm>
        </p:grpSpPr>
        <p:grpSp>
          <p:nvGrpSpPr>
            <p:cNvPr id="215072" name="Group 23"/>
            <p:cNvGrpSpPr>
              <a:grpSpLocks/>
            </p:cNvGrpSpPr>
            <p:nvPr/>
          </p:nvGrpSpPr>
          <p:grpSpPr bwMode="auto">
            <a:xfrm>
              <a:off x="1529" y="2018"/>
              <a:ext cx="535" cy="466"/>
              <a:chOff x="2870" y="1518"/>
              <a:chExt cx="292" cy="320"/>
            </a:xfrm>
          </p:grpSpPr>
          <p:graphicFrame>
            <p:nvGraphicFramePr>
              <p:cNvPr id="215085"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471" name="Clip" r:id="rId4" imgW="826829" imgH="840406" progId="MS_ClipArt_Gallery.2">
                      <p:embed/>
                    </p:oleObj>
                  </mc:Choice>
                  <mc:Fallback>
                    <p:oleObj name="Clip" r:id="rId4" imgW="826829" imgH="840406" progId="MS_ClipArt_Gallery.2">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6"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472" name="Clip" r:id="rId6" imgW="1268295" imgH="1199426" progId="MS_ClipArt_Gallery.2">
                      <p:embed/>
                    </p:oleObj>
                  </mc:Choice>
                  <mc:Fallback>
                    <p:oleObj name="Clip" r:id="rId6" imgW="1268295" imgH="1199426" progId="MS_ClipArt_Gallery.2">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73" name="Freeform 7"/>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a:solidFill>
                <a:schemeClr val="tx1"/>
              </a:solidFill>
              <a:round/>
              <a:headEnd/>
              <a:tailEnd/>
            </a:ln>
          </p:spPr>
          <p:txBody>
            <a:bodyPr wrap="none"/>
            <a:lstStyle/>
            <a:p>
              <a:endParaRPr lang="zh-CN" altLang="en-US"/>
            </a:p>
          </p:txBody>
        </p:sp>
        <p:grpSp>
          <p:nvGrpSpPr>
            <p:cNvPr id="215074" name="Group 17"/>
            <p:cNvGrpSpPr>
              <a:grpSpLocks/>
            </p:cNvGrpSpPr>
            <p:nvPr/>
          </p:nvGrpSpPr>
          <p:grpSpPr bwMode="auto">
            <a:xfrm>
              <a:off x="1053" y="2587"/>
              <a:ext cx="482" cy="439"/>
              <a:chOff x="2870" y="1518"/>
              <a:chExt cx="292" cy="320"/>
            </a:xfrm>
          </p:grpSpPr>
          <p:graphicFrame>
            <p:nvGraphicFramePr>
              <p:cNvPr id="215083" name="Object 1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473" name="Clip" r:id="rId8" imgW="826829" imgH="840406" progId="MS_ClipArt_Gallery.2">
                      <p:embed/>
                    </p:oleObj>
                  </mc:Choice>
                  <mc:Fallback>
                    <p:oleObj name="Clip" r:id="rId8" imgW="826829" imgH="840406" progId="MS_ClipArt_Gallery.2">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4" name="Object 1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474" name="Clip" r:id="rId9" imgW="1268295" imgH="1199426" progId="MS_ClipArt_Gallery.2">
                      <p:embed/>
                    </p:oleObj>
                  </mc:Choice>
                  <mc:Fallback>
                    <p:oleObj name="Clip" r:id="rId9" imgW="1268295" imgH="1199426" progId="MS_ClipArt_Gallery.2">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075" name="Group 20"/>
            <p:cNvGrpSpPr>
              <a:grpSpLocks/>
            </p:cNvGrpSpPr>
            <p:nvPr/>
          </p:nvGrpSpPr>
          <p:grpSpPr bwMode="auto">
            <a:xfrm>
              <a:off x="2124" y="2391"/>
              <a:ext cx="482" cy="439"/>
              <a:chOff x="2870" y="1518"/>
              <a:chExt cx="292" cy="320"/>
            </a:xfrm>
          </p:grpSpPr>
          <p:graphicFrame>
            <p:nvGraphicFramePr>
              <p:cNvPr id="215081" name="Object 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475" name="Clip" r:id="rId10" imgW="826829" imgH="840406" progId="MS_ClipArt_Gallery.2">
                      <p:embed/>
                    </p:oleObj>
                  </mc:Choice>
                  <mc:Fallback>
                    <p:oleObj name="Clip" r:id="rId10" imgW="826829" imgH="840406" progId="MS_ClipArt_Gallery.2">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2" name="Object 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476" name="Clip" r:id="rId11" imgW="1268295" imgH="1199426" progId="MS_ClipArt_Gallery.2">
                      <p:embed/>
                    </p:oleObj>
                  </mc:Choice>
                  <mc:Fallback>
                    <p:oleObj name="Clip" r:id="rId11" imgW="1268295" imgH="1199426" progId="MS_ClipArt_Gallery.2">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76" name="Line 2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077" name="Line 2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078" name="Text Box 28"/>
            <p:cNvSpPr txBox="1">
              <a:spLocks noChangeArrowheads="1"/>
            </p:cNvSpPr>
            <p:nvPr/>
          </p:nvSpPr>
          <p:spPr bwMode="auto">
            <a:xfrm>
              <a:off x="1006" y="2705"/>
              <a:ext cx="2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a:t>
              </a:r>
            </a:p>
          </p:txBody>
        </p:sp>
        <p:sp>
          <p:nvSpPr>
            <p:cNvPr id="215079" name="Text Box 29"/>
            <p:cNvSpPr txBox="1">
              <a:spLocks noChangeArrowheads="1"/>
            </p:cNvSpPr>
            <p:nvPr/>
          </p:nvSpPr>
          <p:spPr bwMode="auto">
            <a:xfrm>
              <a:off x="2564" y="2562"/>
              <a:ext cx="2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15080" name="Text Box 30"/>
            <p:cNvSpPr txBox="1">
              <a:spLocks noChangeArrowheads="1"/>
            </p:cNvSpPr>
            <p:nvPr/>
          </p:nvSpPr>
          <p:spPr bwMode="auto">
            <a:xfrm>
              <a:off x="2014" y="2118"/>
              <a:ext cx="20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sp>
        <p:nvSpPr>
          <p:cNvPr id="215046" name="Rectangle 32"/>
          <p:cNvSpPr>
            <a:spLocks noChangeArrowheads="1"/>
          </p:cNvSpPr>
          <p:nvPr/>
        </p:nvSpPr>
        <p:spPr bwMode="auto">
          <a:xfrm>
            <a:off x="471488" y="4175125"/>
            <a:ext cx="417671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buClr>
                <a:schemeClr val="accent2"/>
              </a:buClr>
            </a:pPr>
            <a:r>
              <a:rPr kumimoji="0" lang="zh-CN" altLang="en-US" sz="2400">
                <a:latin typeface="Arial" panose="020B0604020202020204" pitchFamily="34" charset="0"/>
                <a:ea typeface="宋体" panose="02010600030101010101" pitchFamily="2" charset="-122"/>
              </a:rPr>
              <a:t>隐藏终端问题：</a:t>
            </a:r>
            <a:endParaRPr kumimoji="0" lang="en-US" altLang="zh-CN" sz="1800">
              <a:latin typeface="Arial" panose="020B0604020202020204" pitchFamily="34" charset="0"/>
              <a:ea typeface="宋体" panose="02010600030101010101" pitchFamily="2" charset="-122"/>
            </a:endParaRPr>
          </a:p>
          <a:p>
            <a:pPr lvl="1">
              <a:buClr>
                <a:schemeClr val="accent1"/>
              </a:buClr>
            </a:pPr>
            <a:r>
              <a:rPr kumimoji="0" lang="en-US" altLang="zh-CN" sz="1800">
                <a:latin typeface="Arial" panose="020B0604020202020204" pitchFamily="34" charset="0"/>
                <a:ea typeface="宋体" panose="02010600030101010101" pitchFamily="2" charset="-122"/>
              </a:rPr>
              <a:t>B, A</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B, C</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A, C</a:t>
            </a:r>
            <a:r>
              <a:rPr kumimoji="0" lang="zh-CN" altLang="en-US" sz="1800">
                <a:latin typeface="Arial" panose="020B0604020202020204" pitchFamily="34" charset="0"/>
                <a:ea typeface="宋体" panose="02010600030101010101" pitchFamily="2" charset="-122"/>
              </a:rPr>
              <a:t>之间不能互相监测到对方</a:t>
            </a:r>
          </a:p>
          <a:p>
            <a:pPr lvl="1">
              <a:buClr>
                <a:schemeClr val="accent1"/>
              </a:buClr>
            </a:pPr>
            <a:r>
              <a:rPr kumimoji="0" lang="zh-CN" altLang="en-US" sz="2000">
                <a:latin typeface="Comic Sans MS" panose="030F0702030302020204" pitchFamily="66" charset="0"/>
                <a:ea typeface="宋体" panose="02010600030101010101" pitchFamily="2" charset="-122"/>
              </a:rPr>
              <a:t>这意味着</a:t>
            </a:r>
            <a:r>
              <a:rPr kumimoji="0" lang="en-US" altLang="zh-CN" sz="2000">
                <a:latin typeface="Comic Sans MS" panose="030F0702030302020204" pitchFamily="66" charset="0"/>
                <a:ea typeface="宋体" panose="02010600030101010101" pitchFamily="2" charset="-122"/>
              </a:rPr>
              <a:t>A,C</a:t>
            </a:r>
            <a:r>
              <a:rPr kumimoji="0" lang="zh-CN" altLang="en-US" sz="2000">
                <a:latin typeface="Comic Sans MS" panose="030F0702030302020204" pitchFamily="66" charset="0"/>
                <a:ea typeface="宋体" panose="02010600030101010101" pitchFamily="2" charset="-122"/>
              </a:rPr>
              <a:t>不确定它们的传输会不会在目的地</a:t>
            </a:r>
            <a:r>
              <a:rPr kumimoji="0" lang="en-US" altLang="zh-CN" sz="2000">
                <a:latin typeface="Comic Sans MS" panose="030F0702030302020204" pitchFamily="66" charset="0"/>
                <a:ea typeface="宋体" panose="02010600030101010101" pitchFamily="2" charset="-122"/>
              </a:rPr>
              <a:t>B</a:t>
            </a:r>
            <a:r>
              <a:rPr kumimoji="0" lang="zh-CN" altLang="en-US" sz="2000">
                <a:latin typeface="Comic Sans MS" panose="030F0702030302020204" pitchFamily="66" charset="0"/>
                <a:ea typeface="宋体" panose="02010600030101010101" pitchFamily="2" charset="-122"/>
              </a:rPr>
              <a:t>发生干扰</a:t>
            </a:r>
          </a:p>
        </p:txBody>
      </p:sp>
      <p:grpSp>
        <p:nvGrpSpPr>
          <p:cNvPr id="215047" name="Group 72"/>
          <p:cNvGrpSpPr>
            <a:grpSpLocks/>
          </p:cNvGrpSpPr>
          <p:nvPr/>
        </p:nvGrpSpPr>
        <p:grpSpPr bwMode="auto">
          <a:xfrm>
            <a:off x="4943475" y="2105025"/>
            <a:ext cx="3524250" cy="2290763"/>
            <a:chOff x="3264" y="1698"/>
            <a:chExt cx="2220" cy="1443"/>
          </a:xfrm>
        </p:grpSpPr>
        <p:grpSp>
          <p:nvGrpSpPr>
            <p:cNvPr id="215049" name="Group 54"/>
            <p:cNvGrpSpPr>
              <a:grpSpLocks/>
            </p:cNvGrpSpPr>
            <p:nvPr/>
          </p:nvGrpSpPr>
          <p:grpSpPr bwMode="auto">
            <a:xfrm>
              <a:off x="3264" y="1698"/>
              <a:ext cx="2150" cy="455"/>
              <a:chOff x="3256" y="1911"/>
              <a:chExt cx="2150" cy="455"/>
            </a:xfrm>
          </p:grpSpPr>
          <p:grpSp>
            <p:nvGrpSpPr>
              <p:cNvPr id="215060" name="Group 39"/>
              <p:cNvGrpSpPr>
                <a:grpSpLocks/>
              </p:cNvGrpSpPr>
              <p:nvPr/>
            </p:nvGrpSpPr>
            <p:grpSpPr bwMode="auto">
              <a:xfrm>
                <a:off x="3303" y="1911"/>
                <a:ext cx="482" cy="439"/>
                <a:chOff x="2870" y="1518"/>
                <a:chExt cx="292" cy="320"/>
              </a:xfrm>
            </p:grpSpPr>
            <p:graphicFrame>
              <p:nvGraphicFramePr>
                <p:cNvPr id="215070" name="Object 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477" name="Clip" r:id="rId12" imgW="826829" imgH="840406" progId="MS_ClipArt_Gallery.2">
                        <p:embed/>
                      </p:oleObj>
                    </mc:Choice>
                    <mc:Fallback>
                      <p:oleObj name="Clip" r:id="rId12" imgW="826829" imgH="840406" progId="MS_ClipArt_Gallery.2">
                        <p:embed/>
                        <p:pic>
                          <p:nvPicPr>
                            <p:cNvPr id="0"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71" name="Object 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478" name="Clip" r:id="rId13" imgW="1268295" imgH="1199426" progId="MS_ClipArt_Gallery.2">
                        <p:embed/>
                      </p:oleObj>
                    </mc:Choice>
                    <mc:Fallback>
                      <p:oleObj name="Clip" r:id="rId13" imgW="1268295" imgH="1199426" progId="MS_ClipArt_Gallery.2">
                        <p:embed/>
                        <p:pic>
                          <p:nvPicPr>
                            <p:cNvPr id="0" name="Object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061" name="Group 42"/>
              <p:cNvGrpSpPr>
                <a:grpSpLocks/>
              </p:cNvGrpSpPr>
              <p:nvPr/>
            </p:nvGrpSpPr>
            <p:grpSpPr bwMode="auto">
              <a:xfrm>
                <a:off x="4037" y="1919"/>
                <a:ext cx="482" cy="439"/>
                <a:chOff x="2870" y="1518"/>
                <a:chExt cx="292" cy="320"/>
              </a:xfrm>
            </p:grpSpPr>
            <p:graphicFrame>
              <p:nvGraphicFramePr>
                <p:cNvPr id="215068" name="Object 4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479" name="Clip" r:id="rId14" imgW="826829" imgH="840406" progId="MS_ClipArt_Gallery.2">
                        <p:embed/>
                      </p:oleObj>
                    </mc:Choice>
                    <mc:Fallback>
                      <p:oleObj name="Clip" r:id="rId14" imgW="826829" imgH="840406" progId="MS_ClipArt_Gallery.2">
                        <p:embed/>
                        <p:pic>
                          <p:nvPicPr>
                            <p:cNvPr id="0"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69" name="Object 4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480" name="Clip" r:id="rId15" imgW="1268295" imgH="1199426" progId="MS_ClipArt_Gallery.2">
                        <p:embed/>
                      </p:oleObj>
                    </mc:Choice>
                    <mc:Fallback>
                      <p:oleObj name="Clip" r:id="rId15" imgW="1268295" imgH="1199426" progId="MS_ClipArt_Gallery.2">
                        <p:embed/>
                        <p:pic>
                          <p:nvPicPr>
                            <p:cNvPr id="0"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62" name="Text Box 47"/>
              <p:cNvSpPr txBox="1">
                <a:spLocks noChangeArrowheads="1"/>
              </p:cNvSpPr>
              <p:nvPr/>
            </p:nvSpPr>
            <p:spPr bwMode="auto">
              <a:xfrm>
                <a:off x="3256" y="2029"/>
                <a:ext cx="2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A</a:t>
                </a:r>
              </a:p>
            </p:txBody>
          </p:sp>
          <p:sp>
            <p:nvSpPr>
              <p:cNvPr id="215063" name="Text Box 48"/>
              <p:cNvSpPr txBox="1">
                <a:spLocks noChangeArrowheads="1"/>
              </p:cNvSpPr>
              <p:nvPr/>
            </p:nvSpPr>
            <p:spPr bwMode="auto">
              <a:xfrm>
                <a:off x="4459" y="2027"/>
                <a:ext cx="2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15064" name="Text Box 49"/>
              <p:cNvSpPr txBox="1">
                <a:spLocks noChangeArrowheads="1"/>
              </p:cNvSpPr>
              <p:nvPr/>
            </p:nvSpPr>
            <p:spPr bwMode="auto">
              <a:xfrm>
                <a:off x="5203" y="2054"/>
                <a:ext cx="20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nvGrpSpPr>
              <p:cNvPr id="215065" name="Group 51"/>
              <p:cNvGrpSpPr>
                <a:grpSpLocks/>
              </p:cNvGrpSpPr>
              <p:nvPr/>
            </p:nvGrpSpPr>
            <p:grpSpPr bwMode="auto">
              <a:xfrm>
                <a:off x="4726" y="1927"/>
                <a:ext cx="482" cy="439"/>
                <a:chOff x="2870" y="1518"/>
                <a:chExt cx="292" cy="320"/>
              </a:xfrm>
            </p:grpSpPr>
            <p:graphicFrame>
              <p:nvGraphicFramePr>
                <p:cNvPr id="215066" name="Object 5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481" name="Clip" r:id="rId16" imgW="826829" imgH="840406" progId="MS_ClipArt_Gallery.2">
                        <p:embed/>
                      </p:oleObj>
                    </mc:Choice>
                    <mc:Fallback>
                      <p:oleObj name="Clip" r:id="rId16" imgW="826829" imgH="840406" progId="MS_ClipArt_Gallery.2">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67" name="Object 5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482" name="Clip" r:id="rId17" imgW="1268295" imgH="1199426" progId="MS_ClipArt_Gallery.2">
                        <p:embed/>
                      </p:oleObj>
                    </mc:Choice>
                    <mc:Fallback>
                      <p:oleObj name="Clip" r:id="rId17" imgW="1268295" imgH="1199426" progId="MS_ClipArt_Gallery.2">
                        <p:embed/>
                        <p:pic>
                          <p:nvPicPr>
                            <p:cNvPr id="0" name="Object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15050" name="Text Box 55"/>
            <p:cNvSpPr txBox="1">
              <a:spLocks noChangeArrowheads="1"/>
            </p:cNvSpPr>
            <p:nvPr/>
          </p:nvSpPr>
          <p:spPr bwMode="auto">
            <a:xfrm>
              <a:off x="3310" y="2337"/>
              <a:ext cx="53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rgbClr val="FF0000"/>
                  </a:solidFill>
                  <a:latin typeface="Comic Sans MS" panose="030F0702030302020204" pitchFamily="66" charset="0"/>
                  <a:ea typeface="宋体" panose="02010600030101010101" pitchFamily="2" charset="-122"/>
                </a:rPr>
                <a:t>A</a:t>
              </a:r>
              <a:r>
                <a:rPr kumimoji="0" lang="zh-CN" altLang="en-US" sz="1400">
                  <a:solidFill>
                    <a:srgbClr val="FF0000"/>
                  </a:solidFill>
                  <a:latin typeface="Comic Sans MS" panose="030F0702030302020204" pitchFamily="66" charset="0"/>
                  <a:ea typeface="宋体" panose="02010600030101010101" pitchFamily="2" charset="-122"/>
                </a:rPr>
                <a:t>的信号</a:t>
              </a:r>
            </a:p>
            <a:p>
              <a:pPr>
                <a:spcBef>
                  <a:spcPct val="0"/>
                </a:spcBef>
                <a:buClrTx/>
                <a:buSzTx/>
                <a:buFontTx/>
                <a:buNone/>
              </a:pPr>
              <a:r>
                <a:rPr kumimoji="0" lang="zh-CN" altLang="en-US" sz="1400">
                  <a:solidFill>
                    <a:srgbClr val="FF0000"/>
                  </a:solidFill>
                  <a:latin typeface="Comic Sans MS" panose="030F0702030302020204" pitchFamily="66" charset="0"/>
                  <a:ea typeface="宋体" panose="02010600030101010101" pitchFamily="2" charset="-122"/>
                </a:rPr>
                <a:t>强度</a:t>
              </a:r>
              <a:endParaRPr kumimoji="0" lang="en-US" altLang="zh-CN" sz="1400">
                <a:solidFill>
                  <a:srgbClr val="FF0000"/>
                </a:solidFill>
                <a:latin typeface="Comic Sans MS" panose="030F0702030302020204" pitchFamily="66" charset="0"/>
                <a:ea typeface="宋体" panose="02010600030101010101" pitchFamily="2" charset="-122"/>
              </a:endParaRPr>
            </a:p>
          </p:txBody>
        </p:sp>
        <p:sp>
          <p:nvSpPr>
            <p:cNvPr id="215051" name="Line 60"/>
            <p:cNvSpPr>
              <a:spLocks noChangeShapeType="1"/>
            </p:cNvSpPr>
            <p:nvPr/>
          </p:nvSpPr>
          <p:spPr bwMode="auto">
            <a:xfrm>
              <a:off x="3349" y="2985"/>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2" name="Line 61"/>
            <p:cNvSpPr>
              <a:spLocks noChangeShapeType="1"/>
            </p:cNvSpPr>
            <p:nvPr/>
          </p:nvSpPr>
          <p:spPr bwMode="auto">
            <a:xfrm>
              <a:off x="3315" y="2242"/>
              <a:ext cx="0"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3" name="Freeform 62"/>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5054" name="Text Box 63"/>
            <p:cNvSpPr txBox="1">
              <a:spLocks noChangeArrowheads="1"/>
            </p:cNvSpPr>
            <p:nvPr/>
          </p:nvSpPr>
          <p:spPr bwMode="auto">
            <a:xfrm>
              <a:off x="4158" y="2962"/>
              <a:ext cx="3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200">
                  <a:latin typeface="Comic Sans MS" panose="030F0702030302020204" pitchFamily="66" charset="0"/>
                  <a:ea typeface="宋体" panose="02010600030101010101" pitchFamily="2" charset="-122"/>
                </a:rPr>
                <a:t>空间</a:t>
              </a:r>
            </a:p>
          </p:txBody>
        </p:sp>
        <p:sp>
          <p:nvSpPr>
            <p:cNvPr id="215055" name="Freeform 65"/>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5056" name="Text Box 66"/>
            <p:cNvSpPr txBox="1">
              <a:spLocks noChangeArrowheads="1"/>
            </p:cNvSpPr>
            <p:nvPr/>
          </p:nvSpPr>
          <p:spPr bwMode="auto">
            <a:xfrm>
              <a:off x="4965" y="2292"/>
              <a:ext cx="519"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chemeClr val="accent2"/>
                  </a:solidFill>
                  <a:latin typeface="Comic Sans MS" panose="030F0702030302020204" pitchFamily="66" charset="0"/>
                  <a:ea typeface="宋体" panose="02010600030101010101" pitchFamily="2" charset="-122"/>
                </a:rPr>
                <a:t>C</a:t>
              </a:r>
              <a:r>
                <a:rPr kumimoji="0" lang="zh-CN" altLang="en-US" sz="1400">
                  <a:solidFill>
                    <a:schemeClr val="accent2"/>
                  </a:solidFill>
                  <a:latin typeface="Comic Sans MS" panose="030F0702030302020204" pitchFamily="66" charset="0"/>
                  <a:ea typeface="宋体" panose="02010600030101010101" pitchFamily="2" charset="-122"/>
                </a:rPr>
                <a:t>的信号</a:t>
              </a:r>
            </a:p>
            <a:p>
              <a:pPr>
                <a:spcBef>
                  <a:spcPct val="0"/>
                </a:spcBef>
                <a:buClrTx/>
                <a:buSzTx/>
                <a:buFontTx/>
                <a:buNone/>
              </a:pPr>
              <a:r>
                <a:rPr kumimoji="0" lang="zh-CN" altLang="en-US" sz="1400">
                  <a:solidFill>
                    <a:schemeClr val="accent2"/>
                  </a:solidFill>
                  <a:latin typeface="Comic Sans MS" panose="030F0702030302020204" pitchFamily="66" charset="0"/>
                  <a:ea typeface="宋体" panose="02010600030101010101" pitchFamily="2" charset="-122"/>
                </a:rPr>
                <a:t>强度</a:t>
              </a:r>
              <a:endParaRPr kumimoji="0" lang="en-US" altLang="zh-CN" sz="1400">
                <a:solidFill>
                  <a:schemeClr val="accent2"/>
                </a:solidFill>
                <a:latin typeface="Comic Sans MS" panose="030F0702030302020204" pitchFamily="66" charset="0"/>
                <a:ea typeface="宋体" panose="02010600030101010101" pitchFamily="2" charset="-122"/>
              </a:endParaRPr>
            </a:p>
          </p:txBody>
        </p:sp>
        <p:sp>
          <p:nvSpPr>
            <p:cNvPr id="215057" name="Line 67"/>
            <p:cNvSpPr>
              <a:spLocks noChangeShapeType="1"/>
            </p:cNvSpPr>
            <p:nvPr/>
          </p:nvSpPr>
          <p:spPr bwMode="auto">
            <a:xfrm flipH="1">
              <a:off x="3554" y="2171"/>
              <a:ext cx="17" cy="7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8" name="Line 68"/>
            <p:cNvSpPr>
              <a:spLocks noChangeShapeType="1"/>
            </p:cNvSpPr>
            <p:nvPr/>
          </p:nvSpPr>
          <p:spPr bwMode="auto">
            <a:xfrm>
              <a:off x="4323" y="2214"/>
              <a:ext cx="0" cy="76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9" name="Line 69"/>
            <p:cNvSpPr>
              <a:spLocks noChangeShapeType="1"/>
            </p:cNvSpPr>
            <p:nvPr/>
          </p:nvSpPr>
          <p:spPr bwMode="auto">
            <a:xfrm>
              <a:off x="5004" y="2204"/>
              <a:ext cx="0" cy="74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5048" name="Rectangle 70"/>
          <p:cNvSpPr>
            <a:spLocks noChangeArrowheads="1"/>
          </p:cNvSpPr>
          <p:nvPr/>
        </p:nvSpPr>
        <p:spPr bwMode="auto">
          <a:xfrm>
            <a:off x="4995863" y="4432300"/>
            <a:ext cx="41481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buClr>
                <a:schemeClr val="accent2"/>
              </a:buClr>
            </a:pPr>
            <a:r>
              <a:rPr kumimoji="0" lang="zh-CN" altLang="en-US" sz="2400">
                <a:latin typeface="Arial" panose="020B0604020202020204" pitchFamily="34" charset="0"/>
                <a:ea typeface="宋体" panose="02010600030101010101" pitchFamily="2" charset="-122"/>
              </a:rPr>
              <a:t>信号衰减问题：</a:t>
            </a:r>
          </a:p>
          <a:p>
            <a:pPr lvl="1">
              <a:buClr>
                <a:schemeClr val="accent1"/>
              </a:buClr>
            </a:pPr>
            <a:r>
              <a:rPr kumimoji="0" lang="en-US" altLang="zh-CN" sz="1800">
                <a:latin typeface="Arial" panose="020B0604020202020204" pitchFamily="34" charset="0"/>
                <a:ea typeface="宋体" panose="02010600030101010101" pitchFamily="2" charset="-122"/>
              </a:rPr>
              <a:t>B, A</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B, C</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A, C</a:t>
            </a:r>
            <a:r>
              <a:rPr kumimoji="0" lang="zh-CN" altLang="en-US" sz="1800">
                <a:latin typeface="Arial" panose="020B0604020202020204" pitchFamily="34" charset="0"/>
                <a:ea typeface="宋体" panose="02010600030101010101" pitchFamily="2" charset="-122"/>
              </a:rPr>
              <a:t>不能监测到对方与自己的传输是否在目的地</a:t>
            </a:r>
            <a:r>
              <a:rPr kumimoji="0" lang="en-US" altLang="zh-CN" sz="1800">
                <a:latin typeface="Arial" panose="020B0604020202020204" pitchFamily="34" charset="0"/>
                <a:ea typeface="宋体" panose="02010600030101010101" pitchFamily="2" charset="-122"/>
              </a:rPr>
              <a:t>B</a:t>
            </a:r>
            <a:r>
              <a:rPr kumimoji="0" lang="zh-CN" altLang="en-US" sz="1800">
                <a:latin typeface="Arial" panose="020B0604020202020204" pitchFamily="34" charset="0"/>
                <a:ea typeface="宋体" panose="02010600030101010101" pitchFamily="2" charset="-122"/>
              </a:rPr>
              <a:t>形成干扰</a:t>
            </a: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DC2FF78-83B4-4352-B816-F5796070A9A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152</a:t>
            </a:fld>
            <a:r>
              <a:rPr kumimoji="0" lang="en-US" altLang="zh-CN" sz="1000" smtClean="0">
                <a:latin typeface="Arial" panose="020B0604020202020204" pitchFamily="34" charset="0"/>
                <a:ea typeface="宋体" panose="02010600030101010101" pitchFamily="2" charset="-122"/>
              </a:rPr>
              <a:t>-</a:t>
            </a:r>
          </a:p>
        </p:txBody>
      </p:sp>
      <p:sp>
        <p:nvSpPr>
          <p:cNvPr id="217091" name="Rectangle 2"/>
          <p:cNvSpPr>
            <a:spLocks noGrp="1" noChangeArrowheads="1"/>
          </p:cNvSpPr>
          <p:nvPr>
            <p:ph type="title" idx="4294967295"/>
          </p:nvPr>
        </p:nvSpPr>
        <p:spPr>
          <a:xfrm>
            <a:off x="523875" y="198438"/>
            <a:ext cx="7772400" cy="1143000"/>
          </a:xfrm>
        </p:spPr>
        <p:txBody>
          <a:bodyPr anchor="ctr"/>
          <a:lstStyle/>
          <a:p>
            <a:r>
              <a:rPr lang="en-US" altLang="zh-CN" sz="3200" smtClean="0">
                <a:ea typeface="宋体" panose="02010600030101010101" pitchFamily="2" charset="-122"/>
              </a:rPr>
              <a:t>802.11 </a:t>
            </a:r>
            <a:r>
              <a:rPr lang="zh-CN" altLang="en-US" sz="3200" smtClean="0">
                <a:ea typeface="宋体" panose="02010600030101010101" pitchFamily="2" charset="-122"/>
              </a:rPr>
              <a:t>局域网体系结构</a:t>
            </a:r>
          </a:p>
        </p:txBody>
      </p:sp>
      <p:sp>
        <p:nvSpPr>
          <p:cNvPr id="217092" name="Rectangle 4"/>
          <p:cNvSpPr>
            <a:spLocks noChangeArrowheads="1"/>
          </p:cNvSpPr>
          <p:nvPr/>
        </p:nvSpPr>
        <p:spPr bwMode="auto">
          <a:xfrm>
            <a:off x="5005388" y="1603375"/>
            <a:ext cx="388302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600">
                <a:latin typeface="Arial" panose="020B0604020202020204" pitchFamily="34" charset="0"/>
                <a:ea typeface="宋体" panose="02010600030101010101" pitchFamily="2" charset="-122"/>
              </a:rPr>
              <a:t>无线主机与基站通信</a:t>
            </a:r>
          </a:p>
          <a:p>
            <a:pPr lvl="1"/>
            <a:r>
              <a:rPr kumimoji="0" lang="zh-CN" altLang="en-US" sz="2200">
                <a:latin typeface="Arial" panose="020B0604020202020204" pitchFamily="34" charset="0"/>
                <a:ea typeface="宋体" panose="02010600030101010101" pitchFamily="2" charset="-122"/>
              </a:rPr>
              <a:t>基站</a:t>
            </a:r>
            <a:r>
              <a:rPr kumimoji="0" lang="en-US" altLang="zh-CN" sz="2200">
                <a:latin typeface="Arial" panose="020B0604020202020204" pitchFamily="34" charset="0"/>
                <a:ea typeface="宋体" panose="02010600030101010101" pitchFamily="2" charset="-122"/>
              </a:rPr>
              <a:t> = </a:t>
            </a:r>
            <a:r>
              <a:rPr kumimoji="0" lang="zh-CN" altLang="en-US" sz="2200">
                <a:latin typeface="Arial" panose="020B0604020202020204" pitchFamily="34" charset="0"/>
                <a:ea typeface="宋体" panose="02010600030101010101" pitchFamily="2" charset="-122"/>
              </a:rPr>
              <a:t>接入点 </a:t>
            </a:r>
            <a:r>
              <a:rPr kumimoji="0" lang="en-US" altLang="zh-CN" sz="2200">
                <a:latin typeface="Arial" panose="020B0604020202020204" pitchFamily="34" charset="0"/>
                <a:ea typeface="宋体" panose="02010600030101010101" pitchFamily="2" charset="-122"/>
              </a:rPr>
              <a:t>(AP)</a:t>
            </a:r>
          </a:p>
          <a:p>
            <a:r>
              <a:rPr kumimoji="0" lang="zh-CN" altLang="en-US" sz="2600">
                <a:latin typeface="Arial" panose="020B0604020202020204" pitchFamily="34" charset="0"/>
                <a:ea typeface="宋体" panose="02010600030101010101" pitchFamily="2" charset="-122"/>
              </a:rPr>
              <a:t>基本服务集</a:t>
            </a:r>
            <a:r>
              <a:rPr kumimoji="0" lang="en-US" altLang="zh-CN" sz="2600">
                <a:latin typeface="Arial" panose="020B0604020202020204" pitchFamily="34" charset="0"/>
                <a:ea typeface="宋体" panose="02010600030101010101" pitchFamily="2" charset="-122"/>
              </a:rPr>
              <a:t> (BSS)</a:t>
            </a:r>
            <a:r>
              <a:rPr kumimoji="0" lang="en-US" altLang="zh-CN" sz="2000">
                <a:solidFill>
                  <a:srgbClr val="FF0000"/>
                </a:solidFill>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一个</a:t>
            </a:r>
            <a:r>
              <a:rPr kumimoji="0" lang="en-US" altLang="zh-CN" sz="2000">
                <a:latin typeface="Comic Sans MS" panose="030F0702030302020204" pitchFamily="66" charset="0"/>
                <a:ea typeface="宋体" panose="02010600030101010101" pitchFamily="2" charset="-122"/>
              </a:rPr>
              <a:t>BBS</a:t>
            </a:r>
            <a:r>
              <a:rPr kumimoji="0" lang="zh-CN" altLang="en-US" sz="2000">
                <a:latin typeface="Comic Sans MS" panose="030F0702030302020204" pitchFamily="66" charset="0"/>
                <a:ea typeface="宋体" panose="02010600030101010101" pitchFamily="2" charset="-122"/>
              </a:rPr>
              <a:t>通常包含</a:t>
            </a:r>
            <a:r>
              <a:rPr kumimoji="0" lang="en-US" altLang="zh-CN" sz="2000">
                <a:latin typeface="Comic Sans MS" panose="030F0702030302020204" pitchFamily="66" charset="0"/>
                <a:ea typeface="宋体" panose="02010600030101010101" pitchFamily="2" charset="-122"/>
              </a:rPr>
              <a:t>:</a:t>
            </a:r>
          </a:p>
          <a:p>
            <a:pPr lvl="1"/>
            <a:r>
              <a:rPr kumimoji="0" lang="en-US" altLang="zh-CN" sz="2000">
                <a:latin typeface="Arial" panose="020B0604020202020204" pitchFamily="34" charset="0"/>
                <a:ea typeface="宋体" panose="02010600030101010101" pitchFamily="2" charset="-122"/>
                <a:cs typeface="Arial" panose="020B0604020202020204" pitchFamily="34" charset="0"/>
              </a:rPr>
              <a:t>“</a:t>
            </a:r>
            <a:r>
              <a:rPr kumimoji="0" lang="zh-CN" altLang="en-US" sz="2000">
                <a:latin typeface="Arial" panose="020B0604020202020204" pitchFamily="34" charset="0"/>
                <a:ea typeface="宋体" panose="02010600030101010101" pitchFamily="2" charset="-122"/>
                <a:cs typeface="Arial" panose="020B0604020202020204" pitchFamily="34" charset="0"/>
              </a:rPr>
              <a:t>网络名</a:t>
            </a:r>
            <a:r>
              <a:rPr kumimoji="0" lang="en-US" altLang="zh-CN" sz="2000">
                <a:latin typeface="Arial" panose="020B0604020202020204" pitchFamily="34" charset="0"/>
                <a:ea typeface="宋体" panose="02010600030101010101" pitchFamily="2" charset="-122"/>
                <a:cs typeface="Arial" panose="020B0604020202020204" pitchFamily="34" charset="0"/>
              </a:rPr>
              <a:t>” </a:t>
            </a:r>
            <a:r>
              <a:rPr kumimoji="0" lang="zh-CN" altLang="en-US" sz="2000">
                <a:latin typeface="Arial" panose="020B0604020202020204" pitchFamily="34" charset="0"/>
                <a:ea typeface="宋体" panose="02010600030101010101" pitchFamily="2" charset="-122"/>
                <a:cs typeface="Arial" panose="020B0604020202020204" pitchFamily="34" charset="0"/>
              </a:rPr>
              <a:t>通过</a:t>
            </a:r>
            <a:r>
              <a:rPr kumimoji="0" lang="en-US" altLang="zh-CN" sz="2000">
                <a:latin typeface="Arial" panose="020B0604020202020204" pitchFamily="34" charset="0"/>
                <a:ea typeface="宋体" panose="02010600030101010101" pitchFamily="2" charset="-122"/>
                <a:cs typeface="Arial" panose="020B0604020202020204" pitchFamily="34" charset="0"/>
              </a:rPr>
              <a:t>SSID</a:t>
            </a:r>
            <a:r>
              <a:rPr kumimoji="0" lang="zh-CN" altLang="en-US" sz="2000">
                <a:latin typeface="Arial" panose="020B0604020202020204" pitchFamily="34" charset="0"/>
                <a:ea typeface="宋体" panose="02010600030101010101" pitchFamily="2" charset="-122"/>
                <a:cs typeface="Arial" panose="020B0604020202020204" pitchFamily="34" charset="0"/>
              </a:rPr>
              <a:t>识别</a:t>
            </a:r>
            <a:endParaRPr kumimoji="0" lang="en-US" altLang="zh-CN" sz="2000">
              <a:latin typeface="Arial" panose="020B0604020202020204" pitchFamily="34" charset="0"/>
              <a:ea typeface="宋体" panose="02010600030101010101" pitchFamily="2" charset="-122"/>
              <a:cs typeface="Arial" panose="020B0604020202020204" pitchFamily="34" charset="0"/>
            </a:endParaRPr>
          </a:p>
          <a:p>
            <a:pPr lvl="1"/>
            <a:r>
              <a:rPr kumimoji="0" lang="zh-CN" altLang="en-US" sz="2000">
                <a:latin typeface="Comic Sans MS" panose="030F0702030302020204" pitchFamily="66" charset="0"/>
                <a:ea typeface="宋体" panose="02010600030101010101" pitchFamily="2" charset="-122"/>
              </a:rPr>
              <a:t>无线主机</a:t>
            </a:r>
          </a:p>
          <a:p>
            <a:pPr lvl="1"/>
            <a:r>
              <a:rPr kumimoji="0" lang="zh-CN" altLang="en-US" sz="2000">
                <a:latin typeface="Comic Sans MS" panose="030F0702030302020204" pitchFamily="66" charset="0"/>
                <a:ea typeface="宋体" panose="02010600030101010101" pitchFamily="2" charset="-122"/>
              </a:rPr>
              <a:t>接入点</a:t>
            </a:r>
            <a:r>
              <a:rPr kumimoji="0" lang="en-US" altLang="zh-CN" sz="2000">
                <a:latin typeface="Comic Sans MS" panose="030F0702030302020204" pitchFamily="66" charset="0"/>
                <a:ea typeface="宋体" panose="02010600030101010101" pitchFamily="2" charset="-122"/>
              </a:rPr>
              <a:t> (AP): </a:t>
            </a:r>
            <a:r>
              <a:rPr kumimoji="0" lang="zh-CN" altLang="en-US" sz="2000">
                <a:latin typeface="Comic Sans MS" panose="030F0702030302020204" pitchFamily="66" charset="0"/>
                <a:ea typeface="宋体" panose="02010600030101010101" pitchFamily="2" charset="-122"/>
              </a:rPr>
              <a:t>基站</a:t>
            </a:r>
          </a:p>
          <a:p>
            <a:pPr lvl="1"/>
            <a:r>
              <a:rPr kumimoji="0" lang="zh-CN" altLang="en-US" sz="2000">
                <a:latin typeface="Comic Sans MS" panose="030F0702030302020204" pitchFamily="66" charset="0"/>
                <a:ea typeface="宋体" panose="02010600030101010101" pitchFamily="2" charset="-122"/>
              </a:rPr>
              <a:t>自组织（</a:t>
            </a:r>
            <a:r>
              <a:rPr kumimoji="0" lang="en-US" altLang="zh-CN" sz="2000">
                <a:latin typeface="Comic Sans MS" panose="030F0702030302020204" pitchFamily="66" charset="0"/>
                <a:ea typeface="宋体" panose="02010600030101010101" pitchFamily="2" charset="-122"/>
              </a:rPr>
              <a:t>ad hoc</a:t>
            </a:r>
            <a:r>
              <a:rPr kumimoji="0" lang="zh-CN" altLang="en-US" sz="2000">
                <a:latin typeface="Comic Sans MS" panose="030F0702030302020204" pitchFamily="66" charset="0"/>
                <a:ea typeface="宋体" panose="02010600030101010101" pitchFamily="2" charset="-122"/>
              </a:rPr>
              <a:t>）模式</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只有主机</a:t>
            </a:r>
            <a:endParaRPr kumimoji="0" lang="en-US" altLang="zh-CN" sz="1800">
              <a:latin typeface="Comic Sans MS" panose="030F0702030302020204" pitchFamily="66" charset="0"/>
              <a:ea typeface="宋体" panose="02010600030101010101" pitchFamily="2" charset="-122"/>
            </a:endParaRPr>
          </a:p>
        </p:txBody>
      </p:sp>
      <p:sp>
        <p:nvSpPr>
          <p:cNvPr id="217093" name="Oval 5"/>
          <p:cNvSpPr>
            <a:spLocks noChangeArrowheads="1"/>
          </p:cNvSpPr>
          <p:nvPr/>
        </p:nvSpPr>
        <p:spPr bwMode="auto">
          <a:xfrm>
            <a:off x="2374900" y="4230688"/>
            <a:ext cx="2055813" cy="1946275"/>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17094" name="Oval 6"/>
          <p:cNvSpPr>
            <a:spLocks noChangeArrowheads="1"/>
          </p:cNvSpPr>
          <p:nvPr/>
        </p:nvSpPr>
        <p:spPr bwMode="auto">
          <a:xfrm>
            <a:off x="333375" y="2492375"/>
            <a:ext cx="2055813" cy="1946275"/>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17095" name="Group 7"/>
          <p:cNvGrpSpPr>
            <a:grpSpLocks/>
          </p:cNvGrpSpPr>
          <p:nvPr/>
        </p:nvGrpSpPr>
        <p:grpSpPr bwMode="auto">
          <a:xfrm>
            <a:off x="3013075" y="3606800"/>
            <a:ext cx="417513" cy="192088"/>
            <a:chOff x="3600" y="219"/>
            <a:chExt cx="360" cy="175"/>
          </a:xfrm>
        </p:grpSpPr>
        <p:sp>
          <p:nvSpPr>
            <p:cNvPr id="217169" name="Oval 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17170"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1"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2" name="Rectangle 1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endParaRPr kumimoji="0" lang="zh-CN" altLang="en-US" sz="2400">
                <a:latin typeface="Times New Roman" panose="02020603050405020304" pitchFamily="18" charset="0"/>
                <a:ea typeface="宋体" panose="02010600030101010101" pitchFamily="2" charset="-122"/>
              </a:endParaRPr>
            </a:p>
          </p:txBody>
        </p:sp>
        <p:sp>
          <p:nvSpPr>
            <p:cNvPr id="217173"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17174" name="Group 13"/>
            <p:cNvGrpSpPr>
              <a:grpSpLocks/>
            </p:cNvGrpSpPr>
            <p:nvPr/>
          </p:nvGrpSpPr>
          <p:grpSpPr bwMode="auto">
            <a:xfrm>
              <a:off x="3686" y="244"/>
              <a:ext cx="177" cy="66"/>
              <a:chOff x="2848" y="848"/>
              <a:chExt cx="140" cy="98"/>
            </a:xfrm>
          </p:grpSpPr>
          <p:sp>
            <p:nvSpPr>
              <p:cNvPr id="217179"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0" name="Line 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1" name="Line 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7175" name="Group 17"/>
            <p:cNvGrpSpPr>
              <a:grpSpLocks/>
            </p:cNvGrpSpPr>
            <p:nvPr/>
          </p:nvGrpSpPr>
          <p:grpSpPr bwMode="auto">
            <a:xfrm flipV="1">
              <a:off x="3686" y="243"/>
              <a:ext cx="177" cy="66"/>
              <a:chOff x="2848" y="848"/>
              <a:chExt cx="140" cy="98"/>
            </a:xfrm>
          </p:grpSpPr>
          <p:sp>
            <p:nvSpPr>
              <p:cNvPr id="217176"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7"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8" name="Line 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7096" name="Group 21"/>
          <p:cNvGrpSpPr>
            <a:grpSpLocks/>
          </p:cNvGrpSpPr>
          <p:nvPr/>
        </p:nvGrpSpPr>
        <p:grpSpPr bwMode="auto">
          <a:xfrm>
            <a:off x="895350" y="3576638"/>
            <a:ext cx="415925" cy="509587"/>
            <a:chOff x="2870" y="1518"/>
            <a:chExt cx="292" cy="320"/>
          </a:xfrm>
        </p:grpSpPr>
        <p:graphicFrame>
          <p:nvGraphicFramePr>
            <p:cNvPr id="217167" name="Object 2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630" name="Clip" r:id="rId4" imgW="826829" imgH="840406" progId="MS_ClipArt_Gallery.2">
                    <p:embed/>
                  </p:oleObj>
                </mc:Choice>
                <mc:Fallback>
                  <p:oleObj name="Clip" r:id="rId4" imgW="826829" imgH="840406" progId="MS_ClipArt_Gallery.2">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68" name="Object 2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631" name="Clip" r:id="rId6" imgW="1268295" imgH="1199426" progId="MS_ClipArt_Gallery.2">
                    <p:embed/>
                  </p:oleObj>
                </mc:Choice>
                <mc:Fallback>
                  <p:oleObj name="Clip" r:id="rId6" imgW="1268295" imgH="1199426" progId="MS_ClipArt_Gallery.2">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7097" name="Text Box 24"/>
          <p:cNvSpPr txBox="1">
            <a:spLocks noChangeArrowheads="1"/>
          </p:cNvSpPr>
          <p:nvPr/>
        </p:nvSpPr>
        <p:spPr bwMode="auto">
          <a:xfrm>
            <a:off x="917575" y="4408488"/>
            <a:ext cx="8191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BSS 1</a:t>
            </a:r>
          </a:p>
        </p:txBody>
      </p:sp>
      <p:sp>
        <p:nvSpPr>
          <p:cNvPr id="217098" name="Line 25"/>
          <p:cNvSpPr>
            <a:spLocks noChangeShapeType="1"/>
          </p:cNvSpPr>
          <p:nvPr/>
        </p:nvSpPr>
        <p:spPr bwMode="auto">
          <a:xfrm>
            <a:off x="3203575" y="3794125"/>
            <a:ext cx="192088" cy="812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099" name="Line 26"/>
          <p:cNvSpPr>
            <a:spLocks noChangeShapeType="1"/>
          </p:cNvSpPr>
          <p:nvPr/>
        </p:nvSpPr>
        <p:spPr bwMode="auto">
          <a:xfrm>
            <a:off x="1990725" y="3732213"/>
            <a:ext cx="1022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100" name="Text Box 27"/>
          <p:cNvSpPr txBox="1">
            <a:spLocks noChangeArrowheads="1"/>
          </p:cNvSpPr>
          <p:nvPr/>
        </p:nvSpPr>
        <p:spPr bwMode="auto">
          <a:xfrm>
            <a:off x="3119438" y="6188075"/>
            <a:ext cx="852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BSS 2</a:t>
            </a:r>
          </a:p>
        </p:txBody>
      </p:sp>
      <p:sp>
        <p:nvSpPr>
          <p:cNvPr id="217101" name="Line 28"/>
          <p:cNvSpPr>
            <a:spLocks noChangeShapeType="1"/>
          </p:cNvSpPr>
          <p:nvPr/>
        </p:nvSpPr>
        <p:spPr bwMode="auto">
          <a:xfrm flipV="1">
            <a:off x="3176588" y="2684463"/>
            <a:ext cx="214312" cy="908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7102" name="Group 29"/>
          <p:cNvGrpSpPr>
            <a:grpSpLocks/>
          </p:cNvGrpSpPr>
          <p:nvPr/>
        </p:nvGrpSpPr>
        <p:grpSpPr bwMode="auto">
          <a:xfrm>
            <a:off x="2447925" y="1503363"/>
            <a:ext cx="1978025" cy="1444625"/>
            <a:chOff x="3744" y="1392"/>
            <a:chExt cx="1488" cy="1110"/>
          </a:xfrm>
        </p:grpSpPr>
        <p:sp>
          <p:nvSpPr>
            <p:cNvPr id="217165" name="Freeform 30"/>
            <p:cNvSpPr>
              <a:spLocks/>
            </p:cNvSpPr>
            <p:nvPr/>
          </p:nvSpPr>
          <p:spPr bwMode="auto">
            <a:xfrm>
              <a:off x="3744" y="1392"/>
              <a:ext cx="1488" cy="1110"/>
            </a:xfrm>
            <a:custGeom>
              <a:avLst/>
              <a:gdLst>
                <a:gd name="T0" fmla="*/ 1 w 2135"/>
                <a:gd name="T1" fmla="*/ 1 h 1662"/>
                <a:gd name="T2" fmla="*/ 1 w 2135"/>
                <a:gd name="T3" fmla="*/ 1 h 1662"/>
                <a:gd name="T4" fmla="*/ 1 w 2135"/>
                <a:gd name="T5" fmla="*/ 1 h 1662"/>
                <a:gd name="T6" fmla="*/ 1 w 2135"/>
                <a:gd name="T7" fmla="*/ 1 h 1662"/>
                <a:gd name="T8" fmla="*/ 1 w 2135"/>
                <a:gd name="T9" fmla="*/ 1 h 1662"/>
                <a:gd name="T10" fmla="*/ 1 w 2135"/>
                <a:gd name="T11" fmla="*/ 1 h 1662"/>
                <a:gd name="T12" fmla="*/ 1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166" name="Text Box 31"/>
            <p:cNvSpPr txBox="1">
              <a:spLocks noChangeArrowheads="1"/>
            </p:cNvSpPr>
            <p:nvPr/>
          </p:nvSpPr>
          <p:spPr bwMode="auto">
            <a:xfrm>
              <a:off x="4129" y="1776"/>
              <a:ext cx="84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Internet</a:t>
              </a:r>
            </a:p>
          </p:txBody>
        </p:sp>
      </p:grpSp>
      <p:sp>
        <p:nvSpPr>
          <p:cNvPr id="217103" name="Text Box 32"/>
          <p:cNvSpPr txBox="1">
            <a:spLocks noChangeArrowheads="1"/>
          </p:cNvSpPr>
          <p:nvPr/>
        </p:nvSpPr>
        <p:spPr bwMode="auto">
          <a:xfrm>
            <a:off x="3348038" y="3389313"/>
            <a:ext cx="10985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交换机或</a:t>
            </a:r>
          </a:p>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路由器</a:t>
            </a:r>
            <a:endParaRPr kumimoji="0" lang="en-US" altLang="zh-CN" sz="1800">
              <a:latin typeface="Comic Sans MS" panose="030F0702030302020204" pitchFamily="66" charset="0"/>
              <a:ea typeface="宋体" panose="02010600030101010101" pitchFamily="2" charset="-122"/>
            </a:endParaRPr>
          </a:p>
        </p:txBody>
      </p:sp>
      <p:grpSp>
        <p:nvGrpSpPr>
          <p:cNvPr id="217104" name="Group 33"/>
          <p:cNvGrpSpPr>
            <a:grpSpLocks/>
          </p:cNvGrpSpPr>
          <p:nvPr/>
        </p:nvGrpSpPr>
        <p:grpSpPr bwMode="auto">
          <a:xfrm>
            <a:off x="1524000" y="3263900"/>
            <a:ext cx="782638" cy="962025"/>
            <a:chOff x="1952" y="1032"/>
            <a:chExt cx="589" cy="740"/>
          </a:xfrm>
        </p:grpSpPr>
        <p:sp>
          <p:nvSpPr>
            <p:cNvPr id="217145" name="Text Box 34"/>
            <p:cNvSpPr txBox="1">
              <a:spLocks noChangeArrowheads="1"/>
            </p:cNvSpPr>
            <p:nvPr/>
          </p:nvSpPr>
          <p:spPr bwMode="auto">
            <a:xfrm>
              <a:off x="2080" y="1456"/>
              <a:ext cx="35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17146" name="Group 35"/>
            <p:cNvGrpSpPr>
              <a:grpSpLocks/>
            </p:cNvGrpSpPr>
            <p:nvPr/>
          </p:nvGrpSpPr>
          <p:grpSpPr bwMode="auto">
            <a:xfrm>
              <a:off x="1952" y="1032"/>
              <a:ext cx="589" cy="440"/>
              <a:chOff x="1160" y="2192"/>
              <a:chExt cx="589" cy="440"/>
            </a:xfrm>
          </p:grpSpPr>
          <p:pic>
            <p:nvPicPr>
              <p:cNvPr id="217147" name="Picture 36"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48" name="AutoShape 37"/>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7149" name="Freeform 38"/>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0" name="Freeform 39"/>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1" name="Freeform 40"/>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2" name="Freeform 41"/>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3" name="Freeform 42"/>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4" name="Freeform 43"/>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5" name="Freeform 44"/>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6" name="Freeform 45"/>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7" name="Freeform 46"/>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8" name="Freeform 47"/>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9" name="Freeform 48"/>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0" name="Freeform 49"/>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1" name="Freeform 50"/>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2" name="Freeform 51"/>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3" name="Freeform 52"/>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4" name="Freeform 53"/>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17105" name="Group 54"/>
          <p:cNvGrpSpPr>
            <a:grpSpLocks/>
          </p:cNvGrpSpPr>
          <p:nvPr/>
        </p:nvGrpSpPr>
        <p:grpSpPr bwMode="auto">
          <a:xfrm>
            <a:off x="619125" y="2992438"/>
            <a:ext cx="414338" cy="511175"/>
            <a:chOff x="2870" y="1518"/>
            <a:chExt cx="292" cy="320"/>
          </a:xfrm>
        </p:grpSpPr>
        <p:graphicFrame>
          <p:nvGraphicFramePr>
            <p:cNvPr id="217143" name="Object 5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632" name="Clip" r:id="rId9" imgW="826829" imgH="840406" progId="MS_ClipArt_Gallery.2">
                    <p:embed/>
                  </p:oleObj>
                </mc:Choice>
                <mc:Fallback>
                  <p:oleObj name="Clip" r:id="rId9" imgW="826829" imgH="840406" progId="MS_ClipArt_Gallery.2">
                    <p:embed/>
                    <p:pic>
                      <p:nvPicPr>
                        <p:cNvPr id="0"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4" name="Object 5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633" name="Clip" r:id="rId10" imgW="1268295" imgH="1199426" progId="MS_ClipArt_Gallery.2">
                    <p:embed/>
                  </p:oleObj>
                </mc:Choice>
                <mc:Fallback>
                  <p:oleObj name="Clip" r:id="rId10" imgW="1268295" imgH="1199426" progId="MS_ClipArt_Gallery.2">
                    <p:embed/>
                    <p:pic>
                      <p:nvPicPr>
                        <p:cNvPr id="0"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06" name="Group 57"/>
          <p:cNvGrpSpPr>
            <a:grpSpLocks/>
          </p:cNvGrpSpPr>
          <p:nvPr/>
        </p:nvGrpSpPr>
        <p:grpSpPr bwMode="auto">
          <a:xfrm>
            <a:off x="1171575" y="2774950"/>
            <a:ext cx="415925" cy="509588"/>
            <a:chOff x="2870" y="1518"/>
            <a:chExt cx="292" cy="320"/>
          </a:xfrm>
        </p:grpSpPr>
        <p:graphicFrame>
          <p:nvGraphicFramePr>
            <p:cNvPr id="217141" name="Object 5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634" name="Clip" r:id="rId11" imgW="826829" imgH="840406" progId="MS_ClipArt_Gallery.2">
                    <p:embed/>
                  </p:oleObj>
                </mc:Choice>
                <mc:Fallback>
                  <p:oleObj name="Clip" r:id="rId11" imgW="826829" imgH="840406" progId="MS_ClipArt_Gallery.2">
                    <p:embed/>
                    <p:pic>
                      <p:nvPicPr>
                        <p:cNvPr id="0"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2" name="Object 5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635" name="Clip" r:id="rId12" imgW="1268295" imgH="1199426" progId="MS_ClipArt_Gallery.2">
                    <p:embed/>
                  </p:oleObj>
                </mc:Choice>
                <mc:Fallback>
                  <p:oleObj name="Clip" r:id="rId12" imgW="1268295" imgH="1199426" progId="MS_ClipArt_Gallery.2">
                    <p:embed/>
                    <p:pic>
                      <p:nvPicPr>
                        <p:cNvPr id="0"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07" name="Group 60"/>
          <p:cNvGrpSpPr>
            <a:grpSpLocks/>
          </p:cNvGrpSpPr>
          <p:nvPr/>
        </p:nvGrpSpPr>
        <p:grpSpPr bwMode="auto">
          <a:xfrm>
            <a:off x="3076575" y="4232275"/>
            <a:ext cx="782638" cy="962025"/>
            <a:chOff x="1952" y="1032"/>
            <a:chExt cx="589" cy="740"/>
          </a:xfrm>
        </p:grpSpPr>
        <p:sp>
          <p:nvSpPr>
            <p:cNvPr id="217121" name="Text Box 61"/>
            <p:cNvSpPr txBox="1">
              <a:spLocks noChangeArrowheads="1"/>
            </p:cNvSpPr>
            <p:nvPr/>
          </p:nvSpPr>
          <p:spPr bwMode="auto">
            <a:xfrm>
              <a:off x="2080" y="1456"/>
              <a:ext cx="35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17122" name="Group 62"/>
            <p:cNvGrpSpPr>
              <a:grpSpLocks/>
            </p:cNvGrpSpPr>
            <p:nvPr/>
          </p:nvGrpSpPr>
          <p:grpSpPr bwMode="auto">
            <a:xfrm>
              <a:off x="1952" y="1032"/>
              <a:ext cx="589" cy="440"/>
              <a:chOff x="1160" y="2192"/>
              <a:chExt cx="589" cy="440"/>
            </a:xfrm>
          </p:grpSpPr>
          <p:pic>
            <p:nvPicPr>
              <p:cNvPr id="217123" name="Picture 63"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24" name="AutoShape 64"/>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7125" name="Freeform 65"/>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6" name="Freeform 66"/>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7" name="Freeform 67"/>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8" name="Freeform 68"/>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9" name="Freeform 69"/>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0" name="Freeform 70"/>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1" name="Freeform 71"/>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2" name="Freeform 72"/>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3" name="Freeform 73"/>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4" name="Freeform 74"/>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5" name="Freeform 75"/>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6" name="Freeform 76"/>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7" name="Freeform 77"/>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8" name="Freeform 78"/>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9" name="Freeform 79"/>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40" name="Freeform 80"/>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17108" name="Group 81"/>
          <p:cNvGrpSpPr>
            <a:grpSpLocks/>
          </p:cNvGrpSpPr>
          <p:nvPr/>
        </p:nvGrpSpPr>
        <p:grpSpPr bwMode="auto">
          <a:xfrm>
            <a:off x="2587625" y="4762500"/>
            <a:ext cx="414338" cy="509588"/>
            <a:chOff x="2870" y="1518"/>
            <a:chExt cx="292" cy="320"/>
          </a:xfrm>
        </p:grpSpPr>
        <p:graphicFrame>
          <p:nvGraphicFramePr>
            <p:cNvPr id="217119" name="Object 8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636" name="Clip" r:id="rId13" imgW="826829" imgH="840406" progId="MS_ClipArt_Gallery.2">
                    <p:embed/>
                  </p:oleObj>
                </mc:Choice>
                <mc:Fallback>
                  <p:oleObj name="Clip" r:id="rId13" imgW="826829" imgH="840406" progId="MS_ClipArt_Gallery.2">
                    <p:embed/>
                    <p:pic>
                      <p:nvPicPr>
                        <p:cNvPr id="0" name="Object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20" name="Object 8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637" name="Clip" r:id="rId14" imgW="1268295" imgH="1199426" progId="MS_ClipArt_Gallery.2">
                    <p:embed/>
                  </p:oleObj>
                </mc:Choice>
                <mc:Fallback>
                  <p:oleObj name="Clip" r:id="rId14" imgW="1268295" imgH="1199426" progId="MS_ClipArt_Gallery.2">
                    <p:embed/>
                    <p:pic>
                      <p:nvPicPr>
                        <p:cNvPr id="0" name="Object 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09" name="Group 84"/>
          <p:cNvGrpSpPr>
            <a:grpSpLocks/>
          </p:cNvGrpSpPr>
          <p:nvPr/>
        </p:nvGrpSpPr>
        <p:grpSpPr bwMode="auto">
          <a:xfrm>
            <a:off x="2767013" y="5303838"/>
            <a:ext cx="415925" cy="509587"/>
            <a:chOff x="2870" y="1518"/>
            <a:chExt cx="292" cy="320"/>
          </a:xfrm>
        </p:grpSpPr>
        <p:graphicFrame>
          <p:nvGraphicFramePr>
            <p:cNvPr id="217117" name="Object 8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638" name="Clip" r:id="rId15" imgW="826829" imgH="840406" progId="MS_ClipArt_Gallery.2">
                    <p:embed/>
                  </p:oleObj>
                </mc:Choice>
                <mc:Fallback>
                  <p:oleObj name="Clip" r:id="rId15" imgW="826829" imgH="840406" progId="MS_ClipArt_Gallery.2">
                    <p:embed/>
                    <p:pic>
                      <p:nvPicPr>
                        <p:cNvPr id="0" name="Object 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18" name="Object 8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639" name="Clip" r:id="rId16" imgW="1268295" imgH="1199426" progId="MS_ClipArt_Gallery.2">
                    <p:embed/>
                  </p:oleObj>
                </mc:Choice>
                <mc:Fallback>
                  <p:oleObj name="Clip" r:id="rId16" imgW="1268295" imgH="1199426" progId="MS_ClipArt_Gallery.2">
                    <p:embed/>
                    <p:pic>
                      <p:nvPicPr>
                        <p:cNvPr id="0" name="Object 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10" name="Group 87"/>
          <p:cNvGrpSpPr>
            <a:grpSpLocks/>
          </p:cNvGrpSpPr>
          <p:nvPr/>
        </p:nvGrpSpPr>
        <p:grpSpPr bwMode="auto">
          <a:xfrm>
            <a:off x="3798888" y="4772025"/>
            <a:ext cx="415925" cy="511175"/>
            <a:chOff x="2870" y="1518"/>
            <a:chExt cx="292" cy="320"/>
          </a:xfrm>
        </p:grpSpPr>
        <p:graphicFrame>
          <p:nvGraphicFramePr>
            <p:cNvPr id="217115" name="Object 8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640" name="Clip" r:id="rId17" imgW="826829" imgH="840406" progId="MS_ClipArt_Gallery.2">
                    <p:embed/>
                  </p:oleObj>
                </mc:Choice>
                <mc:Fallback>
                  <p:oleObj name="Clip" r:id="rId17" imgW="826829" imgH="840406" progId="MS_ClipArt_Gallery.2">
                    <p:embed/>
                    <p:pic>
                      <p:nvPicPr>
                        <p:cNvPr id="0" name="Object 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16" name="Object 8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641" name="Clip" r:id="rId18" imgW="1268295" imgH="1199426" progId="MS_ClipArt_Gallery.2">
                    <p:embed/>
                  </p:oleObj>
                </mc:Choice>
                <mc:Fallback>
                  <p:oleObj name="Clip" r:id="rId18" imgW="1268295" imgH="1199426" progId="MS_ClipArt_Gallery.2">
                    <p:embed/>
                    <p:pic>
                      <p:nvPicPr>
                        <p:cNvPr id="0" name="Object 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11" name="Group 90"/>
          <p:cNvGrpSpPr>
            <a:grpSpLocks/>
          </p:cNvGrpSpPr>
          <p:nvPr/>
        </p:nvGrpSpPr>
        <p:grpSpPr bwMode="auto">
          <a:xfrm>
            <a:off x="3352800" y="5313363"/>
            <a:ext cx="414338" cy="509587"/>
            <a:chOff x="2870" y="1518"/>
            <a:chExt cx="292" cy="320"/>
          </a:xfrm>
        </p:grpSpPr>
        <p:graphicFrame>
          <p:nvGraphicFramePr>
            <p:cNvPr id="217113" name="Object 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642" name="Clip" r:id="rId19" imgW="826829" imgH="840406" progId="MS_ClipArt_Gallery.2">
                    <p:embed/>
                  </p:oleObj>
                </mc:Choice>
                <mc:Fallback>
                  <p:oleObj name="Clip" r:id="rId19" imgW="826829" imgH="840406" progId="MS_ClipArt_Gallery.2">
                    <p:embed/>
                    <p:pic>
                      <p:nvPicPr>
                        <p:cNvPr id="0" name="Object 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14" name="Object 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643" name="Clip" r:id="rId20" imgW="1268295" imgH="1199426" progId="MS_ClipArt_Gallery.2">
                    <p:embed/>
                  </p:oleObj>
                </mc:Choice>
                <mc:Fallback>
                  <p:oleObj name="Clip" r:id="rId20" imgW="1268295" imgH="1199426" progId="MS_ClipArt_Gallery.2">
                    <p:embed/>
                    <p:pic>
                      <p:nvPicPr>
                        <p:cNvPr id="0" name="Object 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7112" name="Text Box 93"/>
          <p:cNvSpPr txBox="1">
            <a:spLocks noChangeArrowheads="1"/>
          </p:cNvSpPr>
          <p:nvPr/>
        </p:nvSpPr>
        <p:spPr bwMode="auto">
          <a:xfrm>
            <a:off x="6156325" y="6308725"/>
            <a:ext cx="200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SSID: </a:t>
            </a:r>
            <a:r>
              <a:rPr kumimoji="0" lang="zh-CN" altLang="en-US" sz="1800">
                <a:latin typeface="Arial" panose="020B0604020202020204" pitchFamily="34" charset="0"/>
                <a:ea typeface="宋体" panose="02010600030101010101" pitchFamily="2" charset="-122"/>
              </a:rPr>
              <a:t>服务集标识</a:t>
            </a: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46255BC-A948-46B8-9BA5-CDCA7326A0F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153</a:t>
            </a:fld>
            <a:r>
              <a:rPr kumimoji="0" lang="en-US" altLang="zh-CN" sz="1000" smtClean="0">
                <a:latin typeface="Arial" panose="020B0604020202020204" pitchFamily="34" charset="0"/>
                <a:ea typeface="宋体" panose="02010600030101010101" pitchFamily="2" charset="-122"/>
              </a:rPr>
              <a:t>-</a:t>
            </a:r>
          </a:p>
        </p:txBody>
      </p:sp>
      <p:sp>
        <p:nvSpPr>
          <p:cNvPr id="219139" name="Rectangle 2"/>
          <p:cNvSpPr>
            <a:spLocks noGrp="1" noChangeArrowheads="1"/>
          </p:cNvSpPr>
          <p:nvPr>
            <p:ph type="title" idx="4294967295"/>
          </p:nvPr>
        </p:nvSpPr>
        <p:spPr/>
        <p:txBody>
          <a:bodyPr anchor="ctr"/>
          <a:lstStyle/>
          <a:p>
            <a:r>
              <a:rPr lang="en-US" altLang="zh-CN" sz="3200" smtClean="0">
                <a:ea typeface="宋体" panose="02010600030101010101" pitchFamily="2" charset="-122"/>
              </a:rPr>
              <a:t>802.11: </a:t>
            </a:r>
            <a:r>
              <a:rPr lang="zh-CN" altLang="en-US" sz="3200" smtClean="0">
                <a:ea typeface="宋体" panose="02010600030101010101" pitchFamily="2" charset="-122"/>
              </a:rPr>
              <a:t>信道与关联</a:t>
            </a:r>
            <a:endParaRPr lang="en-US" altLang="zh-CN" sz="3200" smtClean="0">
              <a:ea typeface="宋体" panose="02010600030101010101" pitchFamily="2" charset="-122"/>
            </a:endParaRPr>
          </a:p>
        </p:txBody>
      </p:sp>
      <p:sp>
        <p:nvSpPr>
          <p:cNvPr id="219140" name="Rectangle 3"/>
          <p:cNvSpPr>
            <a:spLocks noGrp="1" noChangeArrowheads="1"/>
          </p:cNvSpPr>
          <p:nvPr>
            <p:ph type="body" idx="4294967295"/>
          </p:nvPr>
        </p:nvSpPr>
        <p:spPr/>
        <p:txBody>
          <a:bodyPr/>
          <a:lstStyle/>
          <a:p>
            <a:r>
              <a:rPr lang="en-US" altLang="zh-CN" sz="2600" smtClean="0">
                <a:ea typeface="宋体" panose="02010600030101010101" pitchFamily="2" charset="-122"/>
              </a:rPr>
              <a:t>802.11b: 2.4GHz-2.485GHz </a:t>
            </a:r>
            <a:r>
              <a:rPr lang="zh-CN" altLang="en-US" sz="2600" smtClean="0">
                <a:ea typeface="宋体" panose="02010600030101010101" pitchFamily="2" charset="-122"/>
              </a:rPr>
              <a:t>频段被分为</a:t>
            </a:r>
            <a:r>
              <a:rPr lang="en-US" altLang="zh-CN" sz="2600" smtClean="0">
                <a:ea typeface="宋体" panose="02010600030101010101" pitchFamily="2" charset="-122"/>
              </a:rPr>
              <a:t>11</a:t>
            </a:r>
            <a:r>
              <a:rPr lang="zh-CN" altLang="en-US" sz="2600" smtClean="0">
                <a:ea typeface="宋体" panose="02010600030101010101" pitchFamily="2" charset="-122"/>
              </a:rPr>
              <a:t>个部分重叠的信道</a:t>
            </a:r>
            <a:endParaRPr lang="en-US" altLang="zh-CN" sz="2600" smtClean="0">
              <a:ea typeface="宋体" panose="02010600030101010101" pitchFamily="2" charset="-122"/>
            </a:endParaRPr>
          </a:p>
          <a:p>
            <a:pPr lvl="1"/>
            <a:r>
              <a:rPr lang="en-US" altLang="zh-CN" sz="2400" smtClean="0">
                <a:ea typeface="宋体" panose="02010600030101010101" pitchFamily="2" charset="-122"/>
              </a:rPr>
              <a:t>AP</a:t>
            </a:r>
            <a:r>
              <a:rPr lang="zh-CN" altLang="en-US" sz="2400" smtClean="0">
                <a:ea typeface="宋体" panose="02010600030101010101" pitchFamily="2" charset="-122"/>
              </a:rPr>
              <a:t>管理员为</a:t>
            </a:r>
            <a:r>
              <a:rPr lang="en-US" altLang="zh-CN" sz="2400" smtClean="0">
                <a:ea typeface="宋体" panose="02010600030101010101" pitchFamily="2" charset="-122"/>
              </a:rPr>
              <a:t>AP</a:t>
            </a:r>
            <a:r>
              <a:rPr lang="zh-CN" altLang="en-US" sz="2400" smtClean="0">
                <a:ea typeface="宋体" panose="02010600030101010101" pitchFamily="2" charset="-122"/>
              </a:rPr>
              <a:t>选择工作频段</a:t>
            </a:r>
            <a:endParaRPr lang="en-US" altLang="zh-CN" sz="2400" smtClean="0">
              <a:ea typeface="宋体" panose="02010600030101010101" pitchFamily="2" charset="-122"/>
            </a:endParaRPr>
          </a:p>
          <a:p>
            <a:pPr lvl="1"/>
            <a:r>
              <a:rPr lang="zh-CN" altLang="en-US" sz="2400" smtClean="0">
                <a:ea typeface="宋体" panose="02010600030101010101" pitchFamily="2" charset="-122"/>
              </a:rPr>
              <a:t>可能发生的冲突：相邻</a:t>
            </a:r>
            <a:r>
              <a:rPr lang="en-US" altLang="zh-CN" sz="2400" smtClean="0">
                <a:ea typeface="宋体" panose="02010600030101010101" pitchFamily="2" charset="-122"/>
              </a:rPr>
              <a:t>AP</a:t>
            </a:r>
            <a:r>
              <a:rPr lang="zh-CN" altLang="en-US" sz="2400" smtClean="0">
                <a:ea typeface="宋体" panose="02010600030101010101" pitchFamily="2" charset="-122"/>
              </a:rPr>
              <a:t>有可能选择了相同的频段。</a:t>
            </a:r>
            <a:endParaRPr lang="en-US" altLang="zh-CN" sz="2400" smtClean="0">
              <a:ea typeface="宋体" panose="02010600030101010101" pitchFamily="2" charset="-122"/>
            </a:endParaRPr>
          </a:p>
          <a:p>
            <a:r>
              <a:rPr lang="zh-CN" altLang="en-US" sz="2600" smtClean="0">
                <a:ea typeface="宋体" panose="02010600030101010101" pitchFamily="2" charset="-122"/>
              </a:rPr>
              <a:t>主机：必须与一个</a:t>
            </a:r>
            <a:r>
              <a:rPr lang="en-US" altLang="zh-CN" sz="2600" smtClean="0">
                <a:ea typeface="宋体" panose="02010600030101010101" pitchFamily="2" charset="-122"/>
              </a:rPr>
              <a:t>AP</a:t>
            </a:r>
            <a:r>
              <a:rPr lang="zh-CN" altLang="en-US" sz="2600" smtClean="0">
                <a:ea typeface="宋体" panose="02010600030101010101" pitchFamily="2" charset="-122"/>
              </a:rPr>
              <a:t>关联</a:t>
            </a:r>
            <a:endParaRPr lang="en-US" altLang="zh-CN" sz="2600" smtClean="0">
              <a:ea typeface="宋体" panose="02010600030101010101" pitchFamily="2" charset="-122"/>
            </a:endParaRPr>
          </a:p>
          <a:p>
            <a:pPr lvl="1"/>
            <a:r>
              <a:rPr lang="zh-CN" altLang="en-US" sz="2400" smtClean="0">
                <a:ea typeface="宋体" panose="02010600030101010101" pitchFamily="2" charset="-122"/>
              </a:rPr>
              <a:t>扫描信道，监听信标帧（</a:t>
            </a:r>
            <a:r>
              <a:rPr lang="en-US" altLang="zh-CN" sz="2400" smtClean="0">
                <a:ea typeface="宋体" panose="02010600030101010101" pitchFamily="2" charset="-122"/>
              </a:rPr>
              <a:t>beacon frames</a:t>
            </a:r>
            <a:r>
              <a:rPr lang="zh-CN" altLang="en-US" sz="2400" smtClean="0">
                <a:ea typeface="宋体" panose="02010600030101010101" pitchFamily="2" charset="-122"/>
              </a:rPr>
              <a:t>），每个信标帧包含该</a:t>
            </a:r>
            <a:r>
              <a:rPr lang="en-US" altLang="zh-CN" sz="2400" smtClean="0">
                <a:ea typeface="宋体" panose="02010600030101010101" pitchFamily="2" charset="-122"/>
              </a:rPr>
              <a:t>AP</a:t>
            </a:r>
            <a:r>
              <a:rPr lang="zh-CN" altLang="en-US" sz="2400" smtClean="0">
                <a:ea typeface="宋体" panose="02010600030101010101" pitchFamily="2" charset="-122"/>
              </a:rPr>
              <a:t>的</a:t>
            </a:r>
            <a:r>
              <a:rPr lang="en-US" altLang="zh-CN" sz="2400" smtClean="0">
                <a:ea typeface="宋体" panose="02010600030101010101" pitchFamily="2" charset="-122"/>
              </a:rPr>
              <a:t>SSID</a:t>
            </a:r>
            <a:r>
              <a:rPr lang="zh-CN" altLang="en-US" sz="2400" smtClean="0">
                <a:ea typeface="宋体" panose="02010600030101010101" pitchFamily="2" charset="-122"/>
              </a:rPr>
              <a:t>和</a:t>
            </a:r>
            <a:r>
              <a:rPr lang="en-US" altLang="zh-CN" sz="2400" smtClean="0">
                <a:ea typeface="宋体" panose="02010600030101010101" pitchFamily="2" charset="-122"/>
              </a:rPr>
              <a:t>MAC</a:t>
            </a:r>
            <a:r>
              <a:rPr lang="zh-CN" altLang="en-US" sz="2400" smtClean="0">
                <a:ea typeface="宋体" panose="02010600030101010101" pitchFamily="2" charset="-122"/>
              </a:rPr>
              <a:t>地址</a:t>
            </a:r>
            <a:endParaRPr lang="en-US" altLang="zh-CN" sz="2400" smtClean="0">
              <a:ea typeface="宋体" panose="02010600030101010101" pitchFamily="2" charset="-122"/>
            </a:endParaRPr>
          </a:p>
          <a:p>
            <a:pPr lvl="1"/>
            <a:r>
              <a:rPr lang="zh-CN" altLang="en-US" sz="2400" smtClean="0">
                <a:ea typeface="宋体" panose="02010600030101010101" pitchFamily="2" charset="-122"/>
              </a:rPr>
              <a:t>选择一个</a:t>
            </a:r>
            <a:r>
              <a:rPr lang="en-US" altLang="zh-CN" sz="2400" smtClean="0">
                <a:ea typeface="宋体" panose="02010600030101010101" pitchFamily="2" charset="-122"/>
              </a:rPr>
              <a:t>AP</a:t>
            </a:r>
            <a:r>
              <a:rPr lang="zh-CN" altLang="en-US" sz="2400" smtClean="0">
                <a:ea typeface="宋体" panose="02010600030101010101" pitchFamily="2" charset="-122"/>
              </a:rPr>
              <a:t>建立关联</a:t>
            </a:r>
            <a:endParaRPr lang="en-US" altLang="zh-CN" sz="2400" smtClean="0">
              <a:ea typeface="宋体" panose="02010600030101010101" pitchFamily="2" charset="-122"/>
            </a:endParaRPr>
          </a:p>
          <a:p>
            <a:pPr lvl="1"/>
            <a:r>
              <a:rPr lang="zh-CN" altLang="en-US" sz="2400" smtClean="0">
                <a:ea typeface="宋体" panose="02010600030101010101" pitchFamily="2" charset="-122"/>
              </a:rPr>
              <a:t>可能需要认证</a:t>
            </a:r>
            <a:r>
              <a:rPr lang="en-US" altLang="zh-CN" sz="2400" smtClean="0">
                <a:ea typeface="宋体" panose="02010600030101010101" pitchFamily="2" charset="-122"/>
              </a:rPr>
              <a:t> </a:t>
            </a:r>
          </a:p>
          <a:p>
            <a:pPr lvl="1"/>
            <a:r>
              <a:rPr lang="zh-CN" altLang="en-US" sz="2400" smtClean="0">
                <a:ea typeface="宋体" panose="02010600030101010101" pitchFamily="2" charset="-122"/>
              </a:rPr>
              <a:t>通常使用</a:t>
            </a:r>
            <a:r>
              <a:rPr lang="en-US" altLang="zh-CN" sz="2400" smtClean="0">
                <a:ea typeface="宋体" panose="02010600030101010101" pitchFamily="2" charset="-122"/>
              </a:rPr>
              <a:t>DHCP</a:t>
            </a:r>
            <a:r>
              <a:rPr lang="zh-CN" altLang="en-US" sz="2400" smtClean="0">
                <a:ea typeface="宋体" panose="02010600030101010101" pitchFamily="2" charset="-122"/>
              </a:rPr>
              <a:t>协议在</a:t>
            </a:r>
            <a:r>
              <a:rPr lang="en-US" altLang="zh-CN" sz="2400" smtClean="0">
                <a:ea typeface="宋体" panose="02010600030101010101" pitchFamily="2" charset="-122"/>
              </a:rPr>
              <a:t>AP</a:t>
            </a:r>
            <a:r>
              <a:rPr lang="zh-CN" altLang="en-US" sz="2400" smtClean="0">
                <a:ea typeface="宋体" panose="02010600030101010101" pitchFamily="2" charset="-122"/>
              </a:rPr>
              <a:t>的子网中获取</a:t>
            </a:r>
            <a:r>
              <a:rPr lang="en-US" altLang="zh-CN" sz="2400" smtClean="0">
                <a:ea typeface="宋体" panose="02010600030101010101" pitchFamily="2" charset="-122"/>
              </a:rPr>
              <a:t>IP</a:t>
            </a:r>
          </a:p>
          <a:p>
            <a:endParaRPr lang="zh-CN" altLang="en-US" sz="24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8C454C5-5037-49CB-AC65-C2FE40EE716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154</a:t>
            </a:fld>
            <a:r>
              <a:rPr kumimoji="0" lang="en-US" altLang="zh-CN" sz="1000" smtClean="0">
                <a:latin typeface="Arial" panose="020B0604020202020204" pitchFamily="34" charset="0"/>
                <a:ea typeface="宋体" panose="02010600030101010101" pitchFamily="2" charset="-122"/>
              </a:rPr>
              <a:t>-</a:t>
            </a:r>
          </a:p>
        </p:txBody>
      </p:sp>
      <p:sp>
        <p:nvSpPr>
          <p:cNvPr id="221187" name="Rectangle 2"/>
          <p:cNvSpPr>
            <a:spLocks noGrp="1" noChangeArrowheads="1"/>
          </p:cNvSpPr>
          <p:nvPr>
            <p:ph type="title" idx="4294967295"/>
          </p:nvPr>
        </p:nvSpPr>
        <p:spPr>
          <a:xfrm>
            <a:off x="533400" y="228600"/>
            <a:ext cx="8112125" cy="823913"/>
          </a:xfrm>
        </p:spPr>
        <p:txBody>
          <a:bodyPr anchor="ctr"/>
          <a:lstStyle/>
          <a:p>
            <a:r>
              <a:rPr lang="en-US" altLang="zh-CN" sz="3200" smtClean="0">
                <a:ea typeface="宋体" panose="02010600030101010101" pitchFamily="2" charset="-122"/>
              </a:rPr>
              <a:t>802.11: </a:t>
            </a:r>
            <a:r>
              <a:rPr lang="zh-CN" altLang="en-US" sz="3200" smtClean="0">
                <a:ea typeface="宋体" panose="02010600030101010101" pitchFamily="2" charset="-122"/>
              </a:rPr>
              <a:t>被动</a:t>
            </a:r>
            <a:r>
              <a:rPr lang="en-US" altLang="zh-CN" sz="3200" smtClean="0">
                <a:ea typeface="宋体" panose="02010600030101010101" pitchFamily="2" charset="-122"/>
              </a:rPr>
              <a:t>/</a:t>
            </a:r>
            <a:r>
              <a:rPr lang="zh-CN" altLang="en-US" sz="3200" smtClean="0">
                <a:ea typeface="宋体" panose="02010600030101010101" pitchFamily="2" charset="-122"/>
              </a:rPr>
              <a:t>主动扫描</a:t>
            </a:r>
            <a:endParaRPr lang="en-US" altLang="zh-CN" sz="3200" smtClean="0">
              <a:ea typeface="宋体" panose="02010600030101010101" pitchFamily="2" charset="-122"/>
            </a:endParaRPr>
          </a:p>
        </p:txBody>
      </p:sp>
      <p:sp>
        <p:nvSpPr>
          <p:cNvPr id="221188" name="Oval 6"/>
          <p:cNvSpPr>
            <a:spLocks noChangeArrowheads="1"/>
          </p:cNvSpPr>
          <p:nvPr/>
        </p:nvSpPr>
        <p:spPr bwMode="auto">
          <a:xfrm>
            <a:off x="6580188" y="1455738"/>
            <a:ext cx="2335212" cy="2224087"/>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Comic Sans MS" panose="030F0702030302020204" pitchFamily="66" charset="0"/>
              <a:ea typeface="宋体" panose="02010600030101010101" pitchFamily="2" charset="-122"/>
            </a:endParaRPr>
          </a:p>
        </p:txBody>
      </p:sp>
      <p:sp>
        <p:nvSpPr>
          <p:cNvPr id="221189" name="Oval 7"/>
          <p:cNvSpPr>
            <a:spLocks noChangeArrowheads="1"/>
          </p:cNvSpPr>
          <p:nvPr/>
        </p:nvSpPr>
        <p:spPr bwMode="auto">
          <a:xfrm>
            <a:off x="4724400" y="1390650"/>
            <a:ext cx="2335213" cy="2224088"/>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190" name="Text Box 8"/>
          <p:cNvSpPr txBox="1">
            <a:spLocks noChangeArrowheads="1"/>
          </p:cNvSpPr>
          <p:nvPr/>
        </p:nvSpPr>
        <p:spPr bwMode="auto">
          <a:xfrm>
            <a:off x="7920038" y="2325688"/>
            <a:ext cx="6238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2</a:t>
            </a:r>
          </a:p>
        </p:txBody>
      </p:sp>
      <p:sp>
        <p:nvSpPr>
          <p:cNvPr id="221191" name="Text Box 9"/>
          <p:cNvSpPr txBox="1">
            <a:spLocks noChangeArrowheads="1"/>
          </p:cNvSpPr>
          <p:nvPr/>
        </p:nvSpPr>
        <p:spPr bwMode="auto">
          <a:xfrm>
            <a:off x="6211888" y="216217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192" name="Text Box 10"/>
          <p:cNvSpPr txBox="1">
            <a:spLocks noChangeArrowheads="1"/>
          </p:cNvSpPr>
          <p:nvPr/>
        </p:nvSpPr>
        <p:spPr bwMode="auto">
          <a:xfrm>
            <a:off x="5299075" y="2295525"/>
            <a:ext cx="5905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1</a:t>
            </a:r>
          </a:p>
        </p:txBody>
      </p:sp>
      <p:sp>
        <p:nvSpPr>
          <p:cNvPr id="221193" name="Text Box 11"/>
          <p:cNvSpPr txBox="1">
            <a:spLocks noChangeArrowheads="1"/>
          </p:cNvSpPr>
          <p:nvPr/>
        </p:nvSpPr>
        <p:spPr bwMode="auto">
          <a:xfrm>
            <a:off x="6577013" y="3178175"/>
            <a:ext cx="431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H1</a:t>
            </a:r>
          </a:p>
        </p:txBody>
      </p:sp>
      <p:sp>
        <p:nvSpPr>
          <p:cNvPr id="221194" name="Text Box 12"/>
          <p:cNvSpPr txBox="1">
            <a:spLocks noChangeArrowheads="1"/>
          </p:cNvSpPr>
          <p:nvPr/>
        </p:nvSpPr>
        <p:spPr bwMode="auto">
          <a:xfrm>
            <a:off x="8218488" y="29813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195" name="Text Box 13"/>
          <p:cNvSpPr txBox="1">
            <a:spLocks noChangeArrowheads="1"/>
          </p:cNvSpPr>
          <p:nvPr/>
        </p:nvSpPr>
        <p:spPr bwMode="auto">
          <a:xfrm>
            <a:off x="7367588" y="1512888"/>
            <a:ext cx="7667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2</a:t>
            </a:r>
          </a:p>
        </p:txBody>
      </p:sp>
      <p:sp>
        <p:nvSpPr>
          <p:cNvPr id="221196" name="Text Box 14"/>
          <p:cNvSpPr txBox="1">
            <a:spLocks noChangeArrowheads="1"/>
          </p:cNvSpPr>
          <p:nvPr/>
        </p:nvSpPr>
        <p:spPr bwMode="auto">
          <a:xfrm>
            <a:off x="5551488" y="1462088"/>
            <a:ext cx="7334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1</a:t>
            </a:r>
          </a:p>
        </p:txBody>
      </p:sp>
      <p:grpSp>
        <p:nvGrpSpPr>
          <p:cNvPr id="221197" name="Group 15"/>
          <p:cNvGrpSpPr>
            <a:grpSpLocks/>
          </p:cNvGrpSpPr>
          <p:nvPr/>
        </p:nvGrpSpPr>
        <p:grpSpPr bwMode="auto">
          <a:xfrm>
            <a:off x="7426325" y="2011363"/>
            <a:ext cx="842963" cy="600075"/>
            <a:chOff x="1160" y="2192"/>
            <a:chExt cx="589" cy="440"/>
          </a:xfrm>
        </p:grpSpPr>
        <p:pic>
          <p:nvPicPr>
            <p:cNvPr id="221309" name="Picture 16"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310" name="AutoShape 17"/>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311" name="Freeform 18"/>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2" name="Freeform 19"/>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3" name="Freeform 20"/>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4" name="Freeform 21"/>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5" name="Freeform 22"/>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6" name="Freeform 23"/>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7" name="Freeform 24"/>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8" name="Freeform 25"/>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9" name="Freeform 26"/>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0" name="Freeform 27"/>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1" name="Freeform 28"/>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2" name="Freeform 29"/>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3" name="Freeform 30"/>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4" name="Freeform 31"/>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5" name="Freeform 32"/>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6" name="Freeform 33"/>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198" name="Group 34"/>
          <p:cNvGrpSpPr>
            <a:grpSpLocks/>
          </p:cNvGrpSpPr>
          <p:nvPr/>
        </p:nvGrpSpPr>
        <p:grpSpPr bwMode="auto">
          <a:xfrm>
            <a:off x="5502275" y="2000250"/>
            <a:ext cx="844550" cy="600075"/>
            <a:chOff x="1160" y="2192"/>
            <a:chExt cx="589" cy="440"/>
          </a:xfrm>
        </p:grpSpPr>
        <p:pic>
          <p:nvPicPr>
            <p:cNvPr id="221291" name="Picture 35"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92" name="AutoShape 36"/>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293" name="Freeform 37"/>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4" name="Freeform 38"/>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5" name="Freeform 39"/>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6" name="Freeform 40"/>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7" name="Freeform 41"/>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8" name="Freeform 42"/>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9" name="Freeform 43"/>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0" name="Freeform 44"/>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1" name="Freeform 45"/>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2" name="Freeform 46"/>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3" name="Freeform 47"/>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4" name="Freeform 48"/>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5" name="Freeform 49"/>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6" name="Freeform 50"/>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7" name="Freeform 51"/>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8" name="Freeform 52"/>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199" name="Group 53"/>
          <p:cNvGrpSpPr>
            <a:grpSpLocks/>
          </p:cNvGrpSpPr>
          <p:nvPr/>
        </p:nvGrpSpPr>
        <p:grpSpPr bwMode="auto">
          <a:xfrm>
            <a:off x="6442075" y="2627313"/>
            <a:ext cx="635000" cy="588962"/>
            <a:chOff x="2870" y="1518"/>
            <a:chExt cx="292" cy="320"/>
          </a:xfrm>
        </p:grpSpPr>
        <p:graphicFrame>
          <p:nvGraphicFramePr>
            <p:cNvPr id="221289" name="Object 5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1455" name="Clip" r:id="rId5" imgW="826829" imgH="840406" progId="MS_ClipArt_Gallery.2">
                    <p:embed/>
                  </p:oleObj>
                </mc:Choice>
                <mc:Fallback>
                  <p:oleObj name="Clip" r:id="rId5" imgW="826829" imgH="840406" progId="MS_ClipArt_Gallery.2">
                    <p:embed/>
                    <p:pic>
                      <p:nvPicPr>
                        <p:cNvPr id="0"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290" name="Object 5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1456" name="Clip" r:id="rId7" imgW="1268295" imgH="1199426" progId="MS_ClipArt_Gallery.2">
                    <p:embed/>
                  </p:oleObj>
                </mc:Choice>
                <mc:Fallback>
                  <p:oleObj name="Clip" r:id="rId7" imgW="1268295" imgH="1199426" progId="MS_ClipArt_Gallery.2">
                    <p:embed/>
                    <p:pic>
                      <p:nvPicPr>
                        <p:cNvPr id="0"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1200" name="Freeform 56"/>
          <p:cNvSpPr>
            <a:spLocks/>
          </p:cNvSpPr>
          <p:nvPr/>
        </p:nvSpPr>
        <p:spPr bwMode="auto">
          <a:xfrm>
            <a:off x="6837363" y="2466975"/>
            <a:ext cx="869950" cy="225425"/>
          </a:xfrm>
          <a:custGeom>
            <a:avLst/>
            <a:gdLst>
              <a:gd name="T0" fmla="*/ 0 w 548"/>
              <a:gd name="T1" fmla="*/ 2147483646 h 142"/>
              <a:gd name="T2" fmla="*/ 0 w 548"/>
              <a:gd name="T3" fmla="*/ 0 h 142"/>
              <a:gd name="T4" fmla="*/ 2147483646 w 548"/>
              <a:gd name="T5" fmla="*/ 0 h 142"/>
              <a:gd name="T6" fmla="*/ 0 60000 65536"/>
              <a:gd name="T7" fmla="*/ 0 60000 65536"/>
              <a:gd name="T8" fmla="*/ 0 60000 65536"/>
              <a:gd name="T9" fmla="*/ 0 w 548"/>
              <a:gd name="T10" fmla="*/ 0 h 142"/>
              <a:gd name="T11" fmla="*/ 548 w 548"/>
              <a:gd name="T12" fmla="*/ 142 h 142"/>
            </a:gdLst>
            <a:ahLst/>
            <a:cxnLst>
              <a:cxn ang="T6">
                <a:pos x="T0" y="T1"/>
              </a:cxn>
              <a:cxn ang="T7">
                <a:pos x="T2" y="T3"/>
              </a:cxn>
              <a:cxn ang="T8">
                <a:pos x="T4" y="T5"/>
              </a:cxn>
            </a:cxnLst>
            <a:rect l="T9" t="T10" r="T11" b="T12"/>
            <a:pathLst>
              <a:path w="548" h="142">
                <a:moveTo>
                  <a:pt x="0" y="142"/>
                </a:moveTo>
                <a:lnTo>
                  <a:pt x="0" y="0"/>
                </a:lnTo>
                <a:lnTo>
                  <a:pt x="548"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1201" name="Line 57"/>
          <p:cNvSpPr>
            <a:spLocks noChangeShapeType="1"/>
          </p:cNvSpPr>
          <p:nvPr/>
        </p:nvSpPr>
        <p:spPr bwMode="auto">
          <a:xfrm flipH="1">
            <a:off x="6011863" y="2466975"/>
            <a:ext cx="823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2" name="Line 58"/>
          <p:cNvSpPr>
            <a:spLocks noChangeShapeType="1"/>
          </p:cNvSpPr>
          <p:nvPr/>
        </p:nvSpPr>
        <p:spPr bwMode="auto">
          <a:xfrm>
            <a:off x="6073775" y="254317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3" name="Line 59"/>
          <p:cNvSpPr>
            <a:spLocks noChangeShapeType="1"/>
          </p:cNvSpPr>
          <p:nvPr/>
        </p:nvSpPr>
        <p:spPr bwMode="auto">
          <a:xfrm flipH="1">
            <a:off x="6961188" y="255905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4" name="Line 60"/>
          <p:cNvSpPr>
            <a:spLocks noChangeShapeType="1"/>
          </p:cNvSpPr>
          <p:nvPr/>
        </p:nvSpPr>
        <p:spPr bwMode="auto">
          <a:xfrm flipH="1">
            <a:off x="7159625" y="2890838"/>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5" name="Line 61"/>
          <p:cNvSpPr>
            <a:spLocks noChangeShapeType="1"/>
          </p:cNvSpPr>
          <p:nvPr/>
        </p:nvSpPr>
        <p:spPr bwMode="auto">
          <a:xfrm flipV="1">
            <a:off x="7115175" y="271145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1206" name="Group 62"/>
          <p:cNvGrpSpPr>
            <a:grpSpLocks/>
          </p:cNvGrpSpPr>
          <p:nvPr/>
        </p:nvGrpSpPr>
        <p:grpSpPr bwMode="auto">
          <a:xfrm>
            <a:off x="6686550" y="2295525"/>
            <a:ext cx="282575" cy="304800"/>
            <a:chOff x="1255" y="3461"/>
            <a:chExt cx="178" cy="192"/>
          </a:xfrm>
        </p:grpSpPr>
        <p:sp>
          <p:nvSpPr>
            <p:cNvPr id="221287" name="Oval 63"/>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8" name="Text Box 64"/>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221207" name="Group 65"/>
          <p:cNvGrpSpPr>
            <a:grpSpLocks/>
          </p:cNvGrpSpPr>
          <p:nvPr/>
        </p:nvGrpSpPr>
        <p:grpSpPr bwMode="auto">
          <a:xfrm>
            <a:off x="7258050" y="2492375"/>
            <a:ext cx="282575" cy="304800"/>
            <a:chOff x="1851" y="2490"/>
            <a:chExt cx="178" cy="192"/>
          </a:xfrm>
        </p:grpSpPr>
        <p:sp>
          <p:nvSpPr>
            <p:cNvPr id="221285" name="Oval 66"/>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6" name="Text Box 67"/>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221208" name="Group 68"/>
          <p:cNvGrpSpPr>
            <a:grpSpLocks/>
          </p:cNvGrpSpPr>
          <p:nvPr/>
        </p:nvGrpSpPr>
        <p:grpSpPr bwMode="auto">
          <a:xfrm>
            <a:off x="6180138" y="2509838"/>
            <a:ext cx="282575" cy="304800"/>
            <a:chOff x="1851" y="2490"/>
            <a:chExt cx="178" cy="192"/>
          </a:xfrm>
        </p:grpSpPr>
        <p:sp>
          <p:nvSpPr>
            <p:cNvPr id="221283" name="Oval 69"/>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4" name="Text Box 70"/>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221209" name="Group 71"/>
          <p:cNvGrpSpPr>
            <a:grpSpLocks/>
          </p:cNvGrpSpPr>
          <p:nvPr/>
        </p:nvGrpSpPr>
        <p:grpSpPr bwMode="auto">
          <a:xfrm>
            <a:off x="7200900" y="2735263"/>
            <a:ext cx="282575" cy="304800"/>
            <a:chOff x="1851" y="2490"/>
            <a:chExt cx="178" cy="192"/>
          </a:xfrm>
        </p:grpSpPr>
        <p:sp>
          <p:nvSpPr>
            <p:cNvPr id="221281" name="Oval 72"/>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2" name="Text Box 73"/>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221210" name="Group 74"/>
          <p:cNvGrpSpPr>
            <a:grpSpLocks/>
          </p:cNvGrpSpPr>
          <p:nvPr/>
        </p:nvGrpSpPr>
        <p:grpSpPr bwMode="auto">
          <a:xfrm>
            <a:off x="7489825" y="2827338"/>
            <a:ext cx="282575" cy="304800"/>
            <a:chOff x="1851" y="2490"/>
            <a:chExt cx="178" cy="192"/>
          </a:xfrm>
        </p:grpSpPr>
        <p:sp>
          <p:nvSpPr>
            <p:cNvPr id="221279" name="Oval 75"/>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0" name="Text Box 76"/>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4</a:t>
              </a:r>
            </a:p>
          </p:txBody>
        </p:sp>
      </p:grpSp>
      <p:sp>
        <p:nvSpPr>
          <p:cNvPr id="221211" name="Text Box 77"/>
          <p:cNvSpPr txBox="1">
            <a:spLocks noChangeArrowheads="1"/>
          </p:cNvSpPr>
          <p:nvPr/>
        </p:nvSpPr>
        <p:spPr bwMode="auto">
          <a:xfrm>
            <a:off x="4618038" y="3689350"/>
            <a:ext cx="41306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600">
                <a:latin typeface="Arial" panose="020B0604020202020204" pitchFamily="34" charset="0"/>
                <a:ea typeface="宋体" panose="02010600030101010101" pitchFamily="2" charset="-122"/>
              </a:rPr>
              <a:t>主动扫描</a:t>
            </a:r>
            <a:r>
              <a:rPr kumimoji="0" lang="en-US" altLang="zh-CN" sz="26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自</a:t>
            </a: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广播探测请求帧</a:t>
            </a:r>
            <a:endParaRPr kumimoji="0" lang="en-US" altLang="zh-CN" sz="1800">
              <a:latin typeface="Arial" panose="020B0604020202020204" pitchFamily="34" charset="0"/>
              <a:ea typeface="宋体" panose="02010600030101010101" pitchFamily="2" charset="-122"/>
            </a:endParaRPr>
          </a:p>
          <a:p>
            <a:pPr lvl="1" eaLnBrk="1" hangingPunct="1">
              <a:spcBef>
                <a:spcPct val="0"/>
              </a:spcBef>
              <a:buSzTx/>
            </a:pPr>
            <a:r>
              <a:rPr kumimoji="0" lang="zh-CN" altLang="en-US" sz="1800">
                <a:latin typeface="Arial" panose="020B0604020202020204" pitchFamily="34" charset="0"/>
                <a:ea typeface="宋体" panose="02010600030101010101" pitchFamily="2" charset="-122"/>
              </a:rPr>
              <a:t>自</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发送探测响应</a:t>
            </a:r>
            <a:endParaRPr kumimoji="0" lang="en-US" altLang="zh-CN" sz="1800">
              <a:latin typeface="Arial" panose="020B0604020202020204" pitchFamily="34" charset="0"/>
              <a:ea typeface="宋体" panose="02010600030101010101" pitchFamily="2" charset="-122"/>
            </a:endParaRPr>
          </a:p>
          <a:p>
            <a:pPr lvl="1" eaLnBrk="1" hangingPunct="1">
              <a:spcBef>
                <a:spcPct val="0"/>
              </a:spcBef>
              <a:buSzTx/>
            </a:pP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向选择的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发送关联请求帧</a:t>
            </a:r>
            <a:r>
              <a:rPr kumimoji="0" lang="en-US" altLang="zh-CN" sz="18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向</a:t>
            </a: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发送关联响应帧</a:t>
            </a:r>
            <a:endParaRPr kumimoji="0" lang="en-US" altLang="zh-CN" sz="1800">
              <a:latin typeface="Arial" panose="020B0604020202020204" pitchFamily="34" charset="0"/>
              <a:ea typeface="宋体" panose="02010600030101010101" pitchFamily="2" charset="-122"/>
            </a:endParaRPr>
          </a:p>
        </p:txBody>
      </p:sp>
      <p:sp>
        <p:nvSpPr>
          <p:cNvPr id="221212" name="Oval 80"/>
          <p:cNvSpPr>
            <a:spLocks noChangeArrowheads="1"/>
          </p:cNvSpPr>
          <p:nvPr/>
        </p:nvSpPr>
        <p:spPr bwMode="auto">
          <a:xfrm>
            <a:off x="2208213" y="1484313"/>
            <a:ext cx="2335212" cy="2224087"/>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Comic Sans MS" panose="030F0702030302020204" pitchFamily="66" charset="0"/>
              <a:ea typeface="宋体" panose="02010600030101010101" pitchFamily="2" charset="-122"/>
            </a:endParaRPr>
          </a:p>
        </p:txBody>
      </p:sp>
      <p:sp>
        <p:nvSpPr>
          <p:cNvPr id="221213" name="Oval 81"/>
          <p:cNvSpPr>
            <a:spLocks noChangeArrowheads="1"/>
          </p:cNvSpPr>
          <p:nvPr/>
        </p:nvSpPr>
        <p:spPr bwMode="auto">
          <a:xfrm>
            <a:off x="352425" y="1419225"/>
            <a:ext cx="2335213" cy="2224088"/>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214" name="Text Box 82"/>
          <p:cNvSpPr txBox="1">
            <a:spLocks noChangeArrowheads="1"/>
          </p:cNvSpPr>
          <p:nvPr/>
        </p:nvSpPr>
        <p:spPr bwMode="auto">
          <a:xfrm>
            <a:off x="3548063" y="2354263"/>
            <a:ext cx="6238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2</a:t>
            </a:r>
          </a:p>
        </p:txBody>
      </p:sp>
      <p:sp>
        <p:nvSpPr>
          <p:cNvPr id="221215" name="Text Box 83"/>
          <p:cNvSpPr txBox="1">
            <a:spLocks noChangeArrowheads="1"/>
          </p:cNvSpPr>
          <p:nvPr/>
        </p:nvSpPr>
        <p:spPr bwMode="auto">
          <a:xfrm>
            <a:off x="1839913" y="219075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216" name="Text Box 84"/>
          <p:cNvSpPr txBox="1">
            <a:spLocks noChangeArrowheads="1"/>
          </p:cNvSpPr>
          <p:nvPr/>
        </p:nvSpPr>
        <p:spPr bwMode="auto">
          <a:xfrm>
            <a:off x="927100" y="2324100"/>
            <a:ext cx="5905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1</a:t>
            </a:r>
          </a:p>
        </p:txBody>
      </p:sp>
      <p:sp>
        <p:nvSpPr>
          <p:cNvPr id="221217" name="Text Box 85"/>
          <p:cNvSpPr txBox="1">
            <a:spLocks noChangeArrowheads="1"/>
          </p:cNvSpPr>
          <p:nvPr/>
        </p:nvSpPr>
        <p:spPr bwMode="auto">
          <a:xfrm>
            <a:off x="2205038" y="3206750"/>
            <a:ext cx="431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H1</a:t>
            </a:r>
          </a:p>
        </p:txBody>
      </p:sp>
      <p:sp>
        <p:nvSpPr>
          <p:cNvPr id="221218" name="Text Box 86"/>
          <p:cNvSpPr txBox="1">
            <a:spLocks noChangeArrowheads="1"/>
          </p:cNvSpPr>
          <p:nvPr/>
        </p:nvSpPr>
        <p:spPr bwMode="auto">
          <a:xfrm>
            <a:off x="3846513" y="30099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219" name="Text Box 87"/>
          <p:cNvSpPr txBox="1">
            <a:spLocks noChangeArrowheads="1"/>
          </p:cNvSpPr>
          <p:nvPr/>
        </p:nvSpPr>
        <p:spPr bwMode="auto">
          <a:xfrm>
            <a:off x="2995613" y="1541463"/>
            <a:ext cx="7667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2</a:t>
            </a:r>
          </a:p>
        </p:txBody>
      </p:sp>
      <p:sp>
        <p:nvSpPr>
          <p:cNvPr id="221220" name="Text Box 88"/>
          <p:cNvSpPr txBox="1">
            <a:spLocks noChangeArrowheads="1"/>
          </p:cNvSpPr>
          <p:nvPr/>
        </p:nvSpPr>
        <p:spPr bwMode="auto">
          <a:xfrm>
            <a:off x="1179513" y="1490663"/>
            <a:ext cx="7334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1</a:t>
            </a:r>
          </a:p>
        </p:txBody>
      </p:sp>
      <p:grpSp>
        <p:nvGrpSpPr>
          <p:cNvPr id="221221" name="Group 89"/>
          <p:cNvGrpSpPr>
            <a:grpSpLocks/>
          </p:cNvGrpSpPr>
          <p:nvPr/>
        </p:nvGrpSpPr>
        <p:grpSpPr bwMode="auto">
          <a:xfrm>
            <a:off x="3054350" y="2039938"/>
            <a:ext cx="842963" cy="600075"/>
            <a:chOff x="1160" y="2192"/>
            <a:chExt cx="589" cy="440"/>
          </a:xfrm>
        </p:grpSpPr>
        <p:pic>
          <p:nvPicPr>
            <p:cNvPr id="221261" name="Picture 90"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62" name="AutoShape 91"/>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263" name="Freeform 92"/>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4" name="Freeform 93"/>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5" name="Freeform 94"/>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6" name="Freeform 95"/>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7" name="Freeform 96"/>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8" name="Freeform 97"/>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9" name="Freeform 98"/>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0" name="Freeform 99"/>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1" name="Freeform 100"/>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2" name="Freeform 101"/>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3" name="Freeform 102"/>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4" name="Freeform 103"/>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5" name="Freeform 104"/>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6" name="Freeform 105"/>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7" name="Freeform 106"/>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8" name="Freeform 107"/>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222" name="Group 108"/>
          <p:cNvGrpSpPr>
            <a:grpSpLocks/>
          </p:cNvGrpSpPr>
          <p:nvPr/>
        </p:nvGrpSpPr>
        <p:grpSpPr bwMode="auto">
          <a:xfrm>
            <a:off x="1130300" y="2028825"/>
            <a:ext cx="844550" cy="600075"/>
            <a:chOff x="1160" y="2192"/>
            <a:chExt cx="589" cy="440"/>
          </a:xfrm>
        </p:grpSpPr>
        <p:pic>
          <p:nvPicPr>
            <p:cNvPr id="221243" name="Picture 109"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44" name="AutoShape 110"/>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245" name="Freeform 111"/>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6" name="Freeform 112"/>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7" name="Freeform 113"/>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8" name="Freeform 114"/>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9" name="Freeform 115"/>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0" name="Freeform 116"/>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1" name="Freeform 117"/>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2" name="Freeform 118"/>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3" name="Freeform 119"/>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4" name="Freeform 120"/>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5" name="Freeform 121"/>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6" name="Freeform 122"/>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7" name="Freeform 123"/>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8" name="Freeform 124"/>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9" name="Freeform 125"/>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0" name="Freeform 126"/>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223" name="Group 127"/>
          <p:cNvGrpSpPr>
            <a:grpSpLocks/>
          </p:cNvGrpSpPr>
          <p:nvPr/>
        </p:nvGrpSpPr>
        <p:grpSpPr bwMode="auto">
          <a:xfrm>
            <a:off x="2070100" y="2655888"/>
            <a:ext cx="635000" cy="588962"/>
            <a:chOff x="2870" y="1518"/>
            <a:chExt cx="292" cy="320"/>
          </a:xfrm>
        </p:grpSpPr>
        <p:graphicFrame>
          <p:nvGraphicFramePr>
            <p:cNvPr id="221241" name="Object 12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1457" name="Clip" r:id="rId9" imgW="826829" imgH="840406" progId="MS_ClipArt_Gallery.2">
                    <p:embed/>
                  </p:oleObj>
                </mc:Choice>
                <mc:Fallback>
                  <p:oleObj name="Clip" r:id="rId9" imgW="826829" imgH="840406" progId="MS_ClipArt_Gallery.2">
                    <p:embed/>
                    <p:pic>
                      <p:nvPicPr>
                        <p:cNvPr id="0" name="Object 1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242" name="Object 12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1458" name="Clip" r:id="rId10" imgW="1268295" imgH="1199426" progId="MS_ClipArt_Gallery.2">
                    <p:embed/>
                  </p:oleObj>
                </mc:Choice>
                <mc:Fallback>
                  <p:oleObj name="Clip" r:id="rId10" imgW="1268295" imgH="1199426" progId="MS_ClipArt_Gallery.2">
                    <p:embed/>
                    <p:pic>
                      <p:nvPicPr>
                        <p:cNvPr id="0" name="Object 1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1224" name="Line 130"/>
          <p:cNvSpPr>
            <a:spLocks noChangeShapeType="1"/>
          </p:cNvSpPr>
          <p:nvPr/>
        </p:nvSpPr>
        <p:spPr bwMode="auto">
          <a:xfrm>
            <a:off x="1701800" y="257175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25" name="Line 131"/>
          <p:cNvSpPr>
            <a:spLocks noChangeShapeType="1"/>
          </p:cNvSpPr>
          <p:nvPr/>
        </p:nvSpPr>
        <p:spPr bwMode="auto">
          <a:xfrm flipH="1">
            <a:off x="2589213" y="258762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26" name="Line 132"/>
          <p:cNvSpPr>
            <a:spLocks noChangeShapeType="1"/>
          </p:cNvSpPr>
          <p:nvPr/>
        </p:nvSpPr>
        <p:spPr bwMode="auto">
          <a:xfrm flipH="1">
            <a:off x="2787650" y="2919413"/>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27" name="Line 133"/>
          <p:cNvSpPr>
            <a:spLocks noChangeShapeType="1"/>
          </p:cNvSpPr>
          <p:nvPr/>
        </p:nvSpPr>
        <p:spPr bwMode="auto">
          <a:xfrm flipV="1">
            <a:off x="2743200" y="274002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1228" name="Group 134"/>
          <p:cNvGrpSpPr>
            <a:grpSpLocks/>
          </p:cNvGrpSpPr>
          <p:nvPr/>
        </p:nvGrpSpPr>
        <p:grpSpPr bwMode="auto">
          <a:xfrm>
            <a:off x="2898775" y="2489200"/>
            <a:ext cx="282575" cy="304800"/>
            <a:chOff x="1255" y="3461"/>
            <a:chExt cx="178" cy="192"/>
          </a:xfrm>
        </p:grpSpPr>
        <p:sp>
          <p:nvSpPr>
            <p:cNvPr id="221239" name="Oval 135"/>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40" name="Text Box 136"/>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221229" name="Group 137"/>
          <p:cNvGrpSpPr>
            <a:grpSpLocks/>
          </p:cNvGrpSpPr>
          <p:nvPr/>
        </p:nvGrpSpPr>
        <p:grpSpPr bwMode="auto">
          <a:xfrm>
            <a:off x="2811463" y="2746375"/>
            <a:ext cx="282575" cy="304800"/>
            <a:chOff x="1851" y="2490"/>
            <a:chExt cx="178" cy="192"/>
          </a:xfrm>
        </p:grpSpPr>
        <p:sp>
          <p:nvSpPr>
            <p:cNvPr id="221237" name="Oval 138"/>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38" name="Text Box 139"/>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221230" name="Group 140"/>
          <p:cNvGrpSpPr>
            <a:grpSpLocks/>
          </p:cNvGrpSpPr>
          <p:nvPr/>
        </p:nvGrpSpPr>
        <p:grpSpPr bwMode="auto">
          <a:xfrm>
            <a:off x="3097213" y="2852738"/>
            <a:ext cx="282575" cy="304800"/>
            <a:chOff x="1851" y="2490"/>
            <a:chExt cx="178" cy="192"/>
          </a:xfrm>
        </p:grpSpPr>
        <p:sp>
          <p:nvSpPr>
            <p:cNvPr id="221235" name="Oval 141"/>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36" name="Text Box 142"/>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221231" name="Group 143"/>
          <p:cNvGrpSpPr>
            <a:grpSpLocks/>
          </p:cNvGrpSpPr>
          <p:nvPr/>
        </p:nvGrpSpPr>
        <p:grpSpPr bwMode="auto">
          <a:xfrm>
            <a:off x="1731963" y="2462213"/>
            <a:ext cx="282575" cy="304800"/>
            <a:chOff x="1255" y="3461"/>
            <a:chExt cx="178" cy="192"/>
          </a:xfrm>
        </p:grpSpPr>
        <p:sp>
          <p:nvSpPr>
            <p:cNvPr id="221233" name="Oval 144"/>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34" name="Text Box 145"/>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sp>
        <p:nvSpPr>
          <p:cNvPr id="221232" name="Text Box 146"/>
          <p:cNvSpPr txBox="1">
            <a:spLocks noChangeArrowheads="1"/>
          </p:cNvSpPr>
          <p:nvPr/>
        </p:nvSpPr>
        <p:spPr bwMode="auto">
          <a:xfrm>
            <a:off x="265113" y="3703638"/>
            <a:ext cx="4116387"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600">
                <a:latin typeface="Arial" panose="020B0604020202020204" pitchFamily="34" charset="0"/>
                <a:ea typeface="宋体" panose="02010600030101010101" pitchFamily="2" charset="-122"/>
              </a:rPr>
              <a:t>被动扫描</a:t>
            </a:r>
            <a:r>
              <a:rPr kumimoji="0" lang="en-US" altLang="zh-CN" sz="26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自</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发送信标帧</a:t>
            </a:r>
            <a:endParaRPr kumimoji="0" lang="en-US" altLang="zh-CN" sz="1800">
              <a:latin typeface="Arial" panose="020B0604020202020204" pitchFamily="34" charset="0"/>
              <a:ea typeface="宋体" panose="02010600030101010101" pitchFamily="2" charset="-122"/>
            </a:endParaRPr>
          </a:p>
          <a:p>
            <a:pPr lvl="1" eaLnBrk="1" hangingPunct="1">
              <a:spcBef>
                <a:spcPct val="0"/>
              </a:spcBef>
              <a:buSzTx/>
            </a:pP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向选择的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发送关联请求帧</a:t>
            </a:r>
            <a:r>
              <a:rPr kumimoji="0" lang="en-US" altLang="zh-CN" sz="18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向</a:t>
            </a: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发送关联响应帧</a:t>
            </a: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A174E79-9A89-484B-9E73-12259638BC9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155</a:t>
            </a:fld>
            <a:r>
              <a:rPr kumimoji="0" lang="en-US" altLang="zh-CN" sz="1000" smtClean="0">
                <a:latin typeface="Arial" panose="020B0604020202020204" pitchFamily="34" charset="0"/>
                <a:ea typeface="宋体" panose="02010600030101010101" pitchFamily="2" charset="-122"/>
              </a:rPr>
              <a:t>-</a:t>
            </a:r>
          </a:p>
        </p:txBody>
      </p:sp>
      <p:sp>
        <p:nvSpPr>
          <p:cNvPr id="223235" name="Rectangle 2"/>
          <p:cNvSpPr>
            <a:spLocks noGrp="1" noChangeArrowheads="1"/>
          </p:cNvSpPr>
          <p:nvPr>
            <p:ph type="title" idx="4294967295"/>
          </p:nvPr>
        </p:nvSpPr>
        <p:spPr>
          <a:xfrm>
            <a:off x="509588" y="0"/>
            <a:ext cx="7772400" cy="1143000"/>
          </a:xfrm>
        </p:spPr>
        <p:txBody>
          <a:bodyPr anchor="ctr"/>
          <a:lstStyle/>
          <a:p>
            <a:r>
              <a:rPr lang="en-US" altLang="zh-CN" sz="3200" smtClean="0">
                <a:ea typeface="宋体" panose="02010600030101010101" pitchFamily="2" charset="-122"/>
              </a:rPr>
              <a:t>IEEE 802.11: </a:t>
            </a:r>
            <a:r>
              <a:rPr lang="zh-CN" altLang="en-US" sz="3200" smtClean="0">
                <a:ea typeface="宋体" panose="02010600030101010101" pitchFamily="2" charset="-122"/>
              </a:rPr>
              <a:t>多路访问</a:t>
            </a:r>
            <a:endParaRPr lang="en-US" altLang="zh-CN" sz="3200" smtClean="0">
              <a:ea typeface="宋体" panose="02010600030101010101" pitchFamily="2" charset="-122"/>
            </a:endParaRPr>
          </a:p>
        </p:txBody>
      </p:sp>
      <p:sp>
        <p:nvSpPr>
          <p:cNvPr id="223236" name="Rectangle 3"/>
          <p:cNvSpPr>
            <a:spLocks noGrp="1" noChangeArrowheads="1"/>
          </p:cNvSpPr>
          <p:nvPr>
            <p:ph type="body" idx="4294967295"/>
          </p:nvPr>
        </p:nvSpPr>
        <p:spPr>
          <a:xfrm>
            <a:off x="533400" y="1160463"/>
            <a:ext cx="8188325" cy="4648200"/>
          </a:xfrm>
        </p:spPr>
        <p:txBody>
          <a:bodyPr/>
          <a:lstStyle/>
          <a:p>
            <a:r>
              <a:rPr lang="zh-CN" altLang="en-US" sz="2600" smtClean="0">
                <a:ea typeface="宋体" panose="02010600030101010101" pitchFamily="2" charset="-122"/>
              </a:rPr>
              <a:t>避免碰撞</a:t>
            </a:r>
            <a:r>
              <a:rPr lang="en-US" altLang="zh-CN" sz="2600" smtClean="0">
                <a:ea typeface="宋体" panose="02010600030101010101" pitchFamily="2" charset="-122"/>
              </a:rPr>
              <a:t>:2</a:t>
            </a:r>
            <a:r>
              <a:rPr lang="zh-CN" altLang="en-US" sz="2600" smtClean="0">
                <a:ea typeface="宋体" panose="02010600030101010101" pitchFamily="2" charset="-122"/>
              </a:rPr>
              <a:t>个以上的节点同时发送数据</a:t>
            </a:r>
            <a:endParaRPr lang="en-US" altLang="zh-CN" sz="2600" smtClean="0">
              <a:ea typeface="宋体" panose="02010600030101010101" pitchFamily="2" charset="-122"/>
              <a:sym typeface="Symbol" panose="05050102010706020507" pitchFamily="18" charset="2"/>
            </a:endParaRPr>
          </a:p>
          <a:p>
            <a:r>
              <a:rPr lang="en-US" altLang="zh-CN" sz="2600" smtClean="0">
                <a:ea typeface="宋体" panose="02010600030101010101" pitchFamily="2" charset="-122"/>
                <a:sym typeface="Symbol" panose="05050102010706020507" pitchFamily="18" charset="2"/>
              </a:rPr>
              <a:t>802.11: CSMA – </a:t>
            </a:r>
            <a:r>
              <a:rPr lang="zh-CN" altLang="en-US" sz="2600" smtClean="0">
                <a:ea typeface="宋体" panose="02010600030101010101" pitchFamily="2" charset="-122"/>
                <a:sym typeface="Symbol" panose="05050102010706020507" pitchFamily="18" charset="2"/>
              </a:rPr>
              <a:t>传输数据前侦听</a:t>
            </a:r>
            <a:endParaRPr lang="en-US" altLang="zh-CN" sz="2600" smtClean="0">
              <a:ea typeface="宋体" panose="02010600030101010101" pitchFamily="2" charset="-122"/>
              <a:sym typeface="Symbol" panose="05050102010706020507" pitchFamily="18" charset="2"/>
            </a:endParaRPr>
          </a:p>
          <a:p>
            <a:pPr lvl="1"/>
            <a:r>
              <a:rPr lang="zh-CN" altLang="en-US" sz="2200" smtClean="0">
                <a:ea typeface="宋体" panose="02010600030101010101" pitchFamily="2" charset="-122"/>
              </a:rPr>
              <a:t>不与正在传输数据的其他节点碰撞</a:t>
            </a:r>
            <a:endParaRPr lang="en-US" altLang="zh-CN" sz="2200" smtClean="0">
              <a:ea typeface="宋体" panose="02010600030101010101" pitchFamily="2" charset="-122"/>
            </a:endParaRPr>
          </a:p>
          <a:p>
            <a:r>
              <a:rPr lang="en-US" altLang="zh-CN" sz="2600" smtClean="0">
                <a:ea typeface="宋体" panose="02010600030101010101" pitchFamily="2" charset="-122"/>
              </a:rPr>
              <a:t>802.11: </a:t>
            </a:r>
            <a:r>
              <a:rPr lang="zh-CN" altLang="en-US" sz="2600" smtClean="0">
                <a:ea typeface="宋体" panose="02010600030101010101" pitchFamily="2" charset="-122"/>
              </a:rPr>
              <a:t>没有碰撞检测</a:t>
            </a:r>
            <a:r>
              <a:rPr lang="en-US" altLang="zh-CN" sz="2600" smtClean="0">
                <a:ea typeface="宋体" panose="02010600030101010101" pitchFamily="2" charset="-122"/>
              </a:rPr>
              <a:t>!</a:t>
            </a:r>
          </a:p>
          <a:p>
            <a:pPr lvl="1"/>
            <a:r>
              <a:rPr lang="zh-CN" altLang="en-US" sz="2200" smtClean="0">
                <a:ea typeface="宋体" panose="02010600030101010101" pitchFamily="2" charset="-122"/>
              </a:rPr>
              <a:t>在接收信号很弱的情况下（衰减）很难接收监测碰撞信号</a:t>
            </a:r>
            <a:endParaRPr lang="en-US" altLang="zh-CN" sz="2200" smtClean="0">
              <a:ea typeface="宋体" panose="02010600030101010101" pitchFamily="2" charset="-122"/>
            </a:endParaRPr>
          </a:p>
          <a:p>
            <a:pPr lvl="1"/>
            <a:r>
              <a:rPr lang="zh-CN" altLang="en-US" sz="2200" smtClean="0">
                <a:ea typeface="宋体" panose="02010600030101010101" pitchFamily="2" charset="-122"/>
              </a:rPr>
              <a:t>所有碰撞都监测不到的情况：隐藏终端问题，衰减问题</a:t>
            </a:r>
            <a:endParaRPr lang="en-US" altLang="zh-CN" sz="2200" smtClean="0">
              <a:ea typeface="宋体" panose="02010600030101010101" pitchFamily="2" charset="-122"/>
            </a:endParaRPr>
          </a:p>
          <a:p>
            <a:pPr lvl="1"/>
            <a:r>
              <a:rPr lang="zh-CN" altLang="en-US" sz="2200" smtClean="0">
                <a:ea typeface="宋体" panose="02010600030101010101" pitchFamily="2" charset="-122"/>
              </a:rPr>
              <a:t>目标</a:t>
            </a:r>
            <a:r>
              <a:rPr lang="en-US" altLang="zh-CN" sz="2200" smtClean="0">
                <a:ea typeface="宋体" panose="02010600030101010101" pitchFamily="2" charset="-122"/>
              </a:rPr>
              <a:t>: </a:t>
            </a:r>
            <a:r>
              <a:rPr lang="zh-CN" altLang="en-US" sz="2200" smtClean="0">
                <a:solidFill>
                  <a:srgbClr val="FF3300"/>
                </a:solidFill>
                <a:ea typeface="宋体" panose="02010600030101010101" pitchFamily="2" charset="-122"/>
              </a:rPr>
              <a:t>避免碰撞</a:t>
            </a:r>
            <a:r>
              <a:rPr lang="zh-CN" altLang="en-US" sz="2200" i="1" smtClean="0">
                <a:solidFill>
                  <a:srgbClr val="FF0000"/>
                </a:solidFill>
                <a:ea typeface="宋体" panose="02010600030101010101" pitchFamily="2" charset="-122"/>
              </a:rPr>
              <a:t>，</a:t>
            </a:r>
            <a:r>
              <a:rPr lang="zh-CN" altLang="en-US" sz="2200" smtClean="0">
                <a:ea typeface="宋体" panose="02010600030101010101" pitchFamily="2" charset="-122"/>
              </a:rPr>
              <a:t>带碰撞避免的载波监听多路访问协议（</a:t>
            </a:r>
            <a:r>
              <a:rPr lang="en-US" altLang="zh-CN" sz="2200" smtClean="0">
                <a:ea typeface="宋体" panose="02010600030101010101" pitchFamily="2" charset="-122"/>
              </a:rPr>
              <a:t>CSMA/CA</a:t>
            </a:r>
            <a:r>
              <a:rPr lang="zh-CN" altLang="en-US" sz="2200" smtClean="0">
                <a:ea typeface="宋体" panose="02010600030101010101" pitchFamily="2" charset="-122"/>
              </a:rPr>
              <a:t>）</a:t>
            </a:r>
            <a:endParaRPr lang="zh-CN" altLang="en-US" sz="2200" smtClean="0">
              <a:solidFill>
                <a:srgbClr val="FF0000"/>
              </a:solidFill>
              <a:ea typeface="宋体" panose="02010600030101010101" pitchFamily="2" charset="-122"/>
            </a:endParaRPr>
          </a:p>
        </p:txBody>
      </p:sp>
      <p:grpSp>
        <p:nvGrpSpPr>
          <p:cNvPr id="223237" name="Group 45"/>
          <p:cNvGrpSpPr>
            <a:grpSpLocks/>
          </p:cNvGrpSpPr>
          <p:nvPr/>
        </p:nvGrpSpPr>
        <p:grpSpPr bwMode="auto">
          <a:xfrm>
            <a:off x="1430338" y="4452938"/>
            <a:ext cx="6024562" cy="2005012"/>
            <a:chOff x="440" y="1326"/>
            <a:chExt cx="5137" cy="1463"/>
          </a:xfrm>
        </p:grpSpPr>
        <p:grpSp>
          <p:nvGrpSpPr>
            <p:cNvPr id="223238" name="Group 5"/>
            <p:cNvGrpSpPr>
              <a:grpSpLocks/>
            </p:cNvGrpSpPr>
            <p:nvPr/>
          </p:nvGrpSpPr>
          <p:grpSpPr bwMode="auto">
            <a:xfrm>
              <a:off x="440" y="1520"/>
              <a:ext cx="2086" cy="1018"/>
              <a:chOff x="759" y="2008"/>
              <a:chExt cx="2086" cy="1018"/>
            </a:xfrm>
          </p:grpSpPr>
          <p:grpSp>
            <p:nvGrpSpPr>
              <p:cNvPr id="223263" name="Group 6"/>
              <p:cNvGrpSpPr>
                <a:grpSpLocks/>
              </p:cNvGrpSpPr>
              <p:nvPr/>
            </p:nvGrpSpPr>
            <p:grpSpPr bwMode="auto">
              <a:xfrm>
                <a:off x="1529" y="2018"/>
                <a:ext cx="535" cy="466"/>
                <a:chOff x="2870" y="1518"/>
                <a:chExt cx="292" cy="320"/>
              </a:xfrm>
            </p:grpSpPr>
            <p:graphicFrame>
              <p:nvGraphicFramePr>
                <p:cNvPr id="223276"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662" name="Clip" r:id="rId4" imgW="826829" imgH="840406" progId="MS_ClipArt_Gallery.2">
                        <p:embed/>
                      </p:oleObj>
                    </mc:Choice>
                    <mc:Fallback>
                      <p:oleObj name="Clip" r:id="rId4" imgW="826829" imgH="840406" progId="MS_ClipArt_Gallery.2">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7"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663" name="Clip" r:id="rId6" imgW="1268295" imgH="1199426" progId="MS_ClipArt_Gallery.2">
                        <p:embed/>
                      </p:oleObj>
                    </mc:Choice>
                    <mc:Fallback>
                      <p:oleObj name="Clip" r:id="rId6" imgW="1268295" imgH="1199426" progId="MS_ClipArt_Gallery.2">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3264" name="Freeform 9"/>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a:solidFill>
                  <a:schemeClr val="tx1"/>
                </a:solidFill>
                <a:round/>
                <a:headEnd/>
                <a:tailEnd/>
              </a:ln>
            </p:spPr>
            <p:txBody>
              <a:bodyPr wrap="none"/>
              <a:lstStyle/>
              <a:p>
                <a:endParaRPr lang="zh-CN" altLang="en-US"/>
              </a:p>
            </p:txBody>
          </p:sp>
          <p:grpSp>
            <p:nvGrpSpPr>
              <p:cNvPr id="223265" name="Group 10"/>
              <p:cNvGrpSpPr>
                <a:grpSpLocks/>
              </p:cNvGrpSpPr>
              <p:nvPr/>
            </p:nvGrpSpPr>
            <p:grpSpPr bwMode="auto">
              <a:xfrm>
                <a:off x="1053" y="2587"/>
                <a:ext cx="482" cy="439"/>
                <a:chOff x="2870" y="1518"/>
                <a:chExt cx="292" cy="320"/>
              </a:xfrm>
            </p:grpSpPr>
            <p:graphicFrame>
              <p:nvGraphicFramePr>
                <p:cNvPr id="223274" name="Object 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664" name="Clip" r:id="rId8" imgW="826829" imgH="840406" progId="MS_ClipArt_Gallery.2">
                        <p:embed/>
                      </p:oleObj>
                    </mc:Choice>
                    <mc:Fallback>
                      <p:oleObj name="Clip" r:id="rId8" imgW="826829" imgH="840406"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5" name="Object 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665" name="Clip" r:id="rId9" imgW="1268295" imgH="1199426" progId="MS_ClipArt_Gallery.2">
                        <p:embed/>
                      </p:oleObj>
                    </mc:Choice>
                    <mc:Fallback>
                      <p:oleObj name="Clip" r:id="rId9" imgW="1268295" imgH="1199426" progId="MS_ClipArt_Gallery.2">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3266" name="Group 13"/>
              <p:cNvGrpSpPr>
                <a:grpSpLocks/>
              </p:cNvGrpSpPr>
              <p:nvPr/>
            </p:nvGrpSpPr>
            <p:grpSpPr bwMode="auto">
              <a:xfrm>
                <a:off x="2124" y="2391"/>
                <a:ext cx="482" cy="439"/>
                <a:chOff x="2870" y="1518"/>
                <a:chExt cx="292" cy="320"/>
              </a:xfrm>
            </p:grpSpPr>
            <p:graphicFrame>
              <p:nvGraphicFramePr>
                <p:cNvPr id="223272"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666" name="Clip" r:id="rId10" imgW="826829" imgH="840406" progId="MS_ClipArt_Gallery.2">
                        <p:embed/>
                      </p:oleObj>
                    </mc:Choice>
                    <mc:Fallback>
                      <p:oleObj name="Clip" r:id="rId10" imgW="826829" imgH="840406" progId="MS_ClipArt_Gallery.2">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3"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667" name="Clip" r:id="rId11" imgW="1268295" imgH="1199426" progId="MS_ClipArt_Gallery.2">
                        <p:embed/>
                      </p:oleObj>
                    </mc:Choice>
                    <mc:Fallback>
                      <p:oleObj name="Clip" r:id="rId11" imgW="1268295" imgH="1199426" progId="MS_ClipArt_Gallery.2">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3267" name="Line 1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268" name="Line 1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269" name="Text Box 18"/>
              <p:cNvSpPr txBox="1">
                <a:spLocks noChangeArrowheads="1"/>
              </p:cNvSpPr>
              <p:nvPr/>
            </p:nvSpPr>
            <p:spPr bwMode="auto">
              <a:xfrm>
                <a:off x="1005" y="2705"/>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a:t>
                </a:r>
              </a:p>
            </p:txBody>
          </p:sp>
          <p:sp>
            <p:nvSpPr>
              <p:cNvPr id="223270" name="Text Box 19"/>
              <p:cNvSpPr txBox="1">
                <a:spLocks noChangeArrowheads="1"/>
              </p:cNvSpPr>
              <p:nvPr/>
            </p:nvSpPr>
            <p:spPr bwMode="auto">
              <a:xfrm>
                <a:off x="2565" y="2561"/>
                <a:ext cx="2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23271" name="Text Box 20"/>
              <p:cNvSpPr txBox="1">
                <a:spLocks noChangeArrowheads="1"/>
              </p:cNvSpPr>
              <p:nvPr/>
            </p:nvSpPr>
            <p:spPr bwMode="auto">
              <a:xfrm>
                <a:off x="2014" y="2117"/>
                <a:ext cx="2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grpSp>
          <p:nvGrpSpPr>
            <p:cNvPr id="223239" name="Group 21"/>
            <p:cNvGrpSpPr>
              <a:grpSpLocks/>
            </p:cNvGrpSpPr>
            <p:nvPr/>
          </p:nvGrpSpPr>
          <p:grpSpPr bwMode="auto">
            <a:xfrm>
              <a:off x="3113" y="1326"/>
              <a:ext cx="2464" cy="1463"/>
              <a:chOff x="3263" y="1698"/>
              <a:chExt cx="2464" cy="1463"/>
            </a:xfrm>
          </p:grpSpPr>
          <p:grpSp>
            <p:nvGrpSpPr>
              <p:cNvPr id="223240" name="Group 22"/>
              <p:cNvGrpSpPr>
                <a:grpSpLocks/>
              </p:cNvGrpSpPr>
              <p:nvPr/>
            </p:nvGrpSpPr>
            <p:grpSpPr bwMode="auto">
              <a:xfrm>
                <a:off x="3263" y="1698"/>
                <a:ext cx="2223" cy="455"/>
                <a:chOff x="3255" y="1911"/>
                <a:chExt cx="2223" cy="455"/>
              </a:xfrm>
            </p:grpSpPr>
            <p:grpSp>
              <p:nvGrpSpPr>
                <p:cNvPr id="223251" name="Group 23"/>
                <p:cNvGrpSpPr>
                  <a:grpSpLocks/>
                </p:cNvGrpSpPr>
                <p:nvPr/>
              </p:nvGrpSpPr>
              <p:grpSpPr bwMode="auto">
                <a:xfrm>
                  <a:off x="3303" y="1911"/>
                  <a:ext cx="482" cy="439"/>
                  <a:chOff x="2870" y="1518"/>
                  <a:chExt cx="292" cy="320"/>
                </a:xfrm>
              </p:grpSpPr>
              <p:graphicFrame>
                <p:nvGraphicFramePr>
                  <p:cNvPr id="223261"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668" name="Clip" r:id="rId12" imgW="826829" imgH="840406" progId="MS_ClipArt_Gallery.2">
                          <p:embed/>
                        </p:oleObj>
                      </mc:Choice>
                      <mc:Fallback>
                        <p:oleObj name="Clip" r:id="rId12" imgW="826829" imgH="840406" progId="MS_ClipArt_Gallery.2">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62"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669" name="Clip" r:id="rId13" imgW="1268295" imgH="1199426" progId="MS_ClipArt_Gallery.2">
                          <p:embed/>
                        </p:oleObj>
                      </mc:Choice>
                      <mc:Fallback>
                        <p:oleObj name="Clip" r:id="rId13" imgW="1268295" imgH="1199426" progId="MS_ClipArt_Gallery.2">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3252" name="Group 26"/>
                <p:cNvGrpSpPr>
                  <a:grpSpLocks/>
                </p:cNvGrpSpPr>
                <p:nvPr/>
              </p:nvGrpSpPr>
              <p:grpSpPr bwMode="auto">
                <a:xfrm>
                  <a:off x="4037" y="1919"/>
                  <a:ext cx="482" cy="439"/>
                  <a:chOff x="2870" y="1518"/>
                  <a:chExt cx="292" cy="320"/>
                </a:xfrm>
              </p:grpSpPr>
              <p:graphicFrame>
                <p:nvGraphicFramePr>
                  <p:cNvPr id="223259" name="Object 2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670" name="Clip" r:id="rId14" imgW="826829" imgH="840406" progId="MS_ClipArt_Gallery.2">
                          <p:embed/>
                        </p:oleObj>
                      </mc:Choice>
                      <mc:Fallback>
                        <p:oleObj name="Clip" r:id="rId14" imgW="826829" imgH="840406" progId="MS_ClipArt_Gallery.2">
                          <p:embed/>
                          <p:pic>
                            <p:nvPicPr>
                              <p:cNvPr id="0"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60" name="Object 2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671" name="Clip" r:id="rId15" imgW="1268295" imgH="1199426" progId="MS_ClipArt_Gallery.2">
                          <p:embed/>
                        </p:oleObj>
                      </mc:Choice>
                      <mc:Fallback>
                        <p:oleObj name="Clip" r:id="rId15" imgW="1268295" imgH="1199426" progId="MS_ClipArt_Gallery.2">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3253" name="Text Box 29"/>
                <p:cNvSpPr txBox="1">
                  <a:spLocks noChangeArrowheads="1"/>
                </p:cNvSpPr>
                <p:nvPr/>
              </p:nvSpPr>
              <p:spPr bwMode="auto">
                <a:xfrm>
                  <a:off x="3255" y="2030"/>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A</a:t>
                  </a:r>
                </a:p>
              </p:txBody>
            </p:sp>
            <p:sp>
              <p:nvSpPr>
                <p:cNvPr id="223254" name="Text Box 30"/>
                <p:cNvSpPr txBox="1">
                  <a:spLocks noChangeArrowheads="1"/>
                </p:cNvSpPr>
                <p:nvPr/>
              </p:nvSpPr>
              <p:spPr bwMode="auto">
                <a:xfrm>
                  <a:off x="4459" y="2027"/>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23255" name="Text Box 31"/>
                <p:cNvSpPr txBox="1">
                  <a:spLocks noChangeArrowheads="1"/>
                </p:cNvSpPr>
                <p:nvPr/>
              </p:nvSpPr>
              <p:spPr bwMode="auto">
                <a:xfrm>
                  <a:off x="5203" y="2053"/>
                  <a:ext cx="2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nvGrpSpPr>
                <p:cNvPr id="223256" name="Group 32"/>
                <p:cNvGrpSpPr>
                  <a:grpSpLocks/>
                </p:cNvGrpSpPr>
                <p:nvPr/>
              </p:nvGrpSpPr>
              <p:grpSpPr bwMode="auto">
                <a:xfrm>
                  <a:off x="4726" y="1927"/>
                  <a:ext cx="482" cy="439"/>
                  <a:chOff x="2870" y="1518"/>
                  <a:chExt cx="292" cy="320"/>
                </a:xfrm>
              </p:grpSpPr>
              <p:graphicFrame>
                <p:nvGraphicFramePr>
                  <p:cNvPr id="223257" name="Object 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672" name="Clip" r:id="rId16" imgW="826829" imgH="840406" progId="MS_ClipArt_Gallery.2">
                          <p:embed/>
                        </p:oleObj>
                      </mc:Choice>
                      <mc:Fallback>
                        <p:oleObj name="Clip" r:id="rId16" imgW="826829" imgH="840406" progId="MS_ClipArt_Gallery.2">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58" name="Object 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673" name="Clip" r:id="rId17" imgW="1268295" imgH="1199426" progId="MS_ClipArt_Gallery.2">
                          <p:embed/>
                        </p:oleObj>
                      </mc:Choice>
                      <mc:Fallback>
                        <p:oleObj name="Clip" r:id="rId17" imgW="1268295" imgH="1199426" progId="MS_ClipArt_Gallery.2">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23241" name="Text Box 35"/>
              <p:cNvSpPr txBox="1">
                <a:spLocks noChangeArrowheads="1"/>
              </p:cNvSpPr>
              <p:nvPr/>
            </p:nvSpPr>
            <p:spPr bwMode="auto">
              <a:xfrm>
                <a:off x="3311" y="2339"/>
                <a:ext cx="76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rgbClr val="FF0000"/>
                    </a:solidFill>
                    <a:latin typeface="Comic Sans MS" panose="030F0702030302020204" pitchFamily="66" charset="0"/>
                    <a:ea typeface="宋体" panose="02010600030101010101" pitchFamily="2" charset="-122"/>
                  </a:rPr>
                  <a:t>A</a:t>
                </a:r>
                <a:r>
                  <a:rPr kumimoji="0" lang="zh-CN" altLang="en-US" sz="1400">
                    <a:solidFill>
                      <a:srgbClr val="FF0000"/>
                    </a:solidFill>
                    <a:latin typeface="Comic Sans MS" panose="030F0702030302020204" pitchFamily="66" charset="0"/>
                    <a:ea typeface="宋体" panose="02010600030101010101" pitchFamily="2" charset="-122"/>
                  </a:rPr>
                  <a:t>的</a:t>
                </a:r>
              </a:p>
              <a:p>
                <a:pPr>
                  <a:spcBef>
                    <a:spcPct val="0"/>
                  </a:spcBef>
                  <a:buClrTx/>
                  <a:buSzTx/>
                  <a:buFontTx/>
                  <a:buNone/>
                </a:pPr>
                <a:r>
                  <a:rPr kumimoji="0" lang="zh-CN" altLang="en-US" sz="1400">
                    <a:solidFill>
                      <a:srgbClr val="FF0000"/>
                    </a:solidFill>
                    <a:latin typeface="Comic Sans MS" panose="030F0702030302020204" pitchFamily="66" charset="0"/>
                    <a:ea typeface="宋体" panose="02010600030101010101" pitchFamily="2" charset="-122"/>
                  </a:rPr>
                  <a:t>信号强度</a:t>
                </a:r>
                <a:endParaRPr kumimoji="0" lang="en-US" altLang="zh-CN" sz="1400">
                  <a:solidFill>
                    <a:srgbClr val="FF0000"/>
                  </a:solidFill>
                  <a:latin typeface="Comic Sans MS" panose="030F0702030302020204" pitchFamily="66" charset="0"/>
                  <a:ea typeface="宋体" panose="02010600030101010101" pitchFamily="2" charset="-122"/>
                </a:endParaRPr>
              </a:p>
            </p:txBody>
          </p:sp>
          <p:sp>
            <p:nvSpPr>
              <p:cNvPr id="223242" name="Line 36"/>
              <p:cNvSpPr>
                <a:spLocks noChangeShapeType="1"/>
              </p:cNvSpPr>
              <p:nvPr/>
            </p:nvSpPr>
            <p:spPr bwMode="auto">
              <a:xfrm>
                <a:off x="3349" y="2985"/>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43" name="Line 37"/>
              <p:cNvSpPr>
                <a:spLocks noChangeShapeType="1"/>
              </p:cNvSpPr>
              <p:nvPr/>
            </p:nvSpPr>
            <p:spPr bwMode="auto">
              <a:xfrm>
                <a:off x="3315" y="2242"/>
                <a:ext cx="0"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44" name="Freeform 38"/>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23245" name="Text Box 39"/>
              <p:cNvSpPr txBox="1">
                <a:spLocks noChangeArrowheads="1"/>
              </p:cNvSpPr>
              <p:nvPr/>
            </p:nvSpPr>
            <p:spPr bwMode="auto">
              <a:xfrm>
                <a:off x="4160" y="2954"/>
                <a:ext cx="41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200">
                    <a:latin typeface="Comic Sans MS" panose="030F0702030302020204" pitchFamily="66" charset="0"/>
                    <a:ea typeface="宋体" panose="02010600030101010101" pitchFamily="2" charset="-122"/>
                  </a:rPr>
                  <a:t>空间</a:t>
                </a:r>
              </a:p>
            </p:txBody>
          </p:sp>
          <p:sp>
            <p:nvSpPr>
              <p:cNvPr id="223246" name="Freeform 40"/>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23247" name="Text Box 41"/>
              <p:cNvSpPr txBox="1">
                <a:spLocks noChangeArrowheads="1"/>
              </p:cNvSpPr>
              <p:nvPr/>
            </p:nvSpPr>
            <p:spPr bwMode="auto">
              <a:xfrm>
                <a:off x="4964" y="2293"/>
                <a:ext cx="76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chemeClr val="accent2"/>
                    </a:solidFill>
                    <a:latin typeface="Comic Sans MS" panose="030F0702030302020204" pitchFamily="66" charset="0"/>
                    <a:ea typeface="宋体" panose="02010600030101010101" pitchFamily="2" charset="-122"/>
                  </a:rPr>
                  <a:t>C</a:t>
                </a:r>
                <a:r>
                  <a:rPr kumimoji="0" lang="zh-CN" altLang="en-US" sz="1400">
                    <a:solidFill>
                      <a:schemeClr val="accent2"/>
                    </a:solidFill>
                    <a:latin typeface="Comic Sans MS" panose="030F0702030302020204" pitchFamily="66" charset="0"/>
                    <a:ea typeface="宋体" panose="02010600030101010101" pitchFamily="2" charset="-122"/>
                  </a:rPr>
                  <a:t>的</a:t>
                </a:r>
              </a:p>
              <a:p>
                <a:pPr>
                  <a:spcBef>
                    <a:spcPct val="0"/>
                  </a:spcBef>
                  <a:buClrTx/>
                  <a:buSzTx/>
                  <a:buFontTx/>
                  <a:buNone/>
                </a:pPr>
                <a:r>
                  <a:rPr kumimoji="0" lang="zh-CN" altLang="en-US" sz="1400">
                    <a:solidFill>
                      <a:schemeClr val="accent2"/>
                    </a:solidFill>
                    <a:latin typeface="Comic Sans MS" panose="030F0702030302020204" pitchFamily="66" charset="0"/>
                    <a:ea typeface="宋体" panose="02010600030101010101" pitchFamily="2" charset="-122"/>
                  </a:rPr>
                  <a:t>信号强度</a:t>
                </a:r>
                <a:endParaRPr kumimoji="0" lang="en-US" altLang="zh-CN" sz="1400">
                  <a:solidFill>
                    <a:schemeClr val="accent2"/>
                  </a:solidFill>
                  <a:latin typeface="Comic Sans MS" panose="030F0702030302020204" pitchFamily="66" charset="0"/>
                  <a:ea typeface="宋体" panose="02010600030101010101" pitchFamily="2" charset="-122"/>
                </a:endParaRPr>
              </a:p>
            </p:txBody>
          </p:sp>
          <p:sp>
            <p:nvSpPr>
              <p:cNvPr id="223248" name="Line 42"/>
              <p:cNvSpPr>
                <a:spLocks noChangeShapeType="1"/>
              </p:cNvSpPr>
              <p:nvPr/>
            </p:nvSpPr>
            <p:spPr bwMode="auto">
              <a:xfrm flipH="1">
                <a:off x="3554" y="2171"/>
                <a:ext cx="17" cy="7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49" name="Line 43"/>
              <p:cNvSpPr>
                <a:spLocks noChangeShapeType="1"/>
              </p:cNvSpPr>
              <p:nvPr/>
            </p:nvSpPr>
            <p:spPr bwMode="auto">
              <a:xfrm>
                <a:off x="4323" y="2214"/>
                <a:ext cx="0" cy="76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50" name="Line 44"/>
              <p:cNvSpPr>
                <a:spLocks noChangeShapeType="1"/>
              </p:cNvSpPr>
              <p:nvPr/>
            </p:nvSpPr>
            <p:spPr bwMode="auto">
              <a:xfrm>
                <a:off x="5004" y="2204"/>
                <a:ext cx="0" cy="74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r>
              <a:rPr lang="en-US" altLang="zh-CN" sz="3600" smtClean="0"/>
              <a:t>CA: </a:t>
            </a:r>
            <a:r>
              <a:rPr lang="zh-CN" altLang="en-US" sz="3600" smtClean="0"/>
              <a:t>冲突避免</a:t>
            </a:r>
            <a:r>
              <a:rPr lang="en-US" altLang="zh-CN" sz="3600" smtClean="0"/>
              <a:t>, </a:t>
            </a:r>
            <a:r>
              <a:rPr lang="zh-CN" altLang="en-US" sz="3600" smtClean="0"/>
              <a:t>而不是检测</a:t>
            </a:r>
            <a:r>
              <a:rPr lang="en-US" altLang="zh-CN" sz="3600" smtClean="0"/>
              <a:t> </a:t>
            </a:r>
            <a:endParaRPr lang="en-US" altLang="zh-CN" sz="3600" smtClean="0">
              <a:ea typeface="MS PGothic" panose="020B0600070205080204" pitchFamily="34" charset="-128"/>
            </a:endParaRPr>
          </a:p>
        </p:txBody>
      </p:sp>
      <p:sp>
        <p:nvSpPr>
          <p:cNvPr id="225283" name="Rectangle 3"/>
          <p:cNvSpPr>
            <a:spLocks noGrp="1" noChangeArrowheads="1"/>
          </p:cNvSpPr>
          <p:nvPr>
            <p:ph idx="1"/>
          </p:nvPr>
        </p:nvSpPr>
        <p:spPr>
          <a:xfrm>
            <a:off x="457200" y="1219200"/>
            <a:ext cx="8458200" cy="5334000"/>
          </a:xfrm>
        </p:spPr>
        <p:txBody>
          <a:bodyPr/>
          <a:lstStyle/>
          <a:p>
            <a:pPr eaLnBrk="1" hangingPunct="1">
              <a:lnSpc>
                <a:spcPct val="80000"/>
              </a:lnSpc>
            </a:pPr>
            <a:r>
              <a:rPr lang="zh-CN" altLang="en-US" smtClean="0"/>
              <a:t>有线以太网的冲突检测</a:t>
            </a:r>
          </a:p>
          <a:p>
            <a:pPr lvl="1" eaLnBrk="1" hangingPunct="1">
              <a:lnSpc>
                <a:spcPct val="80000"/>
              </a:lnSpc>
            </a:pPr>
            <a:r>
              <a:rPr lang="zh-CN" altLang="en-US" smtClean="0"/>
              <a:t>站点在传输过程中监听信道</a:t>
            </a:r>
            <a:endParaRPr lang="en-US" altLang="zh-CN" smtClean="0"/>
          </a:p>
          <a:p>
            <a:pPr lvl="1" eaLnBrk="1" hangingPunct="1">
              <a:lnSpc>
                <a:spcPct val="80000"/>
              </a:lnSpc>
            </a:pPr>
            <a:r>
              <a:rPr lang="zh-CN" altLang="en-US" smtClean="0"/>
              <a:t>如果存在其他站点发送数据则检测到冲突发生</a:t>
            </a:r>
            <a:endParaRPr lang="en-US" altLang="zh-CN" smtClean="0"/>
          </a:p>
          <a:p>
            <a:pPr lvl="1" eaLnBrk="1" hangingPunct="1">
              <a:lnSpc>
                <a:spcPct val="80000"/>
              </a:lnSpc>
            </a:pPr>
            <a:r>
              <a:rPr lang="zh-CN" altLang="en-US" smtClean="0"/>
              <a:t>终止当前数据发送过程并尝试重传</a:t>
            </a:r>
            <a:endParaRPr lang="en-US" altLang="zh-CN" smtClean="0"/>
          </a:p>
          <a:p>
            <a:pPr lvl="1" eaLnBrk="1" hangingPunct="1">
              <a:lnSpc>
                <a:spcPct val="80000"/>
              </a:lnSpc>
            </a:pPr>
            <a:endParaRPr lang="en-US" altLang="zh-CN" sz="1300" smtClean="0"/>
          </a:p>
          <a:p>
            <a:pPr eaLnBrk="1" hangingPunct="1">
              <a:lnSpc>
                <a:spcPct val="80000"/>
              </a:lnSpc>
            </a:pPr>
            <a:r>
              <a:rPr lang="zh-CN" altLang="en-US" smtClean="0">
                <a:solidFill>
                  <a:srgbClr val="0000FF"/>
                </a:solidFill>
              </a:rPr>
              <a:t>问题</a:t>
            </a:r>
            <a:r>
              <a:rPr lang="en-US" altLang="zh-CN" smtClean="0">
                <a:solidFill>
                  <a:srgbClr val="0000FF"/>
                </a:solidFill>
              </a:rPr>
              <a:t> #1: </a:t>
            </a:r>
            <a:r>
              <a:rPr lang="zh-CN" altLang="en-US" smtClean="0">
                <a:solidFill>
                  <a:srgbClr val="0000FF"/>
                </a:solidFill>
              </a:rPr>
              <a:t>无法检测所有的冲突</a:t>
            </a:r>
            <a:endParaRPr lang="en-US" altLang="zh-CN" smtClean="0">
              <a:solidFill>
                <a:srgbClr val="0000FF"/>
              </a:solidFill>
            </a:endParaRPr>
          </a:p>
          <a:p>
            <a:pPr lvl="1" eaLnBrk="1" hangingPunct="1">
              <a:lnSpc>
                <a:spcPct val="80000"/>
              </a:lnSpc>
            </a:pPr>
            <a:r>
              <a:rPr lang="zh-CN" altLang="en-US" smtClean="0"/>
              <a:t>隐藏终端问题</a:t>
            </a:r>
          </a:p>
          <a:p>
            <a:pPr lvl="1" eaLnBrk="1" hangingPunct="1">
              <a:lnSpc>
                <a:spcPct val="80000"/>
              </a:lnSpc>
            </a:pPr>
            <a:r>
              <a:rPr lang="zh-CN" altLang="en-US" smtClean="0"/>
              <a:t>信道衰落</a:t>
            </a:r>
            <a:endParaRPr lang="en-US" altLang="zh-CN" smtClean="0"/>
          </a:p>
          <a:p>
            <a:pPr lvl="1" eaLnBrk="1" hangingPunct="1">
              <a:lnSpc>
                <a:spcPct val="80000"/>
              </a:lnSpc>
            </a:pPr>
            <a:endParaRPr lang="en-US" altLang="zh-CN" sz="1300" smtClean="0"/>
          </a:p>
          <a:p>
            <a:pPr eaLnBrk="1" hangingPunct="1">
              <a:lnSpc>
                <a:spcPct val="80000"/>
              </a:lnSpc>
            </a:pPr>
            <a:r>
              <a:rPr lang="zh-CN" altLang="en-US" smtClean="0">
                <a:solidFill>
                  <a:srgbClr val="0000FF"/>
                </a:solidFill>
              </a:rPr>
              <a:t>问题</a:t>
            </a:r>
            <a:r>
              <a:rPr lang="en-US" altLang="zh-CN" smtClean="0">
                <a:solidFill>
                  <a:srgbClr val="0000FF"/>
                </a:solidFill>
              </a:rPr>
              <a:t> #2: </a:t>
            </a:r>
            <a:r>
              <a:rPr lang="zh-CN" altLang="en-US" smtClean="0">
                <a:solidFill>
                  <a:srgbClr val="0000FF"/>
                </a:solidFill>
              </a:rPr>
              <a:t>难以同时收发</a:t>
            </a:r>
          </a:p>
          <a:p>
            <a:pPr lvl="1" eaLnBrk="1" hangingPunct="1">
              <a:lnSpc>
                <a:spcPct val="80000"/>
              </a:lnSpc>
            </a:pPr>
            <a:r>
              <a:rPr lang="zh-CN" altLang="en-US" smtClean="0"/>
              <a:t>接收信号强度明显弱于发送信号强度</a:t>
            </a:r>
            <a:endParaRPr lang="en-US" altLang="zh-CN" smtClean="0"/>
          </a:p>
          <a:p>
            <a:pPr lvl="1" eaLnBrk="1" hangingPunct="1">
              <a:lnSpc>
                <a:spcPct val="80000"/>
              </a:lnSpc>
            </a:pPr>
            <a:r>
              <a:rPr lang="zh-CN" altLang="en-US" smtClean="0"/>
              <a:t>硬件限制</a:t>
            </a:r>
            <a:endParaRPr lang="en-US" altLang="zh-CN" smtClean="0"/>
          </a:p>
          <a:p>
            <a:pPr lvl="1" eaLnBrk="1" hangingPunct="1">
              <a:lnSpc>
                <a:spcPct val="80000"/>
              </a:lnSpc>
            </a:pPr>
            <a:endParaRPr lang="en-US" altLang="zh-CN" sz="1300" smtClean="0"/>
          </a:p>
          <a:p>
            <a:pPr eaLnBrk="1" hangingPunct="1">
              <a:lnSpc>
                <a:spcPct val="80000"/>
              </a:lnSpc>
            </a:pPr>
            <a:r>
              <a:rPr lang="zh-CN" altLang="en-US" smtClean="0"/>
              <a:t>因此</a:t>
            </a:r>
            <a:r>
              <a:rPr lang="en-US" altLang="zh-CN" smtClean="0"/>
              <a:t>, 802.11 </a:t>
            </a:r>
            <a:r>
              <a:rPr lang="zh-CN" altLang="en-US" smtClean="0"/>
              <a:t>采用冲突避免机制</a:t>
            </a:r>
            <a:r>
              <a:rPr lang="en-US" altLang="zh-CN" smtClean="0"/>
              <a:t>, </a:t>
            </a:r>
            <a:r>
              <a:rPr lang="zh-CN" altLang="en-US" smtClean="0"/>
              <a:t>而非冲突检测</a:t>
            </a:r>
          </a:p>
        </p:txBody>
      </p:sp>
      <p:sp>
        <p:nvSpPr>
          <p:cNvPr id="22528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FC78388-A57F-47A7-95EA-9B78B090C3F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156</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9765ED6-1A03-463B-BDBF-064E6163688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157</a:t>
            </a:fld>
            <a:r>
              <a:rPr kumimoji="0" lang="en-US" altLang="zh-CN" sz="1000" smtClean="0">
                <a:latin typeface="Arial" panose="020B0604020202020204" pitchFamily="34" charset="0"/>
                <a:ea typeface="宋体" panose="02010600030101010101" pitchFamily="2" charset="-122"/>
              </a:rPr>
              <a:t>-</a:t>
            </a:r>
          </a:p>
        </p:txBody>
      </p:sp>
      <p:sp>
        <p:nvSpPr>
          <p:cNvPr id="227331" name="Rectangle 2"/>
          <p:cNvSpPr>
            <a:spLocks noGrp="1" noChangeArrowheads="1"/>
          </p:cNvSpPr>
          <p:nvPr>
            <p:ph type="title" idx="4294967295"/>
          </p:nvPr>
        </p:nvSpPr>
        <p:spPr>
          <a:xfrm>
            <a:off x="395288" y="260350"/>
            <a:ext cx="7543800" cy="714375"/>
          </a:xfrm>
        </p:spPr>
        <p:txBody>
          <a:bodyPr anchor="ctr"/>
          <a:lstStyle/>
          <a:p>
            <a:r>
              <a:rPr lang="en-US" altLang="zh-CN" sz="3200" smtClean="0">
                <a:ea typeface="宋体" panose="02010600030101010101" pitchFamily="2" charset="-122"/>
              </a:rPr>
              <a:t>IEEE 802.11 MAC </a:t>
            </a:r>
            <a:r>
              <a:rPr lang="zh-CN" altLang="en-US" sz="3200" smtClean="0">
                <a:ea typeface="宋体" panose="02010600030101010101" pitchFamily="2" charset="-122"/>
              </a:rPr>
              <a:t>协议</a:t>
            </a:r>
            <a:r>
              <a:rPr lang="en-US" altLang="zh-CN" sz="3200" smtClean="0">
                <a:ea typeface="宋体" panose="02010600030101010101" pitchFamily="2" charset="-122"/>
              </a:rPr>
              <a:t>: CSMA/CA</a:t>
            </a:r>
          </a:p>
        </p:txBody>
      </p:sp>
      <p:sp>
        <p:nvSpPr>
          <p:cNvPr id="227332" name="Rectangle 3"/>
          <p:cNvSpPr>
            <a:spLocks noGrp="1" noChangeArrowheads="1"/>
          </p:cNvSpPr>
          <p:nvPr>
            <p:ph type="body" idx="4294967295"/>
          </p:nvPr>
        </p:nvSpPr>
        <p:spPr>
          <a:xfrm>
            <a:off x="481013" y="1354138"/>
            <a:ext cx="5538787" cy="4741862"/>
          </a:xfrm>
        </p:spPr>
        <p:txBody>
          <a:bodyPr/>
          <a:lstStyle/>
          <a:p>
            <a:pPr>
              <a:lnSpc>
                <a:spcPct val="90000"/>
              </a:lnSpc>
            </a:pPr>
            <a:r>
              <a:rPr lang="en-US" altLang="zh-CN" sz="2200" smtClean="0">
                <a:solidFill>
                  <a:srgbClr val="FF0000"/>
                </a:solidFill>
                <a:ea typeface="宋体" panose="02010600030101010101" pitchFamily="2" charset="-122"/>
              </a:rPr>
              <a:t>802.11 </a:t>
            </a:r>
            <a:r>
              <a:rPr lang="zh-CN" altLang="en-US" sz="2200" smtClean="0">
                <a:solidFill>
                  <a:srgbClr val="FF0000"/>
                </a:solidFill>
                <a:ea typeface="宋体" panose="02010600030101010101" pitchFamily="2" charset="-122"/>
              </a:rPr>
              <a:t>发送端</a:t>
            </a:r>
          </a:p>
          <a:p>
            <a:pPr lvl="1">
              <a:lnSpc>
                <a:spcPct val="90000"/>
              </a:lnSpc>
            </a:pPr>
            <a:r>
              <a:rPr lang="zh-CN" altLang="en-US" sz="2000" smtClean="0">
                <a:solidFill>
                  <a:schemeClr val="accent2"/>
                </a:solidFill>
                <a:ea typeface="宋体" panose="02010600030101010101" pitchFamily="2" charset="-122"/>
              </a:rPr>
              <a:t>如果监听到信道空闲</a:t>
            </a:r>
          </a:p>
          <a:p>
            <a:pPr lvl="2">
              <a:lnSpc>
                <a:spcPct val="90000"/>
              </a:lnSpc>
            </a:pPr>
            <a:r>
              <a:rPr lang="zh-CN" altLang="en-US" sz="1800" smtClean="0">
                <a:ea typeface="宋体" panose="02010600030101010101" pitchFamily="2" charset="-122"/>
              </a:rPr>
              <a:t>它将在一个被称作分布式帧间间隔（</a:t>
            </a:r>
            <a:r>
              <a:rPr lang="en-US" altLang="zh-CN" sz="1800" smtClean="0">
                <a:ea typeface="宋体" panose="02010600030101010101" pitchFamily="2" charset="-122"/>
              </a:rPr>
              <a:t>DIFS</a:t>
            </a:r>
            <a:r>
              <a:rPr lang="zh-CN" altLang="en-US" sz="1800" smtClean="0">
                <a:ea typeface="宋体" panose="02010600030101010101" pitchFamily="2" charset="-122"/>
              </a:rPr>
              <a:t>）的短时间段后发送该帧</a:t>
            </a:r>
            <a:endParaRPr lang="en-US" altLang="zh-CN" sz="1800" smtClean="0">
              <a:ea typeface="宋体" panose="02010600030101010101" pitchFamily="2" charset="-122"/>
            </a:endParaRPr>
          </a:p>
          <a:p>
            <a:pPr lvl="1">
              <a:lnSpc>
                <a:spcPct val="90000"/>
              </a:lnSpc>
            </a:pPr>
            <a:r>
              <a:rPr lang="zh-CN" altLang="en-US" sz="1800" smtClean="0">
                <a:solidFill>
                  <a:schemeClr val="accent2"/>
                </a:solidFill>
                <a:ea typeface="宋体" panose="02010600030101010101" pitchFamily="2" charset="-122"/>
              </a:rPr>
              <a:t>如果监听到信道正忙</a:t>
            </a:r>
            <a:r>
              <a:rPr lang="en-US" altLang="zh-CN" sz="1800" smtClean="0">
                <a:solidFill>
                  <a:schemeClr val="accent2"/>
                </a:solidFill>
                <a:ea typeface="宋体" panose="02010600030101010101" pitchFamily="2" charset="-122"/>
              </a:rPr>
              <a:t> </a:t>
            </a:r>
          </a:p>
          <a:p>
            <a:pPr lvl="2">
              <a:lnSpc>
                <a:spcPct val="90000"/>
              </a:lnSpc>
            </a:pPr>
            <a:r>
              <a:rPr lang="zh-CN" altLang="en-US" sz="1800" smtClean="0">
                <a:ea typeface="宋体" panose="02010600030101010101" pitchFamily="2" charset="-122"/>
              </a:rPr>
              <a:t>选取一个随机回退值计时</a:t>
            </a:r>
            <a:endParaRPr lang="en-US" altLang="zh-CN" sz="1800" smtClean="0">
              <a:ea typeface="宋体" panose="02010600030101010101" pitchFamily="2" charset="-122"/>
            </a:endParaRPr>
          </a:p>
          <a:p>
            <a:pPr lvl="2">
              <a:lnSpc>
                <a:spcPct val="90000"/>
              </a:lnSpc>
            </a:pPr>
            <a:r>
              <a:rPr lang="zh-CN" altLang="en-US" sz="1800" smtClean="0">
                <a:ea typeface="宋体" panose="02010600030101010101" pitchFamily="2" charset="-122"/>
              </a:rPr>
              <a:t>当信道空闲时递减该值</a:t>
            </a:r>
            <a:endParaRPr lang="en-US" altLang="zh-CN" sz="1800" smtClean="0">
              <a:ea typeface="宋体" panose="02010600030101010101" pitchFamily="2" charset="-122"/>
            </a:endParaRPr>
          </a:p>
          <a:p>
            <a:pPr lvl="2">
              <a:lnSpc>
                <a:spcPct val="90000"/>
              </a:lnSpc>
            </a:pPr>
            <a:r>
              <a:rPr lang="zh-CN" altLang="en-US" sz="1800" smtClean="0">
                <a:ea typeface="宋体" panose="02010600030101010101" pitchFamily="2" charset="-122"/>
              </a:rPr>
              <a:t>当计数值减为</a:t>
            </a:r>
            <a:r>
              <a:rPr lang="en-US" altLang="zh-CN" sz="1800" smtClean="0">
                <a:ea typeface="宋体" panose="02010600030101010101" pitchFamily="2" charset="-122"/>
              </a:rPr>
              <a:t>0</a:t>
            </a:r>
            <a:r>
              <a:rPr lang="zh-CN" altLang="en-US" sz="1800" smtClean="0">
                <a:ea typeface="宋体" panose="02010600030101010101" pitchFamily="2" charset="-122"/>
              </a:rPr>
              <a:t>时，该站点发送整个数据帧并等待确认</a:t>
            </a:r>
            <a:endParaRPr lang="en-US" altLang="zh-CN" sz="1800" smtClean="0">
              <a:ea typeface="宋体" panose="02010600030101010101" pitchFamily="2" charset="-122"/>
            </a:endParaRPr>
          </a:p>
          <a:p>
            <a:pPr lvl="2">
              <a:lnSpc>
                <a:spcPct val="90000"/>
              </a:lnSpc>
            </a:pPr>
            <a:r>
              <a:rPr lang="zh-CN" altLang="en-US" sz="1800" smtClean="0">
                <a:ea typeface="宋体" panose="02010600030101010101" pitchFamily="2" charset="-122"/>
              </a:rPr>
              <a:t>如果未收到确认，增加回退值，重复第</a:t>
            </a:r>
            <a:r>
              <a:rPr lang="en-US" altLang="zh-CN" sz="1800" smtClean="0">
                <a:ea typeface="宋体" panose="02010600030101010101" pitchFamily="2" charset="-122"/>
              </a:rPr>
              <a:t>2</a:t>
            </a:r>
            <a:r>
              <a:rPr lang="zh-CN" altLang="en-US" sz="1800" smtClean="0">
                <a:ea typeface="宋体" panose="02010600030101010101" pitchFamily="2" charset="-122"/>
              </a:rPr>
              <a:t>步</a:t>
            </a:r>
            <a:endParaRPr lang="en-US" altLang="zh-CN" sz="1800" smtClean="0">
              <a:ea typeface="宋体" panose="02010600030101010101" pitchFamily="2" charset="-122"/>
            </a:endParaRPr>
          </a:p>
          <a:p>
            <a:pPr>
              <a:lnSpc>
                <a:spcPct val="90000"/>
              </a:lnSpc>
            </a:pPr>
            <a:r>
              <a:rPr lang="en-US" altLang="zh-CN" sz="2200" smtClean="0">
                <a:solidFill>
                  <a:srgbClr val="FF0000"/>
                </a:solidFill>
                <a:ea typeface="宋体" panose="02010600030101010101" pitchFamily="2" charset="-122"/>
              </a:rPr>
              <a:t>802.11</a:t>
            </a:r>
            <a:r>
              <a:rPr lang="zh-CN" altLang="en-US" sz="2200" smtClean="0">
                <a:solidFill>
                  <a:srgbClr val="FF0000"/>
                </a:solidFill>
                <a:ea typeface="宋体" panose="02010600030101010101" pitchFamily="2" charset="-122"/>
              </a:rPr>
              <a:t>接收端</a:t>
            </a:r>
            <a:endParaRPr lang="en-US" altLang="zh-CN" sz="2200" smtClean="0">
              <a:solidFill>
                <a:srgbClr val="FF0000"/>
              </a:solidFill>
              <a:ea typeface="宋体" panose="02010600030101010101" pitchFamily="2" charset="-122"/>
            </a:endParaRPr>
          </a:p>
          <a:p>
            <a:pPr lvl="1">
              <a:lnSpc>
                <a:spcPct val="90000"/>
              </a:lnSpc>
            </a:pPr>
            <a:r>
              <a:rPr lang="zh-CN" altLang="en-US" sz="1800" smtClean="0">
                <a:solidFill>
                  <a:schemeClr val="accent2"/>
                </a:solidFill>
                <a:ea typeface="宋体" panose="02010600030101010101" pitchFamily="2" charset="-122"/>
              </a:rPr>
              <a:t>如果数据帧接收成功</a:t>
            </a:r>
            <a:endParaRPr lang="en-US" altLang="zh-CN" sz="1800" smtClean="0">
              <a:solidFill>
                <a:schemeClr val="accent2"/>
              </a:solidFill>
              <a:ea typeface="宋体" panose="02010600030101010101" pitchFamily="2" charset="-122"/>
            </a:endParaRPr>
          </a:p>
          <a:p>
            <a:pPr lvl="2">
              <a:lnSpc>
                <a:spcPct val="90000"/>
              </a:lnSpc>
            </a:pPr>
            <a:r>
              <a:rPr lang="zh-CN" altLang="en-US" sz="1600" smtClean="0">
                <a:ea typeface="宋体" panose="02010600030101010101" pitchFamily="2" charset="-122"/>
              </a:rPr>
              <a:t>在</a:t>
            </a:r>
            <a:r>
              <a:rPr lang="en-US" altLang="zh-CN" sz="1600" smtClean="0">
                <a:ea typeface="宋体" panose="02010600030101010101" pitchFamily="2" charset="-122"/>
              </a:rPr>
              <a:t>SIFS</a:t>
            </a:r>
            <a:r>
              <a:rPr lang="zh-CN" altLang="en-US" sz="1600" smtClean="0">
                <a:ea typeface="宋体" panose="02010600030101010101" pitchFamily="2" charset="-122"/>
              </a:rPr>
              <a:t>时间后返回确认信息（确认信息在隐藏终端问题中是必须的）</a:t>
            </a:r>
            <a:r>
              <a:rPr lang="en-US" altLang="zh-CN" sz="1600" smtClean="0">
                <a:ea typeface="宋体" panose="02010600030101010101" pitchFamily="2" charset="-122"/>
              </a:rPr>
              <a:t> </a:t>
            </a:r>
          </a:p>
        </p:txBody>
      </p:sp>
      <p:sp>
        <p:nvSpPr>
          <p:cNvPr id="227333" name="Line 5"/>
          <p:cNvSpPr>
            <a:spLocks noChangeShapeType="1"/>
          </p:cNvSpPr>
          <p:nvPr/>
        </p:nvSpPr>
        <p:spPr bwMode="auto">
          <a:xfrm>
            <a:off x="6432550" y="2270125"/>
            <a:ext cx="0" cy="3338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7334" name="Line 6"/>
          <p:cNvSpPr>
            <a:spLocks noChangeShapeType="1"/>
          </p:cNvSpPr>
          <p:nvPr/>
        </p:nvSpPr>
        <p:spPr bwMode="auto">
          <a:xfrm>
            <a:off x="8351838" y="2257425"/>
            <a:ext cx="0" cy="3338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7335" name="Text Box 7"/>
          <p:cNvSpPr txBox="1">
            <a:spLocks noChangeArrowheads="1"/>
          </p:cNvSpPr>
          <p:nvPr/>
        </p:nvSpPr>
        <p:spPr bwMode="auto">
          <a:xfrm>
            <a:off x="6022975" y="1897063"/>
            <a:ext cx="7937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600">
                <a:latin typeface="Comic Sans MS" panose="030F0702030302020204" pitchFamily="66" charset="0"/>
                <a:ea typeface="宋体" panose="02010600030101010101" pitchFamily="2" charset="-122"/>
              </a:rPr>
              <a:t>发送端</a:t>
            </a:r>
          </a:p>
        </p:txBody>
      </p:sp>
      <p:sp>
        <p:nvSpPr>
          <p:cNvPr id="227336" name="Text Box 8"/>
          <p:cNvSpPr txBox="1">
            <a:spLocks noChangeArrowheads="1"/>
          </p:cNvSpPr>
          <p:nvPr/>
        </p:nvSpPr>
        <p:spPr bwMode="auto">
          <a:xfrm>
            <a:off x="7861300" y="1906588"/>
            <a:ext cx="7937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600">
                <a:latin typeface="Comic Sans MS" panose="030F0702030302020204" pitchFamily="66" charset="0"/>
                <a:ea typeface="宋体" panose="02010600030101010101" pitchFamily="2" charset="-122"/>
              </a:rPr>
              <a:t>接收端</a:t>
            </a:r>
          </a:p>
        </p:txBody>
      </p:sp>
      <p:grpSp>
        <p:nvGrpSpPr>
          <p:cNvPr id="2" name="Group 23"/>
          <p:cNvGrpSpPr>
            <a:grpSpLocks/>
          </p:cNvGrpSpPr>
          <p:nvPr/>
        </p:nvGrpSpPr>
        <p:grpSpPr bwMode="auto">
          <a:xfrm>
            <a:off x="5737225" y="2566988"/>
            <a:ext cx="2616200" cy="1690687"/>
            <a:chOff x="3614" y="1617"/>
            <a:chExt cx="1648" cy="1065"/>
          </a:xfrm>
        </p:grpSpPr>
        <p:grpSp>
          <p:nvGrpSpPr>
            <p:cNvPr id="227344" name="Group 22"/>
            <p:cNvGrpSpPr>
              <a:grpSpLocks/>
            </p:cNvGrpSpPr>
            <p:nvPr/>
          </p:nvGrpSpPr>
          <p:grpSpPr bwMode="auto">
            <a:xfrm>
              <a:off x="3614" y="1617"/>
              <a:ext cx="424" cy="214"/>
              <a:chOff x="3614" y="1617"/>
              <a:chExt cx="424" cy="214"/>
            </a:xfrm>
          </p:grpSpPr>
          <p:sp>
            <p:nvSpPr>
              <p:cNvPr id="227348" name="AutoShape 11"/>
              <p:cNvSpPr>
                <a:spLocks/>
              </p:cNvSpPr>
              <p:nvPr/>
            </p:nvSpPr>
            <p:spPr bwMode="auto">
              <a:xfrm>
                <a:off x="3984" y="1620"/>
                <a:ext cx="54" cy="162"/>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7349" name="Text Box 12"/>
              <p:cNvSpPr txBox="1">
                <a:spLocks noChangeArrowheads="1"/>
              </p:cNvSpPr>
              <p:nvPr/>
            </p:nvSpPr>
            <p:spPr bwMode="auto">
              <a:xfrm>
                <a:off x="3614" y="1617"/>
                <a:ext cx="40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latin typeface="Comic Sans MS" panose="030F0702030302020204" pitchFamily="66" charset="0"/>
                    <a:ea typeface="宋体" panose="02010600030101010101" pitchFamily="2" charset="-122"/>
                  </a:rPr>
                  <a:t>DIFS</a:t>
                </a:r>
              </a:p>
            </p:txBody>
          </p:sp>
        </p:grpSp>
        <p:grpSp>
          <p:nvGrpSpPr>
            <p:cNvPr id="227345" name="Group 20"/>
            <p:cNvGrpSpPr>
              <a:grpSpLocks/>
            </p:cNvGrpSpPr>
            <p:nvPr/>
          </p:nvGrpSpPr>
          <p:grpSpPr bwMode="auto">
            <a:xfrm>
              <a:off x="4050" y="1782"/>
              <a:ext cx="1212" cy="900"/>
              <a:chOff x="4050" y="1782"/>
              <a:chExt cx="1212" cy="900"/>
            </a:xfrm>
          </p:grpSpPr>
          <p:sp>
            <p:nvSpPr>
              <p:cNvPr id="227346" name="Freeform 13"/>
              <p:cNvSpPr>
                <a:spLocks/>
              </p:cNvSpPr>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27347" name="Text Box 18"/>
              <p:cNvSpPr txBox="1">
                <a:spLocks noChangeArrowheads="1"/>
              </p:cNvSpPr>
              <p:nvPr/>
            </p:nvSpPr>
            <p:spPr bwMode="auto">
              <a:xfrm>
                <a:off x="4394" y="2096"/>
                <a:ext cx="5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chemeClr val="bg1"/>
                    </a:solidFill>
                    <a:latin typeface="Comic Sans MS" panose="030F0702030302020204" pitchFamily="66" charset="0"/>
                    <a:ea typeface="宋体" panose="02010600030101010101" pitchFamily="2" charset="-122"/>
                  </a:rPr>
                  <a:t>数据帧</a:t>
                </a:r>
                <a:endParaRPr kumimoji="0" lang="en-US" altLang="zh-CN" sz="1800">
                  <a:solidFill>
                    <a:schemeClr val="bg1"/>
                  </a:solidFill>
                  <a:latin typeface="Comic Sans MS" panose="030F0702030302020204" pitchFamily="66" charset="0"/>
                  <a:ea typeface="宋体" panose="02010600030101010101" pitchFamily="2" charset="-122"/>
                </a:endParaRPr>
              </a:p>
            </p:txBody>
          </p:sp>
        </p:grpSp>
      </p:grpSp>
      <p:grpSp>
        <p:nvGrpSpPr>
          <p:cNvPr id="5" name="Group 24"/>
          <p:cNvGrpSpPr>
            <a:grpSpLocks/>
          </p:cNvGrpSpPr>
          <p:nvPr/>
        </p:nvGrpSpPr>
        <p:grpSpPr bwMode="auto">
          <a:xfrm>
            <a:off x="6419850" y="4267200"/>
            <a:ext cx="2562225" cy="923925"/>
            <a:chOff x="4044" y="2688"/>
            <a:chExt cx="1614" cy="582"/>
          </a:xfrm>
        </p:grpSpPr>
        <p:sp>
          <p:nvSpPr>
            <p:cNvPr id="227339" name="Text Box 14"/>
            <p:cNvSpPr txBox="1">
              <a:spLocks noChangeArrowheads="1"/>
            </p:cNvSpPr>
            <p:nvPr/>
          </p:nvSpPr>
          <p:spPr bwMode="auto">
            <a:xfrm>
              <a:off x="5258" y="2697"/>
              <a:ext cx="40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latin typeface="Comic Sans MS" panose="030F0702030302020204" pitchFamily="66" charset="0"/>
                  <a:ea typeface="宋体" panose="02010600030101010101" pitchFamily="2" charset="-122"/>
                </a:rPr>
                <a:t>SIFS</a:t>
              </a:r>
            </a:p>
          </p:txBody>
        </p:sp>
        <p:sp>
          <p:nvSpPr>
            <p:cNvPr id="227340" name="AutoShape 15"/>
            <p:cNvSpPr>
              <a:spLocks/>
            </p:cNvSpPr>
            <p:nvPr/>
          </p:nvSpPr>
          <p:spPr bwMode="auto">
            <a:xfrm flipH="1">
              <a:off x="5262" y="2688"/>
              <a:ext cx="54" cy="162"/>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27341" name="Group 21"/>
            <p:cNvGrpSpPr>
              <a:grpSpLocks/>
            </p:cNvGrpSpPr>
            <p:nvPr/>
          </p:nvGrpSpPr>
          <p:grpSpPr bwMode="auto">
            <a:xfrm>
              <a:off x="4044" y="2856"/>
              <a:ext cx="1212" cy="414"/>
              <a:chOff x="4044" y="2856"/>
              <a:chExt cx="1212" cy="414"/>
            </a:xfrm>
          </p:grpSpPr>
          <p:sp>
            <p:nvSpPr>
              <p:cNvPr id="227342" name="Freeform 17"/>
              <p:cNvSpPr>
                <a:spLocks/>
              </p:cNvSpPr>
              <p:nvPr/>
            </p:nvSpPr>
            <p:spPr bwMode="auto">
              <a:xfrm flipV="1">
                <a:off x="4044" y="2856"/>
                <a:ext cx="1212" cy="414"/>
              </a:xfrm>
              <a:custGeom>
                <a:avLst/>
                <a:gdLst>
                  <a:gd name="T0" fmla="*/ 0 w 1212"/>
                  <a:gd name="T1" fmla="*/ 0 h 414"/>
                  <a:gd name="T2" fmla="*/ 1212 w 1212"/>
                  <a:gd name="T3" fmla="*/ 246 h 414"/>
                  <a:gd name="T4" fmla="*/ 1212 w 1212"/>
                  <a:gd name="T5" fmla="*/ 414 h 414"/>
                  <a:gd name="T6" fmla="*/ 6 w 1212"/>
                  <a:gd name="T7" fmla="*/ 174 h 414"/>
                  <a:gd name="T8" fmla="*/ 0 w 1212"/>
                  <a:gd name="T9" fmla="*/ 0 h 414"/>
                  <a:gd name="T10" fmla="*/ 0 60000 65536"/>
                  <a:gd name="T11" fmla="*/ 0 60000 65536"/>
                  <a:gd name="T12" fmla="*/ 0 60000 65536"/>
                  <a:gd name="T13" fmla="*/ 0 60000 65536"/>
                  <a:gd name="T14" fmla="*/ 0 60000 65536"/>
                  <a:gd name="T15" fmla="*/ 0 w 1212"/>
                  <a:gd name="T16" fmla="*/ 0 h 414"/>
                  <a:gd name="T17" fmla="*/ 1212 w 1212"/>
                  <a:gd name="T18" fmla="*/ 414 h 414"/>
                </a:gdLst>
                <a:ahLst/>
                <a:cxnLst>
                  <a:cxn ang="T10">
                    <a:pos x="T0" y="T1"/>
                  </a:cxn>
                  <a:cxn ang="T11">
                    <a:pos x="T2" y="T3"/>
                  </a:cxn>
                  <a:cxn ang="T12">
                    <a:pos x="T4" y="T5"/>
                  </a:cxn>
                  <a:cxn ang="T13">
                    <a:pos x="T6" y="T7"/>
                  </a:cxn>
                  <a:cxn ang="T14">
                    <a:pos x="T8" y="T9"/>
                  </a:cxn>
                </a:cxnLst>
                <a:rect l="T15" t="T16" r="T17" b="T18"/>
                <a:pathLst>
                  <a:path w="1212" h="414">
                    <a:moveTo>
                      <a:pt x="0" y="0"/>
                    </a:moveTo>
                    <a:lnTo>
                      <a:pt x="1212" y="246"/>
                    </a:lnTo>
                    <a:lnTo>
                      <a:pt x="1212" y="414"/>
                    </a:lnTo>
                    <a:lnTo>
                      <a:pt x="6" y="17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27343" name="Text Box 19"/>
              <p:cNvSpPr txBox="1">
                <a:spLocks noChangeArrowheads="1"/>
              </p:cNvSpPr>
              <p:nvPr/>
            </p:nvSpPr>
            <p:spPr bwMode="auto">
              <a:xfrm>
                <a:off x="4436" y="2954"/>
                <a:ext cx="3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solidFill>
                      <a:schemeClr val="bg1"/>
                    </a:solidFill>
                    <a:latin typeface="Comic Sans MS" panose="030F0702030302020204" pitchFamily="66" charset="0"/>
                    <a:ea typeface="宋体" panose="02010600030101010101" pitchFamily="2" charset="-122"/>
                  </a:rPr>
                  <a:t>ACK</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nodeType="afterGroup">
                            <p:stCondLst>
                              <p:cond delay="2000"/>
                            </p:stCondLst>
                            <p:childTnLst>
                              <p:par>
                                <p:cTn id="9" presetID="22" presetClass="entr" presetSubtype="1"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defRPr/>
            </a:pPr>
            <a:r>
              <a:rPr lang="zh-CN" altLang="en-US" dirty="0" smtClean="0">
                <a:latin typeface="+mj-ea"/>
              </a:rPr>
              <a:t>隐藏终端问题</a:t>
            </a:r>
            <a:endParaRPr lang="en-US" altLang="zh-CN" dirty="0" smtClean="0">
              <a:latin typeface="+mj-ea"/>
            </a:endParaRPr>
          </a:p>
        </p:txBody>
      </p:sp>
      <p:sp>
        <p:nvSpPr>
          <p:cNvPr id="3" name="Content Placeholder 2"/>
          <p:cNvSpPr>
            <a:spLocks noGrp="1"/>
          </p:cNvSpPr>
          <p:nvPr>
            <p:ph idx="1"/>
          </p:nvPr>
        </p:nvSpPr>
        <p:spPr>
          <a:xfrm>
            <a:off x="457200" y="3657600"/>
            <a:ext cx="8458200" cy="2743200"/>
          </a:xfrm>
        </p:spPr>
        <p:txBody>
          <a:bodyPr/>
          <a:lstStyle/>
          <a:p>
            <a:pPr eaLnBrk="1" hangingPunct="1">
              <a:spcAft>
                <a:spcPts val="1200"/>
              </a:spcAft>
            </a:pPr>
            <a:r>
              <a:rPr lang="en-US" altLang="zh-CN" sz="2800" smtClean="0"/>
              <a:t>A </a:t>
            </a:r>
            <a:r>
              <a:rPr lang="zh-CN" altLang="en-US" sz="2800" smtClean="0"/>
              <a:t>和</a:t>
            </a:r>
            <a:r>
              <a:rPr lang="en-US" altLang="zh-CN" sz="2800" smtClean="0"/>
              <a:t> C </a:t>
            </a:r>
            <a:r>
              <a:rPr lang="zh-CN" altLang="en-US" sz="2800" smtClean="0"/>
              <a:t>无法监听到对方</a:t>
            </a:r>
            <a:r>
              <a:rPr lang="en-US" altLang="zh-CN" sz="2800" smtClean="0"/>
              <a:t>, </a:t>
            </a:r>
            <a:r>
              <a:rPr lang="zh-CN" altLang="en-US" sz="2800" smtClean="0"/>
              <a:t>同时向</a:t>
            </a:r>
            <a:r>
              <a:rPr lang="en-US" altLang="zh-CN" sz="2800" smtClean="0"/>
              <a:t> B </a:t>
            </a:r>
            <a:r>
              <a:rPr lang="zh-CN" altLang="en-US" sz="2800" smtClean="0"/>
              <a:t>发送数据</a:t>
            </a:r>
            <a:endParaRPr lang="en-US" altLang="zh-CN" sz="2800" smtClean="0"/>
          </a:p>
          <a:p>
            <a:pPr eaLnBrk="1" hangingPunct="1">
              <a:spcAft>
                <a:spcPts val="1200"/>
              </a:spcAft>
            </a:pPr>
            <a:r>
              <a:rPr lang="zh-CN" altLang="en-US" sz="2800" smtClean="0"/>
              <a:t>依赖于物理载波监听</a:t>
            </a:r>
            <a:r>
              <a:rPr lang="en-US" altLang="zh-CN" sz="2800" smtClean="0"/>
              <a:t>, </a:t>
            </a:r>
            <a:r>
              <a:rPr lang="zh-CN" altLang="en-US" sz="2800" smtClean="0"/>
              <a:t>可能产生隐藏终端问题</a:t>
            </a:r>
          </a:p>
        </p:txBody>
      </p:sp>
      <p:sp>
        <p:nvSpPr>
          <p:cNvPr id="5" name="Oval 4"/>
          <p:cNvSpPr/>
          <p:nvPr/>
        </p:nvSpPr>
        <p:spPr>
          <a:xfrm>
            <a:off x="4191000" y="1219200"/>
            <a:ext cx="2209800" cy="1981200"/>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sp>
        <p:nvSpPr>
          <p:cNvPr id="6" name="Oval 5"/>
          <p:cNvSpPr/>
          <p:nvPr/>
        </p:nvSpPr>
        <p:spPr>
          <a:xfrm>
            <a:off x="3352800" y="1219200"/>
            <a:ext cx="2209800" cy="1981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7" name="Oval 6"/>
          <p:cNvSpPr/>
          <p:nvPr/>
        </p:nvSpPr>
        <p:spPr>
          <a:xfrm>
            <a:off x="2514600" y="1219200"/>
            <a:ext cx="2209800" cy="1981200"/>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8" name="Straight Arrow Connector 7"/>
          <p:cNvCxnSpPr/>
          <p:nvPr/>
        </p:nvCxnSpPr>
        <p:spPr>
          <a:xfrm rot="10800000">
            <a:off x="4651375" y="2209800"/>
            <a:ext cx="530225" cy="1588"/>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733800" y="220980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29385"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1DED98A-B363-413E-9459-F884A8985BF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a:defRPr/>
            </a:pPr>
            <a:r>
              <a:rPr lang="zh-CN" altLang="en-US" dirty="0" smtClean="0">
                <a:latin typeface="+mj-ea"/>
              </a:rPr>
              <a:t>虚拟载波监听</a:t>
            </a:r>
            <a:endParaRPr lang="en-US" altLang="zh-CN" dirty="0" smtClean="0">
              <a:latin typeface="+mj-ea"/>
            </a:endParaRPr>
          </a:p>
        </p:txBody>
      </p:sp>
      <p:sp>
        <p:nvSpPr>
          <p:cNvPr id="230403" name="Content Placeholder 2"/>
          <p:cNvSpPr>
            <a:spLocks noGrp="1"/>
          </p:cNvSpPr>
          <p:nvPr>
            <p:ph idx="1"/>
          </p:nvPr>
        </p:nvSpPr>
        <p:spPr/>
        <p:txBody>
          <a:bodyPr/>
          <a:lstStyle/>
          <a:p>
            <a:pPr eaLnBrk="1" hangingPunct="1"/>
            <a:r>
              <a:rPr lang="zh-CN" altLang="en-US" sz="2800" smtClean="0"/>
              <a:t>在发送数据帧之前交换控制信息</a:t>
            </a:r>
            <a:endParaRPr lang="en-US" altLang="zh-CN" sz="2800" smtClean="0"/>
          </a:p>
          <a:p>
            <a:pPr lvl="1" eaLnBrk="1" hangingPunct="1"/>
            <a:r>
              <a:rPr lang="zh-CN" altLang="en-US" sz="2400" smtClean="0"/>
              <a:t>发送方 询问 “</a:t>
            </a:r>
            <a:r>
              <a:rPr lang="en-US" altLang="zh-CN" sz="2400" smtClean="0"/>
              <a:t>Request-to-Send” (RTS), </a:t>
            </a:r>
            <a:r>
              <a:rPr lang="zh-CN" altLang="en-US" sz="2400" smtClean="0"/>
              <a:t>包括数据帧长度</a:t>
            </a:r>
          </a:p>
          <a:p>
            <a:pPr lvl="1" eaLnBrk="1" hangingPunct="1">
              <a:spcAft>
                <a:spcPts val="1800"/>
              </a:spcAft>
            </a:pPr>
            <a:r>
              <a:rPr lang="zh-CN" altLang="en-US" sz="2400" smtClean="0"/>
              <a:t>接收方 响应 “</a:t>
            </a:r>
            <a:r>
              <a:rPr lang="en-US" altLang="zh-CN" sz="2400" smtClean="0"/>
              <a:t>Clear-to-Send” (CTS)</a:t>
            </a:r>
          </a:p>
          <a:p>
            <a:pPr eaLnBrk="1" hangingPunct="1">
              <a:spcAft>
                <a:spcPts val="1800"/>
              </a:spcAft>
            </a:pPr>
            <a:r>
              <a:rPr lang="zh-CN" altLang="en-US" sz="2800" smtClean="0"/>
              <a:t>如果发送方收到 </a:t>
            </a:r>
            <a:r>
              <a:rPr lang="en-US" altLang="zh-CN" sz="2800" smtClean="0"/>
              <a:t>CTS, </a:t>
            </a:r>
            <a:r>
              <a:rPr lang="zh-CN" altLang="en-US" sz="2800" smtClean="0"/>
              <a:t>则开始发送数据 </a:t>
            </a:r>
            <a:r>
              <a:rPr lang="en-US" altLang="zh-CN" sz="2800" smtClean="0"/>
              <a:t>(</a:t>
            </a:r>
            <a:r>
              <a:rPr lang="zh-CN" altLang="en-US" sz="2800" smtClean="0"/>
              <a:t>指定长度</a:t>
            </a:r>
            <a:r>
              <a:rPr lang="en-US" altLang="zh-CN" sz="2800" smtClean="0"/>
              <a:t>)</a:t>
            </a:r>
          </a:p>
          <a:p>
            <a:pPr eaLnBrk="1" hangingPunct="1">
              <a:spcAft>
                <a:spcPts val="1800"/>
              </a:spcAft>
            </a:pPr>
            <a:r>
              <a:rPr lang="zh-CN" altLang="en-US" sz="2800" smtClean="0"/>
              <a:t>其他节点收到 </a:t>
            </a:r>
            <a:r>
              <a:rPr lang="en-US" altLang="zh-CN" sz="2800" smtClean="0"/>
              <a:t>CTS, </a:t>
            </a:r>
            <a:r>
              <a:rPr lang="zh-CN" altLang="en-US" sz="2800" smtClean="0"/>
              <a:t>则认定信道在指定长度数据帧发送期间处于繁忙状态</a:t>
            </a:r>
          </a:p>
          <a:p>
            <a:pPr eaLnBrk="1" hangingPunct="1">
              <a:spcAft>
                <a:spcPts val="600"/>
              </a:spcAft>
            </a:pPr>
            <a:r>
              <a:rPr lang="zh-CN" altLang="en-US" sz="2800" smtClean="0">
                <a:solidFill>
                  <a:srgbClr val="FF0000"/>
                </a:solidFill>
              </a:rPr>
              <a:t>如果多个节点同时检测到一个空闲链路并试图发送一个</a:t>
            </a:r>
            <a:r>
              <a:rPr lang="en-US" altLang="zh-CN" sz="2800" smtClean="0">
                <a:solidFill>
                  <a:srgbClr val="FF0000"/>
                </a:solidFill>
              </a:rPr>
              <a:t>RTS, </a:t>
            </a:r>
            <a:r>
              <a:rPr lang="zh-CN" altLang="en-US" sz="2800" smtClean="0">
                <a:solidFill>
                  <a:srgbClr val="FF0000"/>
                </a:solidFill>
              </a:rPr>
              <a:t>那么他们的</a:t>
            </a:r>
            <a:r>
              <a:rPr lang="en-US" altLang="zh-CN" sz="2800" smtClean="0">
                <a:solidFill>
                  <a:srgbClr val="FF0000"/>
                </a:solidFill>
              </a:rPr>
              <a:t>RTS</a:t>
            </a:r>
            <a:r>
              <a:rPr lang="zh-CN" altLang="en-US" sz="2800" smtClean="0">
                <a:solidFill>
                  <a:srgbClr val="FF0000"/>
                </a:solidFill>
              </a:rPr>
              <a:t>帧将彼此冲突。当发送端在一段时间内没有收到</a:t>
            </a:r>
            <a:r>
              <a:rPr lang="en-US" altLang="zh-CN" sz="2800" smtClean="0">
                <a:solidFill>
                  <a:srgbClr val="FF0000"/>
                </a:solidFill>
              </a:rPr>
              <a:t>CTS</a:t>
            </a:r>
            <a:r>
              <a:rPr lang="zh-CN" altLang="en-US" sz="2800" smtClean="0">
                <a:solidFill>
                  <a:srgbClr val="FF0000"/>
                </a:solidFill>
              </a:rPr>
              <a:t>帧时，节点知道发生冲突，会等待一段随机时间后再试。</a:t>
            </a:r>
            <a:endParaRPr lang="zh-CN" altLang="en-US" sz="1200" smtClean="0">
              <a:solidFill>
                <a:srgbClr val="FF0000"/>
              </a:solidFill>
            </a:endParaRPr>
          </a:p>
          <a:p>
            <a:pPr>
              <a:spcAft>
                <a:spcPts val="600"/>
              </a:spcAft>
            </a:pPr>
            <a:endParaRPr lang="en-US" altLang="zh-CN" sz="2800" smtClean="0"/>
          </a:p>
        </p:txBody>
      </p:sp>
      <p:sp>
        <p:nvSpPr>
          <p:cNvPr id="23040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DBDC4A5-4263-4F4F-8C89-C74097B5757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4B95383-6AD9-420B-BB50-D12093FEA49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a:t>
            </a:fld>
            <a:r>
              <a:rPr kumimoji="0" lang="en-US" altLang="zh-CN" sz="1000" smtClean="0">
                <a:latin typeface="Arial" panose="020B0604020202020204" pitchFamily="34" charset="0"/>
                <a:ea typeface="宋体" panose="02010600030101010101" pitchFamily="2" charset="-122"/>
              </a:rPr>
              <a:t>-</a:t>
            </a:r>
          </a:p>
        </p:txBody>
      </p:sp>
      <p:sp>
        <p:nvSpPr>
          <p:cNvPr id="25603"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lvl="1" eaLnBrk="1" hangingPunct="1">
              <a:defRPr/>
            </a:pPr>
            <a:r>
              <a:rPr lang="zh-CN" altLang="en-US" dirty="0" smtClean="0"/>
              <a:t>节点</a:t>
            </a:r>
            <a:endParaRPr lang="en-US" altLang="zh-CN" dirty="0" smtClean="0"/>
          </a:p>
          <a:p>
            <a:pPr lvl="1" eaLnBrk="1" hangingPunct="1">
              <a:defRPr/>
            </a:pPr>
            <a:r>
              <a:rPr lang="zh-CN" altLang="en-US" dirty="0" smtClean="0"/>
              <a:t>链路 </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25605" name="AutoShape 4"/>
          <p:cNvSpPr>
            <a:spLocks noChangeArrowheads="1"/>
          </p:cNvSpPr>
          <p:nvPr/>
        </p:nvSpPr>
        <p:spPr bwMode="auto">
          <a:xfrm>
            <a:off x="0" y="1773238"/>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25606" name="组合 15"/>
          <p:cNvGrpSpPr>
            <a:grpSpLocks/>
          </p:cNvGrpSpPr>
          <p:nvPr/>
        </p:nvGrpSpPr>
        <p:grpSpPr bwMode="auto">
          <a:xfrm>
            <a:off x="6443663" y="2997200"/>
            <a:ext cx="1036637" cy="1368425"/>
            <a:chOff x="5435600" y="3141663"/>
            <a:chExt cx="1728788" cy="1582738"/>
          </a:xfrm>
        </p:grpSpPr>
        <p:sp>
          <p:nvSpPr>
            <p:cNvPr id="25613" name="Line 5"/>
            <p:cNvSpPr>
              <a:spLocks noChangeShapeType="1"/>
            </p:cNvSpPr>
            <p:nvPr/>
          </p:nvSpPr>
          <p:spPr bwMode="auto">
            <a:xfrm>
              <a:off x="5435600" y="3141663"/>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
            <p:cNvSpPr>
              <a:spLocks noChangeShapeType="1"/>
            </p:cNvSpPr>
            <p:nvPr/>
          </p:nvSpPr>
          <p:spPr bwMode="auto">
            <a:xfrm>
              <a:off x="5435600" y="4724401"/>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7"/>
            <p:cNvSpPr>
              <a:spLocks noChangeShapeType="1"/>
            </p:cNvSpPr>
            <p:nvPr/>
          </p:nvSpPr>
          <p:spPr bwMode="auto">
            <a:xfrm>
              <a:off x="7164388" y="3141663"/>
              <a:ext cx="0" cy="1582738"/>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11"/>
          <p:cNvSpPr txBox="1">
            <a:spLocks noChangeArrowheads="1"/>
          </p:cNvSpPr>
          <p:nvPr/>
        </p:nvSpPr>
        <p:spPr bwMode="auto">
          <a:xfrm>
            <a:off x="7380288" y="2998788"/>
            <a:ext cx="1655762" cy="646112"/>
          </a:xfrm>
          <a:prstGeom prst="rect">
            <a:avLst/>
          </a:prstGeom>
          <a:noFill/>
          <a:ln w="9525">
            <a:noFill/>
            <a:miter lim="800000"/>
            <a:headEnd/>
            <a:tailEnd/>
          </a:ln>
          <a:effectLst/>
        </p:spPr>
        <p:txBody>
          <a:bodyPr>
            <a:spAutoFit/>
          </a:bodyPr>
          <a:lstStyle/>
          <a:p>
            <a:pPr algn="ctr" eaLnBrk="1" hangingPunct="1">
              <a:defRPr/>
            </a:pPr>
            <a:r>
              <a:rPr lang="zh-CN" altLang="en-US" b="1" i="1" dirty="0">
                <a:solidFill>
                  <a:srgbClr val="006699"/>
                </a:solidFill>
                <a:effectLst>
                  <a:outerShdw blurRad="38100" dist="38100" dir="2700000" algn="tl">
                    <a:srgbClr val="C0C0C0"/>
                  </a:outerShdw>
                </a:effectLst>
              </a:rPr>
              <a:t>点到点链路的</a:t>
            </a:r>
            <a:endParaRPr lang="en-US" altLang="zh-CN" b="1" i="1" dirty="0">
              <a:solidFill>
                <a:srgbClr val="006699"/>
              </a:solidFill>
              <a:effectLst>
                <a:outerShdw blurRad="38100" dist="38100" dir="2700000" algn="tl">
                  <a:srgbClr val="C0C0C0"/>
                </a:outerShdw>
              </a:effectLst>
            </a:endParaRPr>
          </a:p>
          <a:p>
            <a:pPr algn="ctr" eaLnBrk="1" hangingPunct="1">
              <a:defRPr/>
            </a:pPr>
            <a:r>
              <a:rPr lang="zh-CN" altLang="en-US" b="1" i="1" dirty="0">
                <a:solidFill>
                  <a:srgbClr val="006699"/>
                </a:solidFill>
                <a:effectLst>
                  <a:outerShdw blurRad="38100" dist="38100" dir="2700000" algn="tl">
                    <a:srgbClr val="C0C0C0"/>
                  </a:outerShdw>
                </a:effectLst>
              </a:rPr>
              <a:t>四个基本问题</a:t>
            </a:r>
            <a:endParaRPr lang="en-US" altLang="zh-CN" b="1" i="1" dirty="0">
              <a:solidFill>
                <a:srgbClr val="006699"/>
              </a:solidFill>
              <a:effectLst>
                <a:outerShdw blurRad="38100" dist="38100" dir="2700000" algn="tl">
                  <a:srgbClr val="C0C0C0"/>
                </a:outerShdw>
              </a:effectLst>
            </a:endParaRPr>
          </a:p>
        </p:txBody>
      </p:sp>
      <p:grpSp>
        <p:nvGrpSpPr>
          <p:cNvPr id="25608" name="组合 9"/>
          <p:cNvGrpSpPr>
            <a:grpSpLocks/>
          </p:cNvGrpSpPr>
          <p:nvPr/>
        </p:nvGrpSpPr>
        <p:grpSpPr bwMode="auto">
          <a:xfrm>
            <a:off x="6443663" y="4581525"/>
            <a:ext cx="1081087" cy="1069975"/>
            <a:chOff x="5435600" y="4868863"/>
            <a:chExt cx="1728788" cy="647700"/>
          </a:xfrm>
        </p:grpSpPr>
        <p:sp>
          <p:nvSpPr>
            <p:cNvPr id="25610" name="Line 8"/>
            <p:cNvSpPr>
              <a:spLocks noChangeShapeType="1"/>
            </p:cNvSpPr>
            <p:nvPr/>
          </p:nvSpPr>
          <p:spPr bwMode="auto">
            <a:xfrm>
              <a:off x="5435600" y="4868863"/>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1" name="Line 9"/>
            <p:cNvSpPr>
              <a:spLocks noChangeShapeType="1"/>
            </p:cNvSpPr>
            <p:nvPr/>
          </p:nvSpPr>
          <p:spPr bwMode="auto">
            <a:xfrm>
              <a:off x="5435600" y="5516563"/>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10"/>
            <p:cNvSpPr>
              <a:spLocks noChangeShapeType="1"/>
            </p:cNvSpPr>
            <p:nvPr/>
          </p:nvSpPr>
          <p:spPr bwMode="auto">
            <a:xfrm>
              <a:off x="7164388" y="4868863"/>
              <a:ext cx="0" cy="64770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12"/>
          <p:cNvSpPr txBox="1">
            <a:spLocks noChangeArrowheads="1"/>
          </p:cNvSpPr>
          <p:nvPr/>
        </p:nvSpPr>
        <p:spPr bwMode="auto">
          <a:xfrm>
            <a:off x="7524750" y="4724400"/>
            <a:ext cx="1474788" cy="647700"/>
          </a:xfrm>
          <a:prstGeom prst="rect">
            <a:avLst/>
          </a:prstGeom>
          <a:noFill/>
          <a:ln w="9525">
            <a:noFill/>
            <a:miter lim="800000"/>
            <a:headEnd/>
            <a:tailEnd/>
          </a:ln>
          <a:effectLst/>
        </p:spPr>
        <p:txBody>
          <a:bodyPr>
            <a:spAutoFit/>
          </a:bodyPr>
          <a:lstStyle/>
          <a:p>
            <a:pPr algn="ctr" eaLnBrk="1" hangingPunct="1">
              <a:defRPr/>
            </a:pPr>
            <a:r>
              <a:rPr lang="zh-CN" altLang="en-US" b="1" i="1" dirty="0">
                <a:solidFill>
                  <a:srgbClr val="006699"/>
                </a:solidFill>
                <a:effectLst>
                  <a:outerShdw blurRad="38100" dist="38100" dir="2700000" algn="tl">
                    <a:srgbClr val="C0C0C0"/>
                  </a:outerShdw>
                </a:effectLst>
              </a:rPr>
              <a:t>共享链路</a:t>
            </a:r>
            <a:endParaRPr lang="en-US" altLang="zh-CN" b="1" i="1" dirty="0">
              <a:solidFill>
                <a:srgbClr val="006699"/>
              </a:solidFill>
              <a:effectLst>
                <a:outerShdw blurRad="38100" dist="38100" dir="2700000" algn="tl">
                  <a:srgbClr val="C0C0C0"/>
                </a:outerShdw>
              </a:effectLst>
            </a:endParaRPr>
          </a:p>
          <a:p>
            <a:pPr algn="ctr" eaLnBrk="1" hangingPunct="1">
              <a:defRPr/>
            </a:pPr>
            <a:r>
              <a:rPr lang="zh-CN" altLang="en-US" b="1" i="1" dirty="0">
                <a:solidFill>
                  <a:srgbClr val="006699"/>
                </a:solidFill>
                <a:effectLst>
                  <a:outerShdw blurRad="38100" dist="38100" dir="2700000" algn="tl">
                    <a:srgbClr val="C0C0C0"/>
                  </a:outerShdw>
                </a:effectLst>
              </a:rPr>
              <a:t>的问题</a:t>
            </a:r>
            <a:endParaRPr lang="en-US" altLang="zh-CN" b="1" i="1" dirty="0">
              <a:solidFill>
                <a:srgbClr val="006699"/>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CB35087-652C-4E87-9323-7F97CAD7960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160</a:t>
            </a:fld>
            <a:r>
              <a:rPr kumimoji="0" lang="en-US" altLang="zh-CN" sz="1000" smtClean="0">
                <a:latin typeface="Arial" panose="020B0604020202020204" pitchFamily="34" charset="0"/>
                <a:ea typeface="宋体" panose="02010600030101010101" pitchFamily="2" charset="-122"/>
              </a:rPr>
              <a:t>-</a:t>
            </a:r>
          </a:p>
        </p:txBody>
      </p:sp>
      <p:sp>
        <p:nvSpPr>
          <p:cNvPr id="231427" name="Rectangle 2"/>
          <p:cNvSpPr>
            <a:spLocks noGrp="1" noChangeArrowheads="1"/>
          </p:cNvSpPr>
          <p:nvPr>
            <p:ph type="title" idx="4294967295"/>
          </p:nvPr>
        </p:nvSpPr>
        <p:spPr>
          <a:xfrm>
            <a:off x="503238" y="212725"/>
            <a:ext cx="8370887" cy="912813"/>
          </a:xfrm>
        </p:spPr>
        <p:txBody>
          <a:bodyPr anchor="ctr"/>
          <a:lstStyle/>
          <a:p>
            <a:r>
              <a:rPr lang="zh-CN" altLang="en-US" sz="3200" smtClean="0">
                <a:ea typeface="宋体" panose="02010600030101010101" pitchFamily="2" charset="-122"/>
              </a:rPr>
              <a:t>避免传输碰撞</a:t>
            </a:r>
            <a:r>
              <a:rPr lang="en-US" altLang="zh-CN" sz="3200" smtClean="0">
                <a:ea typeface="宋体" panose="02010600030101010101" pitchFamily="2" charset="-122"/>
              </a:rPr>
              <a:t>(Collision avoidance)</a:t>
            </a:r>
          </a:p>
        </p:txBody>
      </p:sp>
      <p:sp>
        <p:nvSpPr>
          <p:cNvPr id="231428" name="Rectangle 3"/>
          <p:cNvSpPr>
            <a:spLocks noGrp="1" noChangeArrowheads="1"/>
          </p:cNvSpPr>
          <p:nvPr>
            <p:ph type="body" idx="4294967295"/>
          </p:nvPr>
        </p:nvSpPr>
        <p:spPr>
          <a:xfrm>
            <a:off x="561975" y="1511300"/>
            <a:ext cx="7591425" cy="3213100"/>
          </a:xfrm>
        </p:spPr>
        <p:txBody>
          <a:bodyPr/>
          <a:lstStyle/>
          <a:p>
            <a:pPr>
              <a:lnSpc>
                <a:spcPct val="80000"/>
              </a:lnSpc>
              <a:buFont typeface="Wingdings" panose="05000000000000000000" pitchFamily="2" charset="2"/>
              <a:buNone/>
            </a:pPr>
            <a:r>
              <a:rPr lang="zh-CN" altLang="en-US" sz="2400" smtClean="0">
                <a:solidFill>
                  <a:srgbClr val="FF0000"/>
                </a:solidFill>
                <a:ea typeface="宋体" panose="02010600030101010101" pitchFamily="2" charset="-122"/>
              </a:rPr>
              <a:t>思路：允许发送端“预约”信道，优于随机访问，避免了长数据帧的碰撞</a:t>
            </a:r>
            <a:endParaRPr lang="en-US" altLang="zh-CN" sz="2400" smtClean="0">
              <a:solidFill>
                <a:srgbClr val="FF0000"/>
              </a:solidFill>
              <a:ea typeface="宋体" panose="02010600030101010101" pitchFamily="2" charset="-122"/>
            </a:endParaRPr>
          </a:p>
          <a:p>
            <a:pPr>
              <a:lnSpc>
                <a:spcPct val="80000"/>
              </a:lnSpc>
              <a:buFont typeface="Wingdings" panose="05000000000000000000" pitchFamily="2" charset="2"/>
              <a:buNone/>
            </a:pPr>
            <a:endParaRPr lang="en-US" altLang="zh-CN" sz="2400" smtClean="0">
              <a:solidFill>
                <a:srgbClr val="FF0000"/>
              </a:solidFill>
              <a:ea typeface="宋体" panose="02010600030101010101" pitchFamily="2" charset="-122"/>
            </a:endParaRPr>
          </a:p>
          <a:p>
            <a:pPr>
              <a:lnSpc>
                <a:spcPct val="80000"/>
              </a:lnSpc>
            </a:pPr>
            <a:r>
              <a:rPr lang="zh-CN" altLang="en-US" sz="2100" smtClean="0">
                <a:ea typeface="宋体" panose="02010600030101010101" pitchFamily="2" charset="-122"/>
              </a:rPr>
              <a:t>发送端先用</a:t>
            </a:r>
            <a:r>
              <a:rPr lang="en-US" altLang="zh-CN" sz="2100" smtClean="0">
                <a:ea typeface="宋体" panose="02010600030101010101" pitchFamily="2" charset="-122"/>
              </a:rPr>
              <a:t>CSMA</a:t>
            </a:r>
            <a:r>
              <a:rPr lang="zh-CN" altLang="en-US" sz="2100" smtClean="0">
                <a:ea typeface="宋体" panose="02010600030101010101" pitchFamily="2" charset="-122"/>
              </a:rPr>
              <a:t>方式向</a:t>
            </a:r>
            <a:r>
              <a:rPr lang="en-US" altLang="zh-CN" sz="2100" smtClean="0">
                <a:ea typeface="宋体" panose="02010600030101010101" pitchFamily="2" charset="-122"/>
              </a:rPr>
              <a:t>AP</a:t>
            </a:r>
            <a:r>
              <a:rPr lang="zh-CN" altLang="en-US" sz="2100" smtClean="0">
                <a:ea typeface="宋体" panose="02010600030101010101" pitchFamily="2" charset="-122"/>
              </a:rPr>
              <a:t>发送一个短请求发送</a:t>
            </a:r>
            <a:r>
              <a:rPr lang="en-US" altLang="zh-CN" sz="2100" smtClean="0">
                <a:ea typeface="宋体" panose="02010600030101010101" pitchFamily="2" charset="-122"/>
              </a:rPr>
              <a:t>(RTS) </a:t>
            </a:r>
            <a:r>
              <a:rPr lang="zh-CN" altLang="en-US" sz="2100" smtClean="0">
                <a:ea typeface="宋体" panose="02010600030101010101" pitchFamily="2" charset="-122"/>
              </a:rPr>
              <a:t>帧</a:t>
            </a:r>
            <a:endParaRPr lang="en-US" altLang="zh-CN" sz="2100" smtClean="0">
              <a:ea typeface="宋体" panose="02010600030101010101" pitchFamily="2" charset="-122"/>
            </a:endParaRPr>
          </a:p>
          <a:p>
            <a:pPr lvl="1">
              <a:lnSpc>
                <a:spcPct val="80000"/>
              </a:lnSpc>
            </a:pPr>
            <a:r>
              <a:rPr lang="en-US" altLang="zh-CN" sz="2100" smtClean="0">
                <a:ea typeface="宋体" panose="02010600030101010101" pitchFamily="2" charset="-122"/>
              </a:rPr>
              <a:t>RTS</a:t>
            </a:r>
            <a:r>
              <a:rPr lang="zh-CN" altLang="en-US" sz="2100" smtClean="0">
                <a:ea typeface="宋体" panose="02010600030101010101" pitchFamily="2" charset="-122"/>
              </a:rPr>
              <a:t>帧有可能仍然会互相发生碰撞（但是它们很短）</a:t>
            </a:r>
            <a:endParaRPr lang="en-US" altLang="zh-CN" sz="2100" smtClean="0">
              <a:ea typeface="宋体" panose="02010600030101010101" pitchFamily="2" charset="-122"/>
            </a:endParaRPr>
          </a:p>
          <a:p>
            <a:pPr>
              <a:lnSpc>
                <a:spcPct val="80000"/>
              </a:lnSpc>
            </a:pPr>
            <a:r>
              <a:rPr lang="zh-CN" altLang="en-US" sz="2100" smtClean="0">
                <a:ea typeface="宋体" panose="02010600030101010101" pitchFamily="2" charset="-122"/>
              </a:rPr>
              <a:t>当</a:t>
            </a:r>
            <a:r>
              <a:rPr lang="en-US" altLang="zh-CN" sz="2100" smtClean="0">
                <a:ea typeface="宋体" panose="02010600030101010101" pitchFamily="2" charset="-122"/>
              </a:rPr>
              <a:t>AP</a:t>
            </a:r>
            <a:r>
              <a:rPr lang="zh-CN" altLang="en-US" sz="2100" smtClean="0">
                <a:ea typeface="宋体" panose="02010600030101010101" pitchFamily="2" charset="-122"/>
              </a:rPr>
              <a:t>收到</a:t>
            </a:r>
            <a:r>
              <a:rPr lang="en-US" altLang="zh-CN" sz="2100" smtClean="0">
                <a:ea typeface="宋体" panose="02010600030101010101" pitchFamily="2" charset="-122"/>
              </a:rPr>
              <a:t>RTS</a:t>
            </a:r>
            <a:r>
              <a:rPr lang="zh-CN" altLang="en-US" sz="2100" smtClean="0">
                <a:ea typeface="宋体" panose="02010600030101010101" pitchFamily="2" charset="-122"/>
              </a:rPr>
              <a:t>后，它广播一个允许发送（</a:t>
            </a:r>
            <a:r>
              <a:rPr lang="en-US" altLang="zh-CN" sz="2100" smtClean="0">
                <a:ea typeface="宋体" panose="02010600030101010101" pitchFamily="2" charset="-122"/>
              </a:rPr>
              <a:t>CTS</a:t>
            </a:r>
            <a:r>
              <a:rPr lang="zh-CN" altLang="en-US" sz="2100" smtClean="0">
                <a:ea typeface="宋体" panose="02010600030101010101" pitchFamily="2" charset="-122"/>
              </a:rPr>
              <a:t>）帧作为响应</a:t>
            </a:r>
            <a:endParaRPr lang="en-US" altLang="zh-CN" sz="2100" smtClean="0">
              <a:ea typeface="宋体" panose="02010600030101010101" pitchFamily="2" charset="-122"/>
            </a:endParaRPr>
          </a:p>
          <a:p>
            <a:pPr>
              <a:lnSpc>
                <a:spcPct val="80000"/>
              </a:lnSpc>
            </a:pPr>
            <a:r>
              <a:rPr lang="en-US" altLang="zh-CN" sz="2100" smtClean="0">
                <a:ea typeface="宋体" panose="02010600030101010101" pitchFamily="2" charset="-122"/>
              </a:rPr>
              <a:t>RTS</a:t>
            </a:r>
            <a:r>
              <a:rPr lang="zh-CN" altLang="en-US" sz="2100" smtClean="0">
                <a:ea typeface="宋体" panose="02010600030101010101" pitchFamily="2" charset="-122"/>
              </a:rPr>
              <a:t>帧能够被所有的节点监听到</a:t>
            </a:r>
            <a:endParaRPr lang="en-US" altLang="zh-CN" sz="2100" smtClean="0">
              <a:ea typeface="宋体" panose="02010600030101010101" pitchFamily="2" charset="-122"/>
            </a:endParaRPr>
          </a:p>
          <a:p>
            <a:pPr lvl="1">
              <a:lnSpc>
                <a:spcPct val="80000"/>
              </a:lnSpc>
            </a:pPr>
            <a:r>
              <a:rPr lang="zh-CN" altLang="en-US" sz="2100" smtClean="0">
                <a:ea typeface="宋体" panose="02010600030101010101" pitchFamily="2" charset="-122"/>
              </a:rPr>
              <a:t>发送端发送数据帧</a:t>
            </a:r>
            <a:endParaRPr lang="en-US" altLang="zh-CN" sz="2100" smtClean="0">
              <a:ea typeface="宋体" panose="02010600030101010101" pitchFamily="2" charset="-122"/>
            </a:endParaRPr>
          </a:p>
          <a:p>
            <a:pPr lvl="1">
              <a:lnSpc>
                <a:spcPct val="80000"/>
              </a:lnSpc>
            </a:pPr>
            <a:r>
              <a:rPr lang="zh-CN" altLang="en-US" sz="2100" smtClean="0">
                <a:ea typeface="宋体" panose="02010600030101010101" pitchFamily="2" charset="-122"/>
              </a:rPr>
              <a:t>其他站点推迟发送</a:t>
            </a:r>
            <a:r>
              <a:rPr lang="en-US" altLang="zh-CN" sz="2100" smtClean="0">
                <a:ea typeface="宋体" panose="02010600030101010101" pitchFamily="2" charset="-122"/>
              </a:rPr>
              <a:t> </a:t>
            </a:r>
          </a:p>
          <a:p>
            <a:pPr lvl="1">
              <a:lnSpc>
                <a:spcPct val="80000"/>
              </a:lnSpc>
              <a:buFont typeface="Wingdings" panose="05000000000000000000" pitchFamily="2" charset="2"/>
              <a:buNone/>
            </a:pPr>
            <a:endParaRPr lang="zh-CN" altLang="en-US" sz="2500" smtClean="0">
              <a:ea typeface="宋体" panose="02010600030101010101" pitchFamily="2" charset="-122"/>
            </a:endParaRPr>
          </a:p>
        </p:txBody>
      </p:sp>
      <p:sp>
        <p:nvSpPr>
          <p:cNvPr id="231429" name="Text Box 4"/>
          <p:cNvSpPr txBox="1">
            <a:spLocks noChangeArrowheads="1"/>
          </p:cNvSpPr>
          <p:nvPr/>
        </p:nvSpPr>
        <p:spPr bwMode="auto">
          <a:xfrm>
            <a:off x="1905000" y="5259388"/>
            <a:ext cx="5562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400">
                <a:latin typeface="Comic Sans MS" panose="030F0702030302020204" pitchFamily="66" charset="0"/>
                <a:ea typeface="宋体" panose="02010600030101010101" pitchFamily="2" charset="-122"/>
              </a:rPr>
              <a:t>使用短预约帧可以完全避免数据帧碰撞</a:t>
            </a:r>
            <a:r>
              <a:rPr kumimoji="0" lang="en-US" altLang="zh-CN" sz="2400">
                <a:latin typeface="Comic Sans MS" panose="030F0702030302020204" pitchFamily="66" charset="0"/>
                <a:ea typeface="宋体" panose="02010600030101010101" pitchFamily="2" charset="-122"/>
              </a:rPr>
              <a:t>!</a:t>
            </a:r>
          </a:p>
        </p:txBody>
      </p:sp>
      <p:sp>
        <p:nvSpPr>
          <p:cNvPr id="231430" name="Rectangle 5"/>
          <p:cNvSpPr>
            <a:spLocks noChangeArrowheads="1"/>
          </p:cNvSpPr>
          <p:nvPr/>
        </p:nvSpPr>
        <p:spPr bwMode="auto">
          <a:xfrm>
            <a:off x="1828800" y="5106988"/>
            <a:ext cx="5853113" cy="914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smtClean="0">
                <a:solidFill>
                  <a:schemeClr val="bg2"/>
                </a:solidFill>
                <a:latin typeface="华文隶书" panose="02010800040101010101" pitchFamily="2" charset="-122"/>
                <a:ea typeface="华文隶书" panose="02010800040101010101" pitchFamily="2" charset="-122"/>
              </a:rPr>
              <a:t>《</a:t>
            </a:r>
            <a:r>
              <a:rPr kumimoji="0" lang="zh-CN" altLang="en-US" sz="1600" smtClean="0">
                <a:solidFill>
                  <a:schemeClr val="bg2"/>
                </a:solidFill>
                <a:latin typeface="华文隶书" panose="02010800040101010101" pitchFamily="2" charset="-122"/>
                <a:ea typeface="华文隶书" panose="02010800040101010101" pitchFamily="2" charset="-122"/>
              </a:rPr>
              <a:t>网络专题选讲</a:t>
            </a:r>
            <a:r>
              <a:rPr kumimoji="0" lang="en-US" altLang="zh-CN" sz="1600" smtClean="0">
                <a:solidFill>
                  <a:schemeClr val="bg2"/>
                </a:solidFill>
                <a:latin typeface="华文隶书" panose="02010800040101010101" pitchFamily="2" charset="-122"/>
                <a:ea typeface="华文隶书" panose="02010800040101010101" pitchFamily="2" charset="-122"/>
              </a:rPr>
              <a:t>》</a:t>
            </a:r>
          </a:p>
        </p:txBody>
      </p:sp>
      <p:sp>
        <p:nvSpPr>
          <p:cNvPr id="233475"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09C3FEF-127D-4A7F-A119-427514CCF06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161</a:t>
            </a:fld>
            <a:r>
              <a:rPr kumimoji="0" lang="en-US" altLang="zh-CN" sz="1000" smtClean="0">
                <a:latin typeface="Arial" panose="020B0604020202020204" pitchFamily="34" charset="0"/>
                <a:ea typeface="宋体" panose="02010600030101010101" pitchFamily="2" charset="-122"/>
              </a:rPr>
              <a:t>-</a:t>
            </a:r>
          </a:p>
        </p:txBody>
      </p:sp>
      <p:sp>
        <p:nvSpPr>
          <p:cNvPr id="233476" name="Rectangle 2"/>
          <p:cNvSpPr>
            <a:spLocks noGrp="1" noChangeArrowheads="1"/>
          </p:cNvSpPr>
          <p:nvPr>
            <p:ph type="title" idx="4294967295"/>
          </p:nvPr>
        </p:nvSpPr>
        <p:spPr>
          <a:xfrm>
            <a:off x="476250" y="115888"/>
            <a:ext cx="7772400" cy="1143000"/>
          </a:xfrm>
        </p:spPr>
        <p:txBody>
          <a:bodyPr anchor="ctr"/>
          <a:lstStyle/>
          <a:p>
            <a:r>
              <a:rPr lang="zh-CN" altLang="en-US" sz="3200" smtClean="0">
                <a:ea typeface="宋体" panose="02010600030101010101" pitchFamily="2" charset="-122"/>
              </a:rPr>
              <a:t>使用</a:t>
            </a:r>
            <a:r>
              <a:rPr lang="en-US" altLang="zh-CN" sz="3200" smtClean="0">
                <a:ea typeface="宋体" panose="02010600030101010101" pitchFamily="2" charset="-122"/>
              </a:rPr>
              <a:t>RTS</a:t>
            </a:r>
            <a:r>
              <a:rPr lang="zh-CN" altLang="en-US" sz="3200" smtClean="0">
                <a:ea typeface="宋体" panose="02010600030101010101" pitchFamily="2" charset="-122"/>
              </a:rPr>
              <a:t>和</a:t>
            </a:r>
            <a:r>
              <a:rPr lang="en-US" altLang="zh-CN" sz="3200" smtClean="0">
                <a:ea typeface="宋体" panose="02010600030101010101" pitchFamily="2" charset="-122"/>
              </a:rPr>
              <a:t>CTS</a:t>
            </a:r>
            <a:r>
              <a:rPr lang="zh-CN" altLang="en-US" sz="3200" smtClean="0">
                <a:ea typeface="宋体" panose="02010600030101010101" pitchFamily="2" charset="-122"/>
              </a:rPr>
              <a:t>的避免信号碰撞</a:t>
            </a:r>
            <a:endParaRPr lang="en-US" altLang="zh-CN" sz="3200" smtClean="0">
              <a:ea typeface="宋体" panose="02010600030101010101" pitchFamily="2" charset="-122"/>
            </a:endParaRPr>
          </a:p>
        </p:txBody>
      </p:sp>
      <p:sp>
        <p:nvSpPr>
          <p:cNvPr id="233477" name="Text Box 4"/>
          <p:cNvSpPr txBox="1">
            <a:spLocks noChangeArrowheads="1"/>
          </p:cNvSpPr>
          <p:nvPr/>
        </p:nvSpPr>
        <p:spPr bwMode="auto">
          <a:xfrm>
            <a:off x="3246438" y="74612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3200">
              <a:latin typeface="Times New Roman" panose="02020603050405020304" pitchFamily="18" charset="0"/>
              <a:ea typeface="宋体" panose="02010600030101010101" pitchFamily="2" charset="-122"/>
            </a:endParaRPr>
          </a:p>
        </p:txBody>
      </p:sp>
      <p:sp>
        <p:nvSpPr>
          <p:cNvPr id="233478" name="Text Box 15"/>
          <p:cNvSpPr txBox="1">
            <a:spLocks noChangeArrowheads="1"/>
          </p:cNvSpPr>
          <p:nvPr/>
        </p:nvSpPr>
        <p:spPr bwMode="auto">
          <a:xfrm>
            <a:off x="4624388" y="1393825"/>
            <a:ext cx="4699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33479" name="Group 16"/>
          <p:cNvGrpSpPr>
            <a:grpSpLocks/>
          </p:cNvGrpSpPr>
          <p:nvPr/>
        </p:nvGrpSpPr>
        <p:grpSpPr bwMode="auto">
          <a:xfrm>
            <a:off x="4202113" y="1109663"/>
            <a:ext cx="782637" cy="571500"/>
            <a:chOff x="1160" y="2192"/>
            <a:chExt cx="589" cy="440"/>
          </a:xfrm>
        </p:grpSpPr>
        <p:pic>
          <p:nvPicPr>
            <p:cNvPr id="233516" name="Picture 17"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517" name="AutoShape 18"/>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18" name="Freeform 19"/>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19" name="Freeform 20"/>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0" name="Freeform 21"/>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1" name="Freeform 22"/>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2" name="Freeform 23"/>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3" name="Freeform 24"/>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4" name="Freeform 25"/>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5" name="Freeform 26"/>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6" name="Freeform 27"/>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7" name="Freeform 28"/>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8" name="Freeform 29"/>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9" name="Freeform 30"/>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0" name="Freeform 31"/>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1" name="Freeform 32"/>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2" name="Freeform 33"/>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3" name="Freeform 34"/>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3480" name="Group 35"/>
          <p:cNvGrpSpPr>
            <a:grpSpLocks/>
          </p:cNvGrpSpPr>
          <p:nvPr/>
        </p:nvGrpSpPr>
        <p:grpSpPr bwMode="auto">
          <a:xfrm>
            <a:off x="1701800" y="1128713"/>
            <a:ext cx="415925" cy="511175"/>
            <a:chOff x="2870" y="1518"/>
            <a:chExt cx="292" cy="320"/>
          </a:xfrm>
        </p:grpSpPr>
        <p:graphicFrame>
          <p:nvGraphicFramePr>
            <p:cNvPr id="233514"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3662" name="Clip" r:id="rId5" imgW="826829" imgH="840406" progId="MS_ClipArt_Gallery.2">
                    <p:embed/>
                  </p:oleObj>
                </mc:Choice>
                <mc:Fallback>
                  <p:oleObj name="Clip" r:id="rId5" imgW="826829" imgH="840406" progId="MS_ClipArt_Gallery.2">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515"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3663" name="Clip" r:id="rId7" imgW="1268295" imgH="1199426" progId="MS_ClipArt_Gallery.2">
                    <p:embed/>
                  </p:oleObj>
                </mc:Choice>
                <mc:Fallback>
                  <p:oleObj name="Clip" r:id="rId7" imgW="1268295" imgH="1199426" progId="MS_ClipArt_Gallery.2">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3481" name="Group 38"/>
          <p:cNvGrpSpPr>
            <a:grpSpLocks/>
          </p:cNvGrpSpPr>
          <p:nvPr/>
        </p:nvGrpSpPr>
        <p:grpSpPr bwMode="auto">
          <a:xfrm>
            <a:off x="8029575" y="1098550"/>
            <a:ext cx="415925" cy="511175"/>
            <a:chOff x="2870" y="1518"/>
            <a:chExt cx="292" cy="320"/>
          </a:xfrm>
        </p:grpSpPr>
        <p:graphicFrame>
          <p:nvGraphicFramePr>
            <p:cNvPr id="233512" name="Object 3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3664" name="Clip" r:id="rId9" imgW="826829" imgH="840406" progId="MS_ClipArt_Gallery.2">
                    <p:embed/>
                  </p:oleObj>
                </mc:Choice>
                <mc:Fallback>
                  <p:oleObj name="Clip" r:id="rId9" imgW="826829" imgH="840406" progId="MS_ClipArt_Gallery.2">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513" name="Object 4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3665" name="Clip" r:id="rId10" imgW="1268295" imgH="1199426" progId="MS_ClipArt_Gallery.2">
                    <p:embed/>
                  </p:oleObj>
                </mc:Choice>
                <mc:Fallback>
                  <p:oleObj name="Clip" r:id="rId10" imgW="1268295" imgH="1199426" progId="MS_ClipArt_Gallery.2">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3482" name="Text Box 41"/>
          <p:cNvSpPr txBox="1">
            <a:spLocks noChangeArrowheads="1"/>
          </p:cNvSpPr>
          <p:nvPr/>
        </p:nvSpPr>
        <p:spPr bwMode="auto">
          <a:xfrm>
            <a:off x="2073275" y="1243013"/>
            <a:ext cx="3508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a:t>
            </a:r>
          </a:p>
        </p:txBody>
      </p:sp>
      <p:sp>
        <p:nvSpPr>
          <p:cNvPr id="233483" name="Text Box 42"/>
          <p:cNvSpPr txBox="1">
            <a:spLocks noChangeArrowheads="1"/>
          </p:cNvSpPr>
          <p:nvPr/>
        </p:nvSpPr>
        <p:spPr bwMode="auto">
          <a:xfrm>
            <a:off x="7670800" y="1241425"/>
            <a:ext cx="32861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33484" name="Line 45"/>
          <p:cNvSpPr>
            <a:spLocks noChangeShapeType="1"/>
          </p:cNvSpPr>
          <p:nvPr/>
        </p:nvSpPr>
        <p:spPr bwMode="auto">
          <a:xfrm>
            <a:off x="758825" y="1743075"/>
            <a:ext cx="41275" cy="3938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485" name="Text Box 46"/>
          <p:cNvSpPr txBox="1">
            <a:spLocks noChangeArrowheads="1"/>
          </p:cNvSpPr>
          <p:nvPr/>
        </p:nvSpPr>
        <p:spPr bwMode="auto">
          <a:xfrm>
            <a:off x="188913" y="5359400"/>
            <a:ext cx="6413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时间</a:t>
            </a:r>
          </a:p>
        </p:txBody>
      </p:sp>
      <p:sp>
        <p:nvSpPr>
          <p:cNvPr id="233486" name="Line 44"/>
          <p:cNvSpPr>
            <a:spLocks noChangeShapeType="1"/>
          </p:cNvSpPr>
          <p:nvPr/>
        </p:nvSpPr>
        <p:spPr bwMode="auto">
          <a:xfrm>
            <a:off x="744538" y="1728788"/>
            <a:ext cx="783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 name="Group 70"/>
          <p:cNvGrpSpPr>
            <a:grpSpLocks/>
          </p:cNvGrpSpPr>
          <p:nvPr/>
        </p:nvGrpSpPr>
        <p:grpSpPr bwMode="auto">
          <a:xfrm>
            <a:off x="1801813" y="1857375"/>
            <a:ext cx="6611937" cy="855663"/>
            <a:chOff x="1135" y="1170"/>
            <a:chExt cx="4165" cy="539"/>
          </a:xfrm>
        </p:grpSpPr>
        <p:grpSp>
          <p:nvGrpSpPr>
            <p:cNvPr id="233507" name="Group 9"/>
            <p:cNvGrpSpPr>
              <a:grpSpLocks/>
            </p:cNvGrpSpPr>
            <p:nvPr/>
          </p:nvGrpSpPr>
          <p:grpSpPr bwMode="auto">
            <a:xfrm>
              <a:off x="1135" y="1194"/>
              <a:ext cx="4163" cy="515"/>
              <a:chOff x="594" y="1184"/>
              <a:chExt cx="4163" cy="515"/>
            </a:xfrm>
          </p:grpSpPr>
          <p:sp>
            <p:nvSpPr>
              <p:cNvPr id="233510" name="Freeform 7"/>
              <p:cNvSpPr>
                <a:spLocks/>
              </p:cNvSpPr>
              <p:nvPr/>
            </p:nvSpPr>
            <p:spPr bwMode="auto">
              <a:xfrm>
                <a:off x="594" y="1238"/>
                <a:ext cx="3642" cy="461"/>
              </a:xfrm>
              <a:custGeom>
                <a:avLst/>
                <a:gdLst>
                  <a:gd name="T0" fmla="*/ 1 w 2996"/>
                  <a:gd name="T1" fmla="*/ 0 h 461"/>
                  <a:gd name="T2" fmla="*/ 1883229 w 2996"/>
                  <a:gd name="T3" fmla="*/ 298 h 461"/>
                  <a:gd name="T4" fmla="*/ 18832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11" name="Freeform 8"/>
              <p:cNvSpPr>
                <a:spLocks/>
              </p:cNvSpPr>
              <p:nvPr/>
            </p:nvSpPr>
            <p:spPr bwMode="auto">
              <a:xfrm flipH="1">
                <a:off x="1115" y="1184"/>
                <a:ext cx="3642" cy="461"/>
              </a:xfrm>
              <a:custGeom>
                <a:avLst/>
                <a:gdLst>
                  <a:gd name="T0" fmla="*/ 1 w 2996"/>
                  <a:gd name="T1" fmla="*/ 0 h 461"/>
                  <a:gd name="T2" fmla="*/ 1883229 w 2996"/>
                  <a:gd name="T3" fmla="*/ 298 h 461"/>
                  <a:gd name="T4" fmla="*/ 18832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rgbClr val="FFFFFF">
                      <a:alpha val="6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233508" name="Text Box 51"/>
            <p:cNvSpPr txBox="1">
              <a:spLocks noChangeArrowheads="1"/>
            </p:cNvSpPr>
            <p:nvPr/>
          </p:nvSpPr>
          <p:spPr bwMode="auto">
            <a:xfrm rot="356404">
              <a:off x="1543" y="1279"/>
              <a:ext cx="6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RTS(A)</a:t>
              </a:r>
            </a:p>
          </p:txBody>
        </p:sp>
        <p:sp>
          <p:nvSpPr>
            <p:cNvPr id="233509" name="Text Box 52"/>
            <p:cNvSpPr txBox="1">
              <a:spLocks noChangeArrowheads="1"/>
            </p:cNvSpPr>
            <p:nvPr/>
          </p:nvSpPr>
          <p:spPr bwMode="auto">
            <a:xfrm rot="-354180">
              <a:off x="4700" y="1170"/>
              <a:ext cx="60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RTS(B)</a:t>
              </a:r>
            </a:p>
          </p:txBody>
        </p:sp>
      </p:grpSp>
      <p:grpSp>
        <p:nvGrpSpPr>
          <p:cNvPr id="7" name="Group 68"/>
          <p:cNvGrpSpPr>
            <a:grpSpLocks/>
          </p:cNvGrpSpPr>
          <p:nvPr/>
        </p:nvGrpSpPr>
        <p:grpSpPr bwMode="auto">
          <a:xfrm>
            <a:off x="1800225" y="2693988"/>
            <a:ext cx="6472238" cy="1174750"/>
            <a:chOff x="1134" y="1697"/>
            <a:chExt cx="4077" cy="740"/>
          </a:xfrm>
        </p:grpSpPr>
        <p:sp>
          <p:nvSpPr>
            <p:cNvPr id="233501" name="Freeform 48"/>
            <p:cNvSpPr>
              <a:spLocks/>
            </p:cNvSpPr>
            <p:nvPr/>
          </p:nvSpPr>
          <p:spPr bwMode="auto">
            <a:xfrm>
              <a:off x="1134" y="1697"/>
              <a:ext cx="3642" cy="461"/>
            </a:xfrm>
            <a:custGeom>
              <a:avLst/>
              <a:gdLst>
                <a:gd name="T0" fmla="*/ 1 w 2996"/>
                <a:gd name="T1" fmla="*/ 0 h 461"/>
                <a:gd name="T2" fmla="*/ 1883229 w 2996"/>
                <a:gd name="T3" fmla="*/ 298 h 461"/>
                <a:gd name="T4" fmla="*/ 18832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02" name="Text Box 54"/>
            <p:cNvSpPr txBox="1">
              <a:spLocks noChangeArrowheads="1"/>
            </p:cNvSpPr>
            <p:nvPr/>
          </p:nvSpPr>
          <p:spPr bwMode="auto">
            <a:xfrm rot="356404">
              <a:off x="1550" y="1738"/>
              <a:ext cx="6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RTS(A)</a:t>
              </a:r>
            </a:p>
          </p:txBody>
        </p:sp>
        <p:sp>
          <p:nvSpPr>
            <p:cNvPr id="233503" name="Freeform 56"/>
            <p:cNvSpPr>
              <a:spLocks/>
            </p:cNvSpPr>
            <p:nvPr/>
          </p:nvSpPr>
          <p:spPr bwMode="auto">
            <a:xfrm>
              <a:off x="2951" y="2082"/>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04" name="Freeform 57"/>
            <p:cNvSpPr>
              <a:spLocks/>
            </p:cNvSpPr>
            <p:nvPr/>
          </p:nvSpPr>
          <p:spPr bwMode="auto">
            <a:xfrm>
              <a:off x="1134" y="2081"/>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05" name="Text Box 58"/>
            <p:cNvSpPr txBox="1">
              <a:spLocks noChangeArrowheads="1"/>
            </p:cNvSpPr>
            <p:nvPr/>
          </p:nvSpPr>
          <p:spPr bwMode="auto">
            <a:xfrm rot="-379204">
              <a:off x="1586" y="2157"/>
              <a:ext cx="61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CTS(A)</a:t>
              </a:r>
            </a:p>
          </p:txBody>
        </p:sp>
        <p:sp>
          <p:nvSpPr>
            <p:cNvPr id="233506" name="Text Box 59"/>
            <p:cNvSpPr txBox="1">
              <a:spLocks noChangeArrowheads="1"/>
            </p:cNvSpPr>
            <p:nvPr/>
          </p:nvSpPr>
          <p:spPr bwMode="auto">
            <a:xfrm rot="276164">
              <a:off x="3815" y="2147"/>
              <a:ext cx="61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CTS(A)</a:t>
              </a:r>
            </a:p>
          </p:txBody>
        </p:sp>
      </p:grpSp>
      <p:grpSp>
        <p:nvGrpSpPr>
          <p:cNvPr id="8" name="Group 69"/>
          <p:cNvGrpSpPr>
            <a:grpSpLocks/>
          </p:cNvGrpSpPr>
          <p:nvPr/>
        </p:nvGrpSpPr>
        <p:grpSpPr bwMode="auto">
          <a:xfrm>
            <a:off x="1825625" y="3956050"/>
            <a:ext cx="6472238" cy="2174875"/>
            <a:chOff x="1150" y="2492"/>
            <a:chExt cx="4077" cy="1370"/>
          </a:xfrm>
        </p:grpSpPr>
        <p:sp>
          <p:nvSpPr>
            <p:cNvPr id="233495" name="Freeform 60"/>
            <p:cNvSpPr>
              <a:spLocks/>
            </p:cNvSpPr>
            <p:nvPr/>
          </p:nvSpPr>
          <p:spPr bwMode="auto">
            <a:xfrm>
              <a:off x="1150" y="2492"/>
              <a:ext cx="3652" cy="1134"/>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 name="T10" fmla="*/ 0 60000 65536"/>
                <a:gd name="T11" fmla="*/ 0 60000 65536"/>
                <a:gd name="T12" fmla="*/ 0 60000 65536"/>
                <a:gd name="T13" fmla="*/ 0 60000 65536"/>
                <a:gd name="T14" fmla="*/ 0 60000 65536"/>
                <a:gd name="T15" fmla="*/ 0 w 3652"/>
                <a:gd name="T16" fmla="*/ 0 h 1134"/>
                <a:gd name="T17" fmla="*/ 3652 w 3652"/>
                <a:gd name="T18" fmla="*/ 1134 h 1134"/>
              </a:gdLst>
              <a:ahLst/>
              <a:cxnLst>
                <a:cxn ang="T10">
                  <a:pos x="T0" y="T1"/>
                </a:cxn>
                <a:cxn ang="T11">
                  <a:pos x="T2" y="T3"/>
                </a:cxn>
                <a:cxn ang="T12">
                  <a:pos x="T4" y="T5"/>
                </a:cxn>
                <a:cxn ang="T13">
                  <a:pos x="T6" y="T7"/>
                </a:cxn>
                <a:cxn ang="T14">
                  <a:pos x="T8" y="T9"/>
                </a:cxn>
              </a:cxnLst>
              <a:rect l="T15" t="T16" r="T17" b="T18"/>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496" name="Text Box 61"/>
            <p:cNvSpPr txBox="1">
              <a:spLocks noChangeArrowheads="1"/>
            </p:cNvSpPr>
            <p:nvPr/>
          </p:nvSpPr>
          <p:spPr bwMode="auto">
            <a:xfrm>
              <a:off x="1594" y="2814"/>
              <a:ext cx="113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buClrTx/>
                <a:buSzTx/>
                <a:buFontTx/>
                <a:buNone/>
              </a:pPr>
              <a:r>
                <a:rPr kumimoji="0" lang="en-US" altLang="zh-CN" sz="1800">
                  <a:latin typeface="Comic Sans MS" panose="030F0702030302020204" pitchFamily="66" charset="0"/>
                  <a:ea typeface="宋体" panose="02010600030101010101" pitchFamily="2" charset="-122"/>
                </a:rPr>
                <a:t>DATA (A)</a:t>
              </a:r>
            </a:p>
          </p:txBody>
        </p:sp>
        <p:sp>
          <p:nvSpPr>
            <p:cNvPr id="233497" name="Freeform 62"/>
            <p:cNvSpPr>
              <a:spLocks/>
            </p:cNvSpPr>
            <p:nvPr/>
          </p:nvSpPr>
          <p:spPr bwMode="auto">
            <a:xfrm>
              <a:off x="2967" y="3507"/>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498" name="Freeform 63"/>
            <p:cNvSpPr>
              <a:spLocks/>
            </p:cNvSpPr>
            <p:nvPr/>
          </p:nvSpPr>
          <p:spPr bwMode="auto">
            <a:xfrm>
              <a:off x="1150" y="3506"/>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499" name="Text Box 64"/>
            <p:cNvSpPr txBox="1">
              <a:spLocks noChangeArrowheads="1"/>
            </p:cNvSpPr>
            <p:nvPr/>
          </p:nvSpPr>
          <p:spPr bwMode="auto">
            <a:xfrm rot="-379204">
              <a:off x="1602" y="358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ACK(A)</a:t>
              </a:r>
            </a:p>
          </p:txBody>
        </p:sp>
        <p:sp>
          <p:nvSpPr>
            <p:cNvPr id="233500" name="Text Box 65"/>
            <p:cNvSpPr txBox="1">
              <a:spLocks noChangeArrowheads="1"/>
            </p:cNvSpPr>
            <p:nvPr/>
          </p:nvSpPr>
          <p:spPr bwMode="auto">
            <a:xfrm rot="276164">
              <a:off x="3831" y="357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ACK(A)</a:t>
              </a:r>
            </a:p>
          </p:txBody>
        </p:sp>
      </p:grpSp>
      <p:grpSp>
        <p:nvGrpSpPr>
          <p:cNvPr id="9" name="Group 66"/>
          <p:cNvGrpSpPr>
            <a:grpSpLocks/>
          </p:cNvGrpSpPr>
          <p:nvPr/>
        </p:nvGrpSpPr>
        <p:grpSpPr bwMode="auto">
          <a:xfrm>
            <a:off x="4418013" y="2046288"/>
            <a:ext cx="3109912" cy="727075"/>
            <a:chOff x="2596" y="1330"/>
            <a:chExt cx="1959" cy="458"/>
          </a:xfrm>
        </p:grpSpPr>
        <p:sp>
          <p:nvSpPr>
            <p:cNvPr id="233493" name="AutoShape 10"/>
            <p:cNvSpPr>
              <a:spLocks noChangeArrowheads="1"/>
            </p:cNvSpPr>
            <p:nvPr/>
          </p:nvSpPr>
          <p:spPr bwMode="auto">
            <a:xfrm>
              <a:off x="2596" y="1330"/>
              <a:ext cx="683" cy="293"/>
            </a:xfrm>
            <a:prstGeom prst="irregularSeal1">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33494" name="Text Box 11"/>
            <p:cNvSpPr txBox="1">
              <a:spLocks noChangeArrowheads="1"/>
            </p:cNvSpPr>
            <p:nvPr/>
          </p:nvSpPr>
          <p:spPr bwMode="auto">
            <a:xfrm>
              <a:off x="2778" y="1550"/>
              <a:ext cx="177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Arial" panose="020B0604020202020204" pitchFamily="34" charset="0"/>
                  <a:ea typeface="华文细黑" panose="02010600040101010101" pitchFamily="2" charset="-122"/>
                </a:rPr>
                <a:t>预约碰撞</a:t>
              </a:r>
              <a:endParaRPr kumimoji="0" lang="en-US"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233491" name="Line 71"/>
          <p:cNvSpPr>
            <a:spLocks noChangeShapeType="1"/>
          </p:cNvSpPr>
          <p:nvPr/>
        </p:nvSpPr>
        <p:spPr bwMode="auto">
          <a:xfrm>
            <a:off x="8428038" y="3671888"/>
            <a:ext cx="0" cy="242411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492" name="Text Box 72"/>
          <p:cNvSpPr txBox="1">
            <a:spLocks noChangeArrowheads="1"/>
          </p:cNvSpPr>
          <p:nvPr/>
        </p:nvSpPr>
        <p:spPr bwMode="auto">
          <a:xfrm>
            <a:off x="8015288" y="4670425"/>
            <a:ext cx="641350" cy="377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推迟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defRPr/>
            </a:pPr>
            <a:r>
              <a:rPr lang="zh-CN" altLang="en-US" dirty="0" smtClean="0">
                <a:latin typeface="+mj-ea"/>
              </a:rPr>
              <a:t>隐藏终端问题</a:t>
            </a:r>
            <a:endParaRPr lang="en-US" altLang="zh-CN" dirty="0" smtClean="0">
              <a:latin typeface="+mj-ea"/>
            </a:endParaRPr>
          </a:p>
        </p:txBody>
      </p:sp>
      <p:sp>
        <p:nvSpPr>
          <p:cNvPr id="3" name="Content Placeholder 2"/>
          <p:cNvSpPr>
            <a:spLocks noGrp="1"/>
          </p:cNvSpPr>
          <p:nvPr>
            <p:ph idx="1"/>
          </p:nvPr>
        </p:nvSpPr>
        <p:spPr>
          <a:xfrm>
            <a:off x="457200" y="3657600"/>
            <a:ext cx="8458200" cy="2743200"/>
          </a:xfrm>
        </p:spPr>
        <p:txBody>
          <a:bodyPr/>
          <a:lstStyle/>
          <a:p>
            <a:pPr eaLnBrk="1" hangingPunct="1">
              <a:spcAft>
                <a:spcPts val="1200"/>
              </a:spcAft>
            </a:pPr>
            <a:r>
              <a:rPr lang="en-US" altLang="zh-CN" sz="2800" smtClean="0"/>
              <a:t>A </a:t>
            </a:r>
            <a:r>
              <a:rPr lang="zh-CN" altLang="en-US" sz="2800" smtClean="0"/>
              <a:t>和</a:t>
            </a:r>
            <a:r>
              <a:rPr lang="en-US" altLang="zh-CN" sz="2800" smtClean="0"/>
              <a:t> C </a:t>
            </a:r>
            <a:r>
              <a:rPr lang="zh-CN" altLang="en-US" sz="2800" smtClean="0"/>
              <a:t>无法监听到对方</a:t>
            </a:r>
            <a:r>
              <a:rPr lang="en-US" altLang="zh-CN" sz="2800" smtClean="0"/>
              <a:t>, </a:t>
            </a:r>
            <a:r>
              <a:rPr lang="zh-CN" altLang="en-US" sz="2800" smtClean="0"/>
              <a:t>同时向</a:t>
            </a:r>
            <a:r>
              <a:rPr lang="en-US" altLang="zh-CN" sz="2800" smtClean="0"/>
              <a:t> B </a:t>
            </a:r>
            <a:r>
              <a:rPr lang="zh-CN" altLang="en-US" sz="2800" smtClean="0"/>
              <a:t>发送数据</a:t>
            </a:r>
            <a:endParaRPr lang="en-US" altLang="zh-CN" sz="2800" smtClean="0"/>
          </a:p>
          <a:p>
            <a:pPr eaLnBrk="1" hangingPunct="1"/>
            <a:r>
              <a:rPr lang="en-US" altLang="zh-CN" sz="2800" smtClean="0"/>
              <a:t>RTS/CTS </a:t>
            </a:r>
            <a:r>
              <a:rPr lang="zh-CN" altLang="en-US" sz="2800" smtClean="0"/>
              <a:t>机制</a:t>
            </a:r>
          </a:p>
          <a:p>
            <a:pPr lvl="1" eaLnBrk="1" hangingPunct="1"/>
            <a:r>
              <a:rPr lang="en-US" altLang="zh-CN" smtClean="0"/>
              <a:t>A</a:t>
            </a:r>
            <a:r>
              <a:rPr lang="zh-CN" altLang="en-US" smtClean="0"/>
              <a:t>和</a:t>
            </a:r>
            <a:r>
              <a:rPr lang="en-US" altLang="zh-CN" smtClean="0"/>
              <a:t>C</a:t>
            </a:r>
            <a:r>
              <a:rPr lang="zh-CN" altLang="en-US" smtClean="0"/>
              <a:t>首先发送</a:t>
            </a:r>
            <a:r>
              <a:rPr lang="en-US" altLang="zh-CN" smtClean="0"/>
              <a:t>RTS, B</a:t>
            </a:r>
            <a:r>
              <a:rPr lang="zh-CN" altLang="en-US" smtClean="0"/>
              <a:t>会收到第一个到达的</a:t>
            </a:r>
            <a:r>
              <a:rPr lang="en-US" altLang="zh-CN" smtClean="0"/>
              <a:t>RTS</a:t>
            </a:r>
          </a:p>
          <a:p>
            <a:pPr lvl="1" eaLnBrk="1" hangingPunct="1"/>
            <a:r>
              <a:rPr lang="en-US" altLang="zh-CN" smtClean="0"/>
              <a:t>B </a:t>
            </a:r>
            <a:r>
              <a:rPr lang="zh-CN" altLang="en-US" smtClean="0"/>
              <a:t>仅响应一个 </a:t>
            </a:r>
            <a:r>
              <a:rPr lang="en-US" altLang="zh-CN" smtClean="0"/>
              <a:t>CTS (</a:t>
            </a:r>
            <a:r>
              <a:rPr lang="zh-CN" altLang="en-US" smtClean="0"/>
              <a:t>假如</a:t>
            </a:r>
            <a:r>
              <a:rPr lang="en-US" altLang="zh-CN" smtClean="0"/>
              <a:t>, </a:t>
            </a:r>
            <a:r>
              <a:rPr lang="zh-CN" altLang="en-US" smtClean="0"/>
              <a:t>响应 </a:t>
            </a:r>
            <a:r>
              <a:rPr lang="en-US" altLang="zh-CN" smtClean="0"/>
              <a:t>A</a:t>
            </a:r>
            <a:r>
              <a:rPr lang="zh-CN" altLang="en-US" smtClean="0"/>
              <a:t>的</a:t>
            </a:r>
            <a:r>
              <a:rPr lang="en-US" altLang="zh-CN" smtClean="0"/>
              <a:t>RTS)  </a:t>
            </a:r>
          </a:p>
          <a:p>
            <a:pPr lvl="1" eaLnBrk="1" hangingPunct="1"/>
            <a:r>
              <a:rPr lang="en-US" altLang="zh-CN" smtClean="0"/>
              <a:t>C </a:t>
            </a:r>
            <a:r>
              <a:rPr lang="zh-CN" altLang="en-US" smtClean="0"/>
              <a:t>收到 </a:t>
            </a:r>
            <a:r>
              <a:rPr lang="en-US" altLang="zh-CN" smtClean="0"/>
              <a:t>CTS</a:t>
            </a:r>
            <a:r>
              <a:rPr lang="zh-CN" altLang="en-US" smtClean="0"/>
              <a:t>与本地地址</a:t>
            </a:r>
            <a:r>
              <a:rPr lang="zh-CN" altLang="en-US" smtClean="0">
                <a:solidFill>
                  <a:srgbClr val="FF0000"/>
                </a:solidFill>
              </a:rPr>
              <a:t>不</a:t>
            </a:r>
            <a:r>
              <a:rPr lang="zh-CN" altLang="en-US" smtClean="0"/>
              <a:t>匹配，则等待</a:t>
            </a:r>
            <a:endParaRPr lang="en-US" altLang="zh-CN" smtClean="0"/>
          </a:p>
        </p:txBody>
      </p:sp>
      <p:sp>
        <p:nvSpPr>
          <p:cNvPr id="235524"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7066B41-0234-4EF5-A17C-A12E84F9907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162</a:t>
            </a:fld>
            <a:r>
              <a:rPr kumimoji="0" lang="en-US" altLang="zh-CN" sz="1000" smtClean="0">
                <a:latin typeface="Arial" panose="020B0604020202020204" pitchFamily="34" charset="0"/>
                <a:ea typeface="宋体" panose="02010600030101010101" pitchFamily="2" charset="-122"/>
              </a:rPr>
              <a:t>-</a:t>
            </a:r>
          </a:p>
        </p:txBody>
      </p:sp>
      <p:sp>
        <p:nvSpPr>
          <p:cNvPr id="12" name="Oval 4"/>
          <p:cNvSpPr/>
          <p:nvPr/>
        </p:nvSpPr>
        <p:spPr>
          <a:xfrm>
            <a:off x="4191000" y="1219200"/>
            <a:ext cx="2209800" cy="1981200"/>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sp>
        <p:nvSpPr>
          <p:cNvPr id="13" name="Oval 5"/>
          <p:cNvSpPr/>
          <p:nvPr/>
        </p:nvSpPr>
        <p:spPr>
          <a:xfrm>
            <a:off x="3352800" y="1219200"/>
            <a:ext cx="2209800" cy="1981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14" name="Oval 6"/>
          <p:cNvSpPr/>
          <p:nvPr/>
        </p:nvSpPr>
        <p:spPr>
          <a:xfrm>
            <a:off x="2514600" y="1219200"/>
            <a:ext cx="2209800" cy="1981200"/>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15" name="Straight Arrow Connector 7"/>
          <p:cNvCxnSpPr/>
          <p:nvPr/>
        </p:nvCxnSpPr>
        <p:spPr>
          <a:xfrm rot="10800000">
            <a:off x="4651375" y="2209800"/>
            <a:ext cx="530225" cy="1588"/>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9"/>
          <p:cNvCxnSpPr/>
          <p:nvPr/>
        </p:nvCxnSpPr>
        <p:spPr>
          <a:xfrm>
            <a:off x="3733800" y="220980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eaLnBrk="1" hangingPunct="1">
              <a:defRPr/>
            </a:pPr>
            <a:r>
              <a:rPr lang="zh-CN" altLang="en-US" dirty="0" smtClean="0">
                <a:latin typeface="+mj-ea"/>
              </a:rPr>
              <a:t>暴露终端问题</a:t>
            </a:r>
            <a:endParaRPr lang="en-US" altLang="zh-CN" dirty="0" smtClean="0">
              <a:latin typeface="+mj-ea"/>
            </a:endParaRPr>
          </a:p>
        </p:txBody>
      </p:sp>
      <p:sp>
        <p:nvSpPr>
          <p:cNvPr id="3" name="Content Placeholder 2"/>
          <p:cNvSpPr>
            <a:spLocks noGrp="1"/>
          </p:cNvSpPr>
          <p:nvPr>
            <p:ph idx="1"/>
          </p:nvPr>
        </p:nvSpPr>
        <p:spPr>
          <a:xfrm>
            <a:off x="457200" y="3276600"/>
            <a:ext cx="8458200" cy="3505200"/>
          </a:xfrm>
        </p:spPr>
        <p:txBody>
          <a:bodyPr/>
          <a:lstStyle/>
          <a:p>
            <a:pPr eaLnBrk="1" hangingPunct="1"/>
            <a:r>
              <a:rPr lang="en-US" altLang="zh-CN" sz="2800" smtClean="0">
                <a:solidFill>
                  <a:srgbClr val="FF0000"/>
                </a:solidFill>
              </a:rPr>
              <a:t>B</a:t>
            </a:r>
            <a:r>
              <a:rPr lang="zh-CN" altLang="en-US" sz="2800" smtClean="0">
                <a:solidFill>
                  <a:srgbClr val="FF0000"/>
                </a:solidFill>
              </a:rPr>
              <a:t>向</a:t>
            </a:r>
            <a:r>
              <a:rPr lang="en-US" altLang="zh-CN" sz="2800" smtClean="0">
                <a:solidFill>
                  <a:srgbClr val="FF0000"/>
                </a:solidFill>
              </a:rPr>
              <a:t>A</a:t>
            </a:r>
            <a:r>
              <a:rPr lang="zh-CN" altLang="en-US" sz="2800" smtClean="0">
                <a:solidFill>
                  <a:srgbClr val="FF0000"/>
                </a:solidFill>
              </a:rPr>
              <a:t>发送数据</a:t>
            </a:r>
            <a:r>
              <a:rPr lang="en-US" altLang="zh-CN" sz="2800" smtClean="0">
                <a:solidFill>
                  <a:srgbClr val="FF0000"/>
                </a:solidFill>
              </a:rPr>
              <a:t>, C</a:t>
            </a:r>
            <a:r>
              <a:rPr lang="zh-CN" altLang="en-US" sz="2800" smtClean="0">
                <a:solidFill>
                  <a:srgbClr val="FF0000"/>
                </a:solidFill>
              </a:rPr>
              <a:t>同时向</a:t>
            </a:r>
            <a:r>
              <a:rPr lang="en-US" altLang="zh-CN" sz="2800" smtClean="0">
                <a:solidFill>
                  <a:srgbClr val="FF0000"/>
                </a:solidFill>
              </a:rPr>
              <a:t>D</a:t>
            </a:r>
            <a:r>
              <a:rPr lang="zh-CN" altLang="en-US" sz="2800" smtClean="0">
                <a:solidFill>
                  <a:srgbClr val="FF0000"/>
                </a:solidFill>
              </a:rPr>
              <a:t>发送数据</a:t>
            </a:r>
          </a:p>
          <a:p>
            <a:pPr eaLnBrk="1" hangingPunct="1">
              <a:spcAft>
                <a:spcPts val="600"/>
              </a:spcAft>
            </a:pPr>
            <a:r>
              <a:rPr lang="zh-CN" altLang="en-US" sz="2800" smtClean="0"/>
              <a:t>一旦 </a:t>
            </a:r>
            <a:r>
              <a:rPr lang="en-US" altLang="zh-CN" sz="2800" smtClean="0"/>
              <a:t>C </a:t>
            </a:r>
            <a:r>
              <a:rPr lang="zh-CN" altLang="en-US" sz="2800" smtClean="0"/>
              <a:t>收到 </a:t>
            </a:r>
            <a:r>
              <a:rPr lang="en-US" altLang="zh-CN" sz="2800" smtClean="0"/>
              <a:t>B</a:t>
            </a:r>
            <a:r>
              <a:rPr lang="zh-CN" altLang="en-US" sz="2800" smtClean="0"/>
              <a:t>的数据帧</a:t>
            </a:r>
            <a:r>
              <a:rPr lang="en-US" altLang="zh-CN" sz="2800" smtClean="0"/>
              <a:t>, </a:t>
            </a:r>
            <a:r>
              <a:rPr lang="zh-CN" altLang="en-US" sz="2800" smtClean="0"/>
              <a:t>载波监听机制会禁止其向 </a:t>
            </a:r>
            <a:r>
              <a:rPr lang="en-US" altLang="zh-CN" sz="2800" smtClean="0"/>
              <a:t>D</a:t>
            </a:r>
            <a:r>
              <a:rPr lang="zh-CN" altLang="en-US" sz="2800" smtClean="0"/>
              <a:t>发送数据</a:t>
            </a:r>
            <a:r>
              <a:rPr lang="en-US" altLang="zh-CN" sz="2800" smtClean="0"/>
              <a:t>, </a:t>
            </a:r>
            <a:r>
              <a:rPr lang="zh-CN" altLang="en-US" sz="2800" smtClean="0"/>
              <a:t>即使不会产生干扰</a:t>
            </a:r>
          </a:p>
          <a:p>
            <a:pPr eaLnBrk="1" hangingPunct="1"/>
            <a:r>
              <a:rPr lang="en-US" altLang="zh-CN" sz="2800" smtClean="0"/>
              <a:t>RTS/CTS</a:t>
            </a:r>
            <a:r>
              <a:rPr lang="zh-CN" altLang="en-US" sz="2800" smtClean="0"/>
              <a:t>机制</a:t>
            </a:r>
          </a:p>
          <a:p>
            <a:pPr lvl="1" eaLnBrk="1" hangingPunct="1"/>
            <a:r>
              <a:rPr lang="en-US" altLang="zh-CN" smtClean="0"/>
              <a:t>C </a:t>
            </a:r>
            <a:r>
              <a:rPr lang="zh-CN" altLang="en-US" smtClean="0"/>
              <a:t>监听到 </a:t>
            </a:r>
            <a:r>
              <a:rPr lang="en-US" altLang="zh-CN" smtClean="0"/>
              <a:t>B</a:t>
            </a:r>
            <a:r>
              <a:rPr lang="zh-CN" altLang="en-US" smtClean="0"/>
              <a:t>发送的</a:t>
            </a:r>
            <a:r>
              <a:rPr lang="en-US" altLang="zh-CN" smtClean="0"/>
              <a:t>RTS, </a:t>
            </a:r>
            <a:r>
              <a:rPr lang="zh-CN" altLang="en-US" smtClean="0"/>
              <a:t>但未收到</a:t>
            </a:r>
            <a:r>
              <a:rPr lang="en-US" altLang="zh-CN" smtClean="0"/>
              <a:t>A</a:t>
            </a:r>
            <a:r>
              <a:rPr lang="zh-CN" altLang="en-US" smtClean="0"/>
              <a:t>发送的</a:t>
            </a:r>
            <a:r>
              <a:rPr lang="en-US" altLang="zh-CN" smtClean="0"/>
              <a:t>CTS</a:t>
            </a:r>
          </a:p>
          <a:p>
            <a:pPr lvl="1" eaLnBrk="1" hangingPunct="1"/>
            <a:r>
              <a:rPr lang="zh-CN" altLang="en-US" smtClean="0">
                <a:solidFill>
                  <a:srgbClr val="FF0000"/>
                </a:solidFill>
              </a:rPr>
              <a:t>因此 </a:t>
            </a:r>
            <a:r>
              <a:rPr lang="en-US" altLang="zh-CN" smtClean="0"/>
              <a:t>C </a:t>
            </a:r>
            <a:r>
              <a:rPr lang="zh-CN" altLang="en-US" smtClean="0"/>
              <a:t>知道其数据发送过程不会对</a:t>
            </a:r>
            <a:r>
              <a:rPr lang="en-US" altLang="zh-CN" smtClean="0"/>
              <a:t>A</a:t>
            </a:r>
            <a:r>
              <a:rPr lang="zh-CN" altLang="en-US" smtClean="0"/>
              <a:t>造成干扰</a:t>
            </a:r>
            <a:endParaRPr lang="en-US" altLang="zh-CN" smtClean="0"/>
          </a:p>
          <a:p>
            <a:pPr lvl="1" eaLnBrk="1" hangingPunct="1"/>
            <a:r>
              <a:rPr lang="en-US" altLang="zh-CN" smtClean="0"/>
              <a:t>C</a:t>
            </a:r>
            <a:r>
              <a:rPr lang="zh-CN" altLang="en-US" smtClean="0"/>
              <a:t>可以安全的发送数据至</a:t>
            </a:r>
            <a:r>
              <a:rPr lang="en-US" altLang="zh-CN" smtClean="0"/>
              <a:t>D</a:t>
            </a:r>
          </a:p>
        </p:txBody>
      </p:sp>
      <p:sp>
        <p:nvSpPr>
          <p:cNvPr id="6" name="Oval 5"/>
          <p:cNvSpPr/>
          <p:nvPr/>
        </p:nvSpPr>
        <p:spPr>
          <a:xfrm>
            <a:off x="4191000" y="1219200"/>
            <a:ext cx="2209800" cy="1981200"/>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   </a:t>
            </a:r>
          </a:p>
        </p:txBody>
      </p:sp>
      <p:sp>
        <p:nvSpPr>
          <p:cNvPr id="7" name="Oval 6"/>
          <p:cNvSpPr/>
          <p:nvPr/>
        </p:nvSpPr>
        <p:spPr>
          <a:xfrm>
            <a:off x="3352800" y="1219200"/>
            <a:ext cx="2209800" cy="1981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8" name="Oval 7"/>
          <p:cNvSpPr/>
          <p:nvPr/>
        </p:nvSpPr>
        <p:spPr>
          <a:xfrm>
            <a:off x="2514600" y="1219200"/>
            <a:ext cx="2209800" cy="1981200"/>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sp>
        <p:nvSpPr>
          <p:cNvPr id="9" name="Oval 8"/>
          <p:cNvSpPr/>
          <p:nvPr/>
        </p:nvSpPr>
        <p:spPr>
          <a:xfrm>
            <a:off x="5214938" y="1233488"/>
            <a:ext cx="2209800" cy="1981200"/>
          </a:xfrm>
          <a:prstGeom prst="ellipse">
            <a:avLst/>
          </a:prstGeom>
          <a:noFill/>
        </p:spPr>
        <p:style>
          <a:lnRef idx="2">
            <a:schemeClr val="accent4"/>
          </a:lnRef>
          <a:fillRef idx="1">
            <a:schemeClr val="lt1"/>
          </a:fillRef>
          <a:effectRef idx="0">
            <a:schemeClr val="accent4"/>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D</a:t>
            </a:r>
          </a:p>
        </p:txBody>
      </p:sp>
      <p:cxnSp>
        <p:nvCxnSpPr>
          <p:cNvPr id="11" name="Straight Arrow Connector 10"/>
          <p:cNvCxnSpPr/>
          <p:nvPr/>
        </p:nvCxnSpPr>
        <p:spPr>
          <a:xfrm rot="10800000">
            <a:off x="3813175" y="2209800"/>
            <a:ext cx="530225" cy="1588"/>
          </a:xfrm>
          <a:prstGeom prst="straightConnector1">
            <a:avLst/>
          </a:prstGeom>
          <a:ln w="38100" cap="flat" cmpd="sng" algn="ctr">
            <a:solidFill>
              <a:srgbClr val="80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410200" y="2209800"/>
            <a:ext cx="533400" cy="1588"/>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36554" name="灯片编号占位符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96CBC8B-0A33-485D-AA18-6CD1C42CB8B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p:txBody>
          <a:bodyPr/>
          <a:lstStyle/>
          <a:p>
            <a:pPr eaLnBrk="1" hangingPunct="1">
              <a:defRPr/>
            </a:pPr>
            <a:r>
              <a:rPr lang="en-US" altLang="zh-CN" dirty="0" smtClean="0">
                <a:ea typeface="宋体" pitchFamily="2" charset="-122"/>
              </a:rPr>
              <a:t>CSMA/CA </a:t>
            </a:r>
            <a:r>
              <a:rPr lang="zh-CN" altLang="en-US" dirty="0" smtClean="0">
                <a:latin typeface="+mj-ea"/>
              </a:rPr>
              <a:t>退避算法</a:t>
            </a:r>
            <a:endParaRPr lang="en-US" altLang="zh-CN" dirty="0" smtClean="0">
              <a:latin typeface="+mj-ea"/>
            </a:endParaRPr>
          </a:p>
        </p:txBody>
      </p:sp>
      <p:pic>
        <p:nvPicPr>
          <p:cNvPr id="237571" name="Picture 1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188" y="2178050"/>
            <a:ext cx="8264525"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BB0D267-35D9-4459-B49F-020428F8673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164</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smtClean="0">
                <a:solidFill>
                  <a:schemeClr val="bg2"/>
                </a:solidFill>
                <a:latin typeface="华文隶书" panose="02010800040101010101" pitchFamily="2" charset="-122"/>
                <a:ea typeface="华文隶书" panose="02010800040101010101" pitchFamily="2" charset="-122"/>
              </a:rPr>
              <a:t>《</a:t>
            </a:r>
            <a:r>
              <a:rPr kumimoji="0" lang="zh-CN" altLang="en-US" sz="1600" smtClean="0">
                <a:solidFill>
                  <a:schemeClr val="bg2"/>
                </a:solidFill>
                <a:latin typeface="华文隶书" panose="02010800040101010101" pitchFamily="2" charset="-122"/>
                <a:ea typeface="华文隶书" panose="02010800040101010101" pitchFamily="2" charset="-122"/>
              </a:rPr>
              <a:t>网络专题选讲</a:t>
            </a:r>
            <a:r>
              <a:rPr kumimoji="0" lang="en-US" altLang="zh-CN" sz="1600" smtClean="0">
                <a:solidFill>
                  <a:schemeClr val="bg2"/>
                </a:solidFill>
                <a:latin typeface="华文隶书" panose="02010800040101010101" pitchFamily="2" charset="-122"/>
                <a:ea typeface="华文隶书" panose="02010800040101010101" pitchFamily="2" charset="-122"/>
              </a:rPr>
              <a:t>》</a:t>
            </a:r>
          </a:p>
        </p:txBody>
      </p:sp>
      <p:sp>
        <p:nvSpPr>
          <p:cNvPr id="239619"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1DB2EB7-DF3E-41DC-A019-33D5384AF4A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165</a:t>
            </a:fld>
            <a:r>
              <a:rPr kumimoji="0" lang="en-US" altLang="zh-CN" sz="1000" smtClean="0">
                <a:latin typeface="Arial" panose="020B0604020202020204" pitchFamily="34" charset="0"/>
                <a:ea typeface="宋体" panose="02010600030101010101" pitchFamily="2" charset="-122"/>
              </a:rPr>
              <a:t>-</a:t>
            </a:r>
          </a:p>
        </p:txBody>
      </p:sp>
      <p:grpSp>
        <p:nvGrpSpPr>
          <p:cNvPr id="239620" name="Group 2"/>
          <p:cNvGrpSpPr>
            <a:grpSpLocks/>
          </p:cNvGrpSpPr>
          <p:nvPr/>
        </p:nvGrpSpPr>
        <p:grpSpPr bwMode="auto">
          <a:xfrm>
            <a:off x="288925" y="1812925"/>
            <a:ext cx="8077200" cy="993775"/>
            <a:chOff x="240" y="887"/>
            <a:chExt cx="5088" cy="626"/>
          </a:xfrm>
        </p:grpSpPr>
        <p:sp>
          <p:nvSpPr>
            <p:cNvPr id="239630" name="Rectangle 3"/>
            <p:cNvSpPr>
              <a:spLocks noChangeArrowheads="1"/>
            </p:cNvSpPr>
            <p:nvPr/>
          </p:nvSpPr>
          <p:spPr bwMode="auto">
            <a:xfrm>
              <a:off x="24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帧控制</a:t>
              </a:r>
              <a:endParaRPr kumimoji="0" lang="en-US" altLang="zh-CN" sz="1600">
                <a:latin typeface="Arial" panose="020B0604020202020204" pitchFamily="34" charset="0"/>
                <a:ea typeface="宋体" panose="02010600030101010101" pitchFamily="2" charset="-122"/>
              </a:endParaRPr>
            </a:p>
          </p:txBody>
        </p:sp>
        <p:sp>
          <p:nvSpPr>
            <p:cNvPr id="239631" name="Rectangle 4"/>
            <p:cNvSpPr>
              <a:spLocks noChangeArrowheads="1"/>
            </p:cNvSpPr>
            <p:nvPr/>
          </p:nvSpPr>
          <p:spPr bwMode="auto">
            <a:xfrm>
              <a:off x="768"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持续期</a:t>
              </a:r>
            </a:p>
          </p:txBody>
        </p:sp>
        <p:sp>
          <p:nvSpPr>
            <p:cNvPr id="239632" name="Rectangle 5"/>
            <p:cNvSpPr>
              <a:spLocks noChangeArrowheads="1"/>
            </p:cNvSpPr>
            <p:nvPr/>
          </p:nvSpPr>
          <p:spPr bwMode="auto">
            <a:xfrm>
              <a:off x="1296"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sp>
          <p:nvSpPr>
            <p:cNvPr id="239633" name="Rectangle 6"/>
            <p:cNvSpPr>
              <a:spLocks noChangeArrowheads="1"/>
            </p:cNvSpPr>
            <p:nvPr/>
          </p:nvSpPr>
          <p:spPr bwMode="auto">
            <a:xfrm>
              <a:off x="1824"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sp>
          <p:nvSpPr>
            <p:cNvPr id="239634" name="Rectangle 7"/>
            <p:cNvSpPr>
              <a:spLocks noChangeArrowheads="1"/>
            </p:cNvSpPr>
            <p:nvPr/>
          </p:nvSpPr>
          <p:spPr bwMode="auto">
            <a:xfrm>
              <a:off x="3408"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sp>
          <p:nvSpPr>
            <p:cNvPr id="239635" name="Rectangle 8"/>
            <p:cNvSpPr>
              <a:spLocks noChangeArrowheads="1"/>
            </p:cNvSpPr>
            <p:nvPr/>
          </p:nvSpPr>
          <p:spPr bwMode="auto">
            <a:xfrm>
              <a:off x="2352"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sp>
          <p:nvSpPr>
            <p:cNvPr id="239636" name="Rectangle 9"/>
            <p:cNvSpPr>
              <a:spLocks noChangeArrowheads="1"/>
            </p:cNvSpPr>
            <p:nvPr/>
          </p:nvSpPr>
          <p:spPr bwMode="auto">
            <a:xfrm>
              <a:off x="288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39637" name="Rectangle 10"/>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有效载荷</a:t>
              </a:r>
            </a:p>
          </p:txBody>
        </p:sp>
        <p:sp>
          <p:nvSpPr>
            <p:cNvPr id="239638" name="Rectangle 11"/>
            <p:cNvSpPr>
              <a:spLocks noChangeArrowheads="1"/>
            </p:cNvSpPr>
            <p:nvPr/>
          </p:nvSpPr>
          <p:spPr bwMode="auto">
            <a:xfrm>
              <a:off x="480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CRC</a:t>
              </a:r>
            </a:p>
          </p:txBody>
        </p:sp>
        <p:sp>
          <p:nvSpPr>
            <p:cNvPr id="239639" name="Text Box 12"/>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39640" name="Text Box 13"/>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39641" name="Text Box 14"/>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2" name="Text Box 15"/>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3" name="Text Box 16"/>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4" name="Text Box 17"/>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39645" name="Text Box 18"/>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6" name="Text Box 19"/>
            <p:cNvSpPr txBox="1">
              <a:spLocks noChangeArrowheads="1"/>
            </p:cNvSpPr>
            <p:nvPr/>
          </p:nvSpPr>
          <p:spPr bwMode="auto">
            <a:xfrm>
              <a:off x="4032" y="912"/>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0 - 2312</a:t>
              </a:r>
            </a:p>
          </p:txBody>
        </p:sp>
        <p:sp>
          <p:nvSpPr>
            <p:cNvPr id="239647" name="Text Box 20"/>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p>
          </p:txBody>
        </p:sp>
        <p:sp>
          <p:nvSpPr>
            <p:cNvPr id="239648" name="Text Box 21"/>
            <p:cNvSpPr txBox="1">
              <a:spLocks noChangeArrowheads="1"/>
            </p:cNvSpPr>
            <p:nvPr/>
          </p:nvSpPr>
          <p:spPr bwMode="auto">
            <a:xfrm>
              <a:off x="2980" y="1135"/>
              <a:ext cx="372"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序号</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控制</a:t>
              </a:r>
              <a:endParaRPr kumimoji="0" lang="en-US" altLang="zh-CN" sz="1600">
                <a:latin typeface="Arial" panose="020B0604020202020204" pitchFamily="34" charset="0"/>
                <a:ea typeface="宋体" panose="02010600030101010101" pitchFamily="2" charset="-122"/>
              </a:endParaRPr>
            </a:p>
          </p:txBody>
        </p:sp>
      </p:grpSp>
      <p:sp>
        <p:nvSpPr>
          <p:cNvPr id="239621" name="Rectangle 49"/>
          <p:cNvSpPr>
            <a:spLocks noGrp="1" noChangeArrowheads="1"/>
          </p:cNvSpPr>
          <p:nvPr>
            <p:ph type="title" idx="4294967295"/>
          </p:nvPr>
        </p:nvSpPr>
        <p:spPr>
          <a:xfrm>
            <a:off x="457200" y="260350"/>
            <a:ext cx="7543800" cy="792163"/>
          </a:xfrm>
        </p:spPr>
        <p:txBody>
          <a:bodyPr anchor="ctr"/>
          <a:lstStyle/>
          <a:p>
            <a:r>
              <a:rPr lang="en-US" altLang="zh-CN" sz="3200" smtClean="0">
                <a:ea typeface="宋体" panose="02010600030101010101" pitchFamily="2" charset="-122"/>
              </a:rPr>
              <a:t>802.11</a:t>
            </a:r>
            <a:r>
              <a:rPr lang="zh-CN" altLang="en-US" sz="3200" smtClean="0">
                <a:ea typeface="宋体" panose="02010600030101010101" pitchFamily="2" charset="-122"/>
              </a:rPr>
              <a:t>帧</a:t>
            </a:r>
            <a:r>
              <a:rPr lang="en-US" altLang="zh-CN" sz="3200" smtClean="0">
                <a:ea typeface="宋体" panose="02010600030101010101" pitchFamily="2" charset="-122"/>
              </a:rPr>
              <a:t>: </a:t>
            </a:r>
            <a:r>
              <a:rPr lang="zh-CN" altLang="en-US" sz="3200" smtClean="0">
                <a:ea typeface="宋体" panose="02010600030101010101" pitchFamily="2" charset="-122"/>
              </a:rPr>
              <a:t>地址</a:t>
            </a:r>
          </a:p>
        </p:txBody>
      </p:sp>
      <p:sp>
        <p:nvSpPr>
          <p:cNvPr id="239622" name="Text Box 52"/>
          <p:cNvSpPr txBox="1">
            <a:spLocks noChangeArrowheads="1"/>
          </p:cNvSpPr>
          <p:nvPr/>
        </p:nvSpPr>
        <p:spPr bwMode="auto">
          <a:xfrm>
            <a:off x="823913" y="4719638"/>
            <a:ext cx="22891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2:</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传输帧的站点</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的</a:t>
            </a:r>
            <a:r>
              <a:rPr kumimoji="0" lang="en-US" altLang="zh-CN" sz="1800">
                <a:latin typeface="Comic Sans MS" panose="030F0702030302020204" pitchFamily="66" charset="0"/>
                <a:ea typeface="宋体" panose="02010600030101010101" pitchFamily="2" charset="-122"/>
              </a:rPr>
              <a:t>MAC</a:t>
            </a:r>
            <a:r>
              <a:rPr kumimoji="0" lang="zh-CN" altLang="en-US" sz="1800">
                <a:latin typeface="Comic Sans MS" panose="030F0702030302020204" pitchFamily="66" charset="0"/>
                <a:ea typeface="宋体" panose="02010600030101010101" pitchFamily="2" charset="-122"/>
              </a:rPr>
              <a:t>地址</a:t>
            </a:r>
            <a:endParaRPr kumimoji="0" lang="en-US" altLang="zh-CN" sz="1800">
              <a:latin typeface="Comic Sans MS" panose="030F0702030302020204" pitchFamily="66" charset="0"/>
              <a:ea typeface="宋体" panose="02010600030101010101" pitchFamily="2" charset="-122"/>
            </a:endParaRPr>
          </a:p>
        </p:txBody>
      </p:sp>
      <p:sp>
        <p:nvSpPr>
          <p:cNvPr id="239623" name="Line 53"/>
          <p:cNvSpPr>
            <a:spLocks noChangeShapeType="1"/>
          </p:cNvSpPr>
          <p:nvPr/>
        </p:nvSpPr>
        <p:spPr bwMode="auto">
          <a:xfrm flipV="1">
            <a:off x="974725" y="2835275"/>
            <a:ext cx="1235075" cy="730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624" name="Line 54"/>
          <p:cNvSpPr>
            <a:spLocks noChangeShapeType="1"/>
          </p:cNvSpPr>
          <p:nvPr/>
        </p:nvSpPr>
        <p:spPr bwMode="auto">
          <a:xfrm flipH="1" flipV="1">
            <a:off x="3186113" y="2849563"/>
            <a:ext cx="44450" cy="1873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625" name="Text Box 55"/>
          <p:cNvSpPr txBox="1">
            <a:spLocks noChangeArrowheads="1"/>
          </p:cNvSpPr>
          <p:nvPr/>
        </p:nvSpPr>
        <p:spPr bwMode="auto">
          <a:xfrm>
            <a:off x="274638" y="3486150"/>
            <a:ext cx="20621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1:</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要接收帧的</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无线站点的</a:t>
            </a:r>
            <a:r>
              <a:rPr kumimoji="0" lang="en-US" altLang="zh-CN" sz="1800">
                <a:latin typeface="Comic Sans MS" panose="030F0702030302020204" pitchFamily="66" charset="0"/>
                <a:ea typeface="宋体" panose="02010600030101010101" pitchFamily="2" charset="-122"/>
              </a:rPr>
              <a:t>MAC</a:t>
            </a:r>
            <a:r>
              <a:rPr kumimoji="0" lang="zh-CN" altLang="en-US" sz="1800">
                <a:latin typeface="Comic Sans MS" panose="030F0702030302020204" pitchFamily="66" charset="0"/>
                <a:ea typeface="宋体" panose="02010600030101010101" pitchFamily="2" charset="-122"/>
              </a:rPr>
              <a:t>地</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址</a:t>
            </a:r>
            <a:endParaRPr kumimoji="0" lang="en-US" altLang="zh-CN" sz="1800">
              <a:latin typeface="Comic Sans MS" panose="030F0702030302020204" pitchFamily="66" charset="0"/>
              <a:ea typeface="宋体" panose="02010600030101010101" pitchFamily="2" charset="-122"/>
            </a:endParaRPr>
          </a:p>
        </p:txBody>
      </p:sp>
      <p:sp>
        <p:nvSpPr>
          <p:cNvPr id="239626" name="Line 56"/>
          <p:cNvSpPr>
            <a:spLocks noChangeShapeType="1"/>
          </p:cNvSpPr>
          <p:nvPr/>
        </p:nvSpPr>
        <p:spPr bwMode="auto">
          <a:xfrm flipH="1" flipV="1">
            <a:off x="3978275" y="2879725"/>
            <a:ext cx="609600" cy="8366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627" name="Text Box 57"/>
          <p:cNvSpPr txBox="1">
            <a:spLocks noChangeArrowheads="1"/>
          </p:cNvSpPr>
          <p:nvPr/>
        </p:nvSpPr>
        <p:spPr bwMode="auto">
          <a:xfrm>
            <a:off x="3598863" y="3851275"/>
            <a:ext cx="30495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3:</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包含与</a:t>
            </a:r>
            <a:r>
              <a:rPr kumimoji="0" lang="en-US" altLang="zh-CN" sz="1800">
                <a:latin typeface="Comic Sans MS" panose="030F0702030302020204" pitchFamily="66" charset="0"/>
                <a:ea typeface="宋体" panose="02010600030101010101" pitchFamily="2" charset="-122"/>
              </a:rPr>
              <a:t>AP</a:t>
            </a:r>
            <a:r>
              <a:rPr kumimoji="0" lang="zh-CN" altLang="en-US" sz="1800">
                <a:latin typeface="Comic Sans MS" panose="030F0702030302020204" pitchFamily="66" charset="0"/>
                <a:ea typeface="宋体" panose="02010600030101010101" pitchFamily="2" charset="-122"/>
              </a:rPr>
              <a:t>相连的路由器的</a:t>
            </a:r>
            <a:r>
              <a:rPr kumimoji="0" lang="en-US" altLang="zh-CN" sz="1800">
                <a:latin typeface="Comic Sans MS" panose="030F0702030302020204" pitchFamily="66" charset="0"/>
                <a:ea typeface="宋体" panose="02010600030101010101" pitchFamily="2" charset="-122"/>
              </a:rPr>
              <a:t>MAC</a:t>
            </a:r>
            <a:r>
              <a:rPr kumimoji="0" lang="zh-CN" altLang="en-US" sz="1800">
                <a:latin typeface="Comic Sans MS" panose="030F0702030302020204" pitchFamily="66" charset="0"/>
                <a:ea typeface="宋体" panose="02010600030101010101" pitchFamily="2" charset="-122"/>
              </a:rPr>
              <a:t>地址</a:t>
            </a:r>
            <a:endParaRPr kumimoji="0" lang="en-US" altLang="zh-CN" sz="1800">
              <a:latin typeface="Comic Sans MS" panose="030F0702030302020204" pitchFamily="66" charset="0"/>
              <a:ea typeface="宋体" panose="02010600030101010101" pitchFamily="2" charset="-122"/>
            </a:endParaRPr>
          </a:p>
        </p:txBody>
      </p:sp>
      <p:sp>
        <p:nvSpPr>
          <p:cNvPr id="239628" name="Text Box 58"/>
          <p:cNvSpPr txBox="1">
            <a:spLocks noChangeArrowheads="1"/>
          </p:cNvSpPr>
          <p:nvPr/>
        </p:nvSpPr>
        <p:spPr bwMode="auto">
          <a:xfrm>
            <a:off x="5838825" y="3071813"/>
            <a:ext cx="260667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4:</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只用在自组织网络模式</a:t>
            </a:r>
            <a:endParaRPr kumimoji="0" lang="en-US" altLang="zh-CN" sz="1800">
              <a:latin typeface="Comic Sans MS" panose="030F0702030302020204" pitchFamily="66" charset="0"/>
              <a:ea typeface="宋体" panose="02010600030101010101" pitchFamily="2" charset="-122"/>
            </a:endParaRPr>
          </a:p>
        </p:txBody>
      </p:sp>
      <p:sp>
        <p:nvSpPr>
          <p:cNvPr id="239629" name="Line 59"/>
          <p:cNvSpPr>
            <a:spLocks noChangeShapeType="1"/>
          </p:cNvSpPr>
          <p:nvPr/>
        </p:nvSpPr>
        <p:spPr bwMode="auto">
          <a:xfrm flipH="1" flipV="1">
            <a:off x="5594350" y="2833688"/>
            <a:ext cx="290513" cy="3794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smtClean="0">
                <a:solidFill>
                  <a:schemeClr val="bg2"/>
                </a:solidFill>
                <a:latin typeface="华文隶书" panose="02010800040101010101" pitchFamily="2" charset="-122"/>
                <a:ea typeface="华文隶书" panose="02010800040101010101" pitchFamily="2" charset="-122"/>
              </a:rPr>
              <a:t>《</a:t>
            </a:r>
            <a:r>
              <a:rPr kumimoji="0" lang="zh-CN" altLang="en-US" sz="1600" smtClean="0">
                <a:solidFill>
                  <a:schemeClr val="bg2"/>
                </a:solidFill>
                <a:latin typeface="华文隶书" panose="02010800040101010101" pitchFamily="2" charset="-122"/>
                <a:ea typeface="华文隶书" panose="02010800040101010101" pitchFamily="2" charset="-122"/>
              </a:rPr>
              <a:t>网络专题选讲</a:t>
            </a:r>
            <a:r>
              <a:rPr kumimoji="0" lang="en-US" altLang="zh-CN" sz="1600" smtClean="0">
                <a:solidFill>
                  <a:schemeClr val="bg2"/>
                </a:solidFill>
                <a:latin typeface="华文隶书" panose="02010800040101010101" pitchFamily="2" charset="-122"/>
                <a:ea typeface="华文隶书" panose="02010800040101010101" pitchFamily="2" charset="-122"/>
              </a:rPr>
              <a:t>》</a:t>
            </a:r>
          </a:p>
        </p:txBody>
      </p:sp>
      <p:sp>
        <p:nvSpPr>
          <p:cNvPr id="241667"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EF94D68-E93D-4FF8-B127-B088583626A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166</a:t>
            </a:fld>
            <a:r>
              <a:rPr kumimoji="0" lang="en-US" altLang="zh-CN" sz="1000" smtClean="0">
                <a:latin typeface="Arial" panose="020B0604020202020204" pitchFamily="34" charset="0"/>
                <a:ea typeface="宋体" panose="02010600030101010101" pitchFamily="2" charset="-122"/>
              </a:rPr>
              <a:t>-</a:t>
            </a:r>
          </a:p>
        </p:txBody>
      </p:sp>
      <p:sp>
        <p:nvSpPr>
          <p:cNvPr id="241668" name="Oval 3"/>
          <p:cNvSpPr>
            <a:spLocks noChangeArrowheads="1"/>
          </p:cNvSpPr>
          <p:nvPr/>
        </p:nvSpPr>
        <p:spPr bwMode="auto">
          <a:xfrm>
            <a:off x="1601788" y="1216025"/>
            <a:ext cx="2454275" cy="2374900"/>
          </a:xfrm>
          <a:prstGeom prst="ellipse">
            <a:avLst/>
          </a:pr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69" name="Line 23"/>
          <p:cNvSpPr>
            <a:spLocks noChangeShapeType="1"/>
          </p:cNvSpPr>
          <p:nvPr/>
        </p:nvSpPr>
        <p:spPr bwMode="auto">
          <a:xfrm>
            <a:off x="3581400" y="2728913"/>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670" name="Line 25"/>
          <p:cNvSpPr>
            <a:spLocks noChangeShapeType="1"/>
          </p:cNvSpPr>
          <p:nvPr/>
        </p:nvSpPr>
        <p:spPr bwMode="auto">
          <a:xfrm flipV="1">
            <a:off x="5257800" y="2271713"/>
            <a:ext cx="914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1671" name="Group 26"/>
          <p:cNvGrpSpPr>
            <a:grpSpLocks/>
          </p:cNvGrpSpPr>
          <p:nvPr/>
        </p:nvGrpSpPr>
        <p:grpSpPr bwMode="auto">
          <a:xfrm>
            <a:off x="6019800" y="1433513"/>
            <a:ext cx="2362200" cy="1762125"/>
            <a:chOff x="3744" y="1392"/>
            <a:chExt cx="1488" cy="1110"/>
          </a:xfrm>
        </p:grpSpPr>
        <p:sp>
          <p:nvSpPr>
            <p:cNvPr id="241776" name="Freeform 27"/>
            <p:cNvSpPr>
              <a:spLocks/>
            </p:cNvSpPr>
            <p:nvPr/>
          </p:nvSpPr>
          <p:spPr bwMode="auto">
            <a:xfrm>
              <a:off x="3744" y="1392"/>
              <a:ext cx="1488" cy="1110"/>
            </a:xfrm>
            <a:custGeom>
              <a:avLst/>
              <a:gdLst>
                <a:gd name="T0" fmla="*/ 1 w 2135"/>
                <a:gd name="T1" fmla="*/ 1 h 1662"/>
                <a:gd name="T2" fmla="*/ 1 w 2135"/>
                <a:gd name="T3" fmla="*/ 1 h 1662"/>
                <a:gd name="T4" fmla="*/ 1 w 2135"/>
                <a:gd name="T5" fmla="*/ 1 h 1662"/>
                <a:gd name="T6" fmla="*/ 1 w 2135"/>
                <a:gd name="T7" fmla="*/ 1 h 1662"/>
                <a:gd name="T8" fmla="*/ 1 w 2135"/>
                <a:gd name="T9" fmla="*/ 1 h 1662"/>
                <a:gd name="T10" fmla="*/ 1 w 2135"/>
                <a:gd name="T11" fmla="*/ 1 h 1662"/>
                <a:gd name="T12" fmla="*/ 1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1777" name="Text Box 28"/>
            <p:cNvSpPr txBox="1">
              <a:spLocks noChangeArrowheads="1"/>
            </p:cNvSpPr>
            <p:nvPr/>
          </p:nvSpPr>
          <p:spPr bwMode="auto">
            <a:xfrm>
              <a:off x="4128" y="1776"/>
              <a:ext cx="7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Internet</a:t>
              </a:r>
            </a:p>
          </p:txBody>
        </p:sp>
      </p:grpSp>
      <p:grpSp>
        <p:nvGrpSpPr>
          <p:cNvPr id="241672" name="Group 161"/>
          <p:cNvGrpSpPr>
            <a:grpSpLocks/>
          </p:cNvGrpSpPr>
          <p:nvPr/>
        </p:nvGrpSpPr>
        <p:grpSpPr bwMode="auto">
          <a:xfrm>
            <a:off x="4699000" y="2265363"/>
            <a:ext cx="869950" cy="544512"/>
            <a:chOff x="2960" y="1427"/>
            <a:chExt cx="548" cy="343"/>
          </a:xfrm>
        </p:grpSpPr>
        <p:grpSp>
          <p:nvGrpSpPr>
            <p:cNvPr id="241761" name="Group 4"/>
            <p:cNvGrpSpPr>
              <a:grpSpLocks/>
            </p:cNvGrpSpPr>
            <p:nvPr/>
          </p:nvGrpSpPr>
          <p:grpSpPr bwMode="auto">
            <a:xfrm>
              <a:off x="3024" y="1623"/>
              <a:ext cx="315" cy="147"/>
              <a:chOff x="3600" y="219"/>
              <a:chExt cx="360" cy="175"/>
            </a:xfrm>
          </p:grpSpPr>
          <p:sp>
            <p:nvSpPr>
              <p:cNvPr id="241763" name="Oval 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64" name="Line 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65" name="Line 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66" name="Rectangle 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endParaRPr kumimoji="0" lang="zh-CN" altLang="en-US" sz="2400">
                  <a:latin typeface="Times New Roman" panose="02020603050405020304" pitchFamily="18" charset="0"/>
                  <a:ea typeface="宋体" panose="02010600030101010101" pitchFamily="2" charset="-122"/>
                </a:endParaRPr>
              </a:p>
            </p:txBody>
          </p:sp>
          <p:sp>
            <p:nvSpPr>
              <p:cNvPr id="241767" name="Oval 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41768" name="Group 10"/>
              <p:cNvGrpSpPr>
                <a:grpSpLocks/>
              </p:cNvGrpSpPr>
              <p:nvPr/>
            </p:nvGrpSpPr>
            <p:grpSpPr bwMode="auto">
              <a:xfrm>
                <a:off x="3686" y="244"/>
                <a:ext cx="177" cy="66"/>
                <a:chOff x="2848" y="848"/>
                <a:chExt cx="140" cy="98"/>
              </a:xfrm>
            </p:grpSpPr>
            <p:sp>
              <p:nvSpPr>
                <p:cNvPr id="241773"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4"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5"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1769" name="Group 14"/>
              <p:cNvGrpSpPr>
                <a:grpSpLocks/>
              </p:cNvGrpSpPr>
              <p:nvPr/>
            </p:nvGrpSpPr>
            <p:grpSpPr bwMode="auto">
              <a:xfrm flipV="1">
                <a:off x="3686" y="243"/>
                <a:ext cx="177" cy="66"/>
                <a:chOff x="2848" y="848"/>
                <a:chExt cx="140" cy="98"/>
              </a:xfrm>
            </p:grpSpPr>
            <p:sp>
              <p:nvSpPr>
                <p:cNvPr id="241770"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1"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2"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1762" name="Text Box 29"/>
            <p:cNvSpPr txBox="1">
              <a:spLocks noChangeArrowheads="1"/>
            </p:cNvSpPr>
            <p:nvPr/>
          </p:nvSpPr>
          <p:spPr bwMode="auto">
            <a:xfrm>
              <a:off x="2960" y="1427"/>
              <a:ext cx="5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路由器</a:t>
              </a:r>
            </a:p>
          </p:txBody>
        </p:sp>
      </p:grpSp>
      <p:grpSp>
        <p:nvGrpSpPr>
          <p:cNvPr id="241673" name="Group 30"/>
          <p:cNvGrpSpPr>
            <a:grpSpLocks/>
          </p:cNvGrpSpPr>
          <p:nvPr/>
        </p:nvGrpSpPr>
        <p:grpSpPr bwMode="auto">
          <a:xfrm>
            <a:off x="3022600" y="2157413"/>
            <a:ext cx="935038" cy="1084262"/>
            <a:chOff x="1952" y="1032"/>
            <a:chExt cx="589" cy="683"/>
          </a:xfrm>
        </p:grpSpPr>
        <p:sp>
          <p:nvSpPr>
            <p:cNvPr id="241741" name="Text Box 31"/>
            <p:cNvSpPr txBox="1">
              <a:spLocks noChangeArrowheads="1"/>
            </p:cNvSpPr>
            <p:nvPr/>
          </p:nvSpPr>
          <p:spPr bwMode="auto">
            <a:xfrm>
              <a:off x="2080" y="1456"/>
              <a:ext cx="2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41742" name="Group 32"/>
            <p:cNvGrpSpPr>
              <a:grpSpLocks/>
            </p:cNvGrpSpPr>
            <p:nvPr/>
          </p:nvGrpSpPr>
          <p:grpSpPr bwMode="auto">
            <a:xfrm>
              <a:off x="1952" y="1032"/>
              <a:ext cx="589" cy="440"/>
              <a:chOff x="1160" y="2192"/>
              <a:chExt cx="589" cy="440"/>
            </a:xfrm>
          </p:grpSpPr>
          <p:pic>
            <p:nvPicPr>
              <p:cNvPr id="241743" name="Picture 33"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744" name="AutoShape 34"/>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1745" name="Freeform 35"/>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6" name="Freeform 36"/>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7" name="Freeform 37"/>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8" name="Freeform 38"/>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9" name="Freeform 39"/>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0" name="Freeform 40"/>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1" name="Freeform 41"/>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2" name="Freeform 42"/>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3" name="Freeform 43"/>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4" name="Freeform 44"/>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5" name="Freeform 45"/>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6" name="Freeform 46"/>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7" name="Freeform 47"/>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8" name="Freeform 48"/>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9" name="Freeform 49"/>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60" name="Freeform 50"/>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41674" name="Group 51"/>
          <p:cNvGrpSpPr>
            <a:grpSpLocks/>
          </p:cNvGrpSpPr>
          <p:nvPr/>
        </p:nvGrpSpPr>
        <p:grpSpPr bwMode="auto">
          <a:xfrm>
            <a:off x="1943100" y="1827213"/>
            <a:ext cx="495300" cy="622300"/>
            <a:chOff x="2870" y="1518"/>
            <a:chExt cx="292" cy="320"/>
          </a:xfrm>
        </p:grpSpPr>
        <p:graphicFrame>
          <p:nvGraphicFramePr>
            <p:cNvPr id="241739" name="Object 5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1906" name="Clip" r:id="rId5" imgW="826829" imgH="840406" progId="MS_ClipArt_Gallery.2">
                    <p:embed/>
                  </p:oleObj>
                </mc:Choice>
                <mc:Fallback>
                  <p:oleObj name="Clip" r:id="rId5" imgW="826829" imgH="840406" progId="MS_ClipArt_Gallery.2">
                    <p:embed/>
                    <p:pic>
                      <p:nvPicPr>
                        <p:cNvPr id="0" name="Object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740" name="Object 5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1907" name="Clip" r:id="rId7" imgW="1268295" imgH="1199426" progId="MS_ClipArt_Gallery.2">
                    <p:embed/>
                  </p:oleObj>
                </mc:Choice>
                <mc:Fallback>
                  <p:oleObj name="Clip" r:id="rId7" imgW="1268295" imgH="1199426" progId="MS_ClipArt_Gallery.2">
                    <p:embed/>
                    <p:pic>
                      <p:nvPicPr>
                        <p:cNvPr id="0"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1675" name="Group 54"/>
          <p:cNvGrpSpPr>
            <a:grpSpLocks/>
          </p:cNvGrpSpPr>
          <p:nvPr/>
        </p:nvGrpSpPr>
        <p:grpSpPr bwMode="auto">
          <a:xfrm>
            <a:off x="2801938" y="1347788"/>
            <a:ext cx="495300" cy="622300"/>
            <a:chOff x="2870" y="1518"/>
            <a:chExt cx="292" cy="320"/>
          </a:xfrm>
        </p:grpSpPr>
        <p:graphicFrame>
          <p:nvGraphicFramePr>
            <p:cNvPr id="241737" name="Object 5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1908" name="Clip" r:id="rId9" imgW="826829" imgH="840406" progId="MS_ClipArt_Gallery.2">
                    <p:embed/>
                  </p:oleObj>
                </mc:Choice>
                <mc:Fallback>
                  <p:oleObj name="Clip" r:id="rId9" imgW="826829" imgH="840406" progId="MS_ClipArt_Gallery.2">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738" name="Object 5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1909" name="Clip" r:id="rId10" imgW="1268295" imgH="1199426" progId="MS_ClipArt_Gallery.2">
                    <p:embed/>
                  </p:oleObj>
                </mc:Choice>
                <mc:Fallback>
                  <p:oleObj name="Clip" r:id="rId10" imgW="1268295" imgH="1199426" progId="MS_ClipArt_Gallery.2">
                    <p:embed/>
                    <p:pic>
                      <p:nvPicPr>
                        <p:cNvPr id="0"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1676" name="Text Box 90"/>
          <p:cNvSpPr txBox="1">
            <a:spLocks noChangeArrowheads="1"/>
          </p:cNvSpPr>
          <p:nvPr/>
        </p:nvSpPr>
        <p:spPr bwMode="auto">
          <a:xfrm>
            <a:off x="1727200" y="2347913"/>
            <a:ext cx="4619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H1</a:t>
            </a:r>
          </a:p>
        </p:txBody>
      </p:sp>
      <p:sp>
        <p:nvSpPr>
          <p:cNvPr id="241677" name="Text Box 93"/>
          <p:cNvSpPr txBox="1">
            <a:spLocks noChangeArrowheads="1"/>
          </p:cNvSpPr>
          <p:nvPr/>
        </p:nvSpPr>
        <p:spPr bwMode="auto">
          <a:xfrm>
            <a:off x="4327525" y="2376488"/>
            <a:ext cx="43021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R1</a:t>
            </a:r>
          </a:p>
        </p:txBody>
      </p:sp>
      <p:grpSp>
        <p:nvGrpSpPr>
          <p:cNvPr id="11" name="Group 157"/>
          <p:cNvGrpSpPr>
            <a:grpSpLocks/>
          </p:cNvGrpSpPr>
          <p:nvPr/>
        </p:nvGrpSpPr>
        <p:grpSpPr bwMode="auto">
          <a:xfrm>
            <a:off x="349250" y="2392363"/>
            <a:ext cx="5356225" cy="3957637"/>
            <a:chOff x="268" y="1180"/>
            <a:chExt cx="3374" cy="2493"/>
          </a:xfrm>
        </p:grpSpPr>
        <p:sp>
          <p:nvSpPr>
            <p:cNvPr id="241708" name="Line 94"/>
            <p:cNvSpPr>
              <a:spLocks noChangeShapeType="1"/>
            </p:cNvSpPr>
            <p:nvPr/>
          </p:nvSpPr>
          <p:spPr bwMode="auto">
            <a:xfrm>
              <a:off x="1612" y="1180"/>
              <a:ext cx="566" cy="2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709" name="Rectangle 98"/>
            <p:cNvSpPr>
              <a:spLocks noChangeArrowheads="1"/>
            </p:cNvSpPr>
            <p:nvPr/>
          </p:nvSpPr>
          <p:spPr bwMode="auto">
            <a:xfrm>
              <a:off x="358" y="2897"/>
              <a:ext cx="3280"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10" name="Freeform 95"/>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T18" fmla="*/ 0 w 3374"/>
                <a:gd name="T19" fmla="*/ 0 h 1668"/>
                <a:gd name="T20" fmla="*/ 3374 w 3374"/>
                <a:gd name="T21" fmla="*/ 1668 h 1668"/>
              </a:gdLst>
              <a:ahLst/>
              <a:cxnLst>
                <a:cxn ang="T12">
                  <a:pos x="T0" y="T1"/>
                </a:cxn>
                <a:cxn ang="T13">
                  <a:pos x="T2" y="T3"/>
                </a:cxn>
                <a:cxn ang="T14">
                  <a:pos x="T4" y="T5"/>
                </a:cxn>
                <a:cxn ang="T15">
                  <a:pos x="T6" y="T7"/>
                </a:cxn>
                <a:cxn ang="T16">
                  <a:pos x="T8" y="T9"/>
                </a:cxn>
                <a:cxn ang="T17">
                  <a:pos x="T10" y="T11"/>
                </a:cxn>
              </a:cxnLst>
              <a:rect l="T18" t="T19" r="T20" b="T21"/>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11" name="Rectangle 96"/>
            <p:cNvSpPr>
              <a:spLocks noChangeArrowheads="1"/>
            </p:cNvSpPr>
            <p:nvPr/>
          </p:nvSpPr>
          <p:spPr bwMode="auto">
            <a:xfrm rot="1284652">
              <a:off x="1621" y="1314"/>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12" name="Text Box 97"/>
            <p:cNvSpPr txBox="1">
              <a:spLocks noChangeArrowheads="1"/>
            </p:cNvSpPr>
            <p:nvPr/>
          </p:nvSpPr>
          <p:spPr bwMode="auto">
            <a:xfrm>
              <a:off x="540" y="2923"/>
              <a:ext cx="289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AP MAC </a:t>
              </a:r>
              <a:r>
                <a:rPr kumimoji="0" lang="zh-CN" altLang="en-US" sz="1800">
                  <a:latin typeface="Comic Sans MS" panose="030F0702030302020204" pitchFamily="66" charset="0"/>
                  <a:ea typeface="宋体" panose="02010600030101010101" pitchFamily="2" charset="-122"/>
                </a:rPr>
                <a:t>地址  </a:t>
              </a:r>
              <a:r>
                <a:rPr kumimoji="0" lang="en-US" altLang="zh-CN" sz="1800">
                  <a:latin typeface="Comic Sans MS" panose="030F0702030302020204" pitchFamily="66" charset="0"/>
                  <a:ea typeface="宋体" panose="02010600030101010101" pitchFamily="2" charset="-122"/>
                </a:rPr>
                <a:t>H1 MAC </a:t>
              </a:r>
              <a:r>
                <a:rPr kumimoji="0" lang="zh-CN" altLang="en-US" sz="1800">
                  <a:latin typeface="Comic Sans MS" panose="030F0702030302020204" pitchFamily="66" charset="0"/>
                  <a:ea typeface="宋体" panose="02010600030101010101" pitchFamily="2" charset="-122"/>
                </a:rPr>
                <a:t>地址 </a:t>
              </a:r>
              <a:r>
                <a:rPr kumimoji="0" lang="en-US" altLang="zh-CN" sz="1800">
                  <a:latin typeface="Comic Sans MS" panose="030F0702030302020204" pitchFamily="66" charset="0"/>
                  <a:ea typeface="宋体" panose="02010600030101010101" pitchFamily="2" charset="-122"/>
                </a:rPr>
                <a:t> R1 MAC</a:t>
              </a:r>
              <a:r>
                <a:rPr kumimoji="0" lang="zh-CN" altLang="en-US" sz="1800">
                  <a:latin typeface="Comic Sans MS" panose="030F0702030302020204" pitchFamily="66" charset="0"/>
                  <a:ea typeface="宋体" panose="02010600030101010101" pitchFamily="2" charset="-122"/>
                </a:rPr>
                <a:t>地址</a:t>
              </a:r>
              <a:endParaRPr kumimoji="0" lang="en-US" altLang="zh-CN" sz="1800">
                <a:latin typeface="Comic Sans MS" panose="030F0702030302020204" pitchFamily="66" charset="0"/>
                <a:ea typeface="宋体" panose="02010600030101010101" pitchFamily="2" charset="-122"/>
              </a:endParaRPr>
            </a:p>
          </p:txBody>
        </p:sp>
        <p:sp>
          <p:nvSpPr>
            <p:cNvPr id="241713" name="Line 99"/>
            <p:cNvSpPr>
              <a:spLocks noChangeShapeType="1"/>
            </p:cNvSpPr>
            <p:nvPr/>
          </p:nvSpPr>
          <p:spPr bwMode="auto">
            <a:xfrm>
              <a:off x="56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714" name="Line 100"/>
            <p:cNvSpPr>
              <a:spLocks noChangeShapeType="1"/>
            </p:cNvSpPr>
            <p:nvPr/>
          </p:nvSpPr>
          <p:spPr bwMode="auto">
            <a:xfrm>
              <a:off x="152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715" name="Line 101"/>
            <p:cNvSpPr>
              <a:spLocks noChangeShapeType="1"/>
            </p:cNvSpPr>
            <p:nvPr/>
          </p:nvSpPr>
          <p:spPr bwMode="auto">
            <a:xfrm>
              <a:off x="248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1716" name="Group 106"/>
            <p:cNvGrpSpPr>
              <a:grpSpLocks/>
            </p:cNvGrpSpPr>
            <p:nvPr/>
          </p:nvGrpSpPr>
          <p:grpSpPr bwMode="auto">
            <a:xfrm>
              <a:off x="396" y="3107"/>
              <a:ext cx="120" cy="114"/>
              <a:chOff x="1300" y="3186"/>
              <a:chExt cx="120" cy="114"/>
            </a:xfrm>
          </p:grpSpPr>
          <p:sp>
            <p:nvSpPr>
              <p:cNvPr id="241734" name="Rectangle 10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35" name="Freeform 103"/>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36" name="Freeform 104"/>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717" name="Group 107"/>
            <p:cNvGrpSpPr>
              <a:grpSpLocks/>
            </p:cNvGrpSpPr>
            <p:nvPr/>
          </p:nvGrpSpPr>
          <p:grpSpPr bwMode="auto">
            <a:xfrm>
              <a:off x="412" y="2839"/>
              <a:ext cx="120" cy="114"/>
              <a:chOff x="1300" y="3186"/>
              <a:chExt cx="120" cy="114"/>
            </a:xfrm>
          </p:grpSpPr>
          <p:sp>
            <p:nvSpPr>
              <p:cNvPr id="241731" name="Rectangle 108"/>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32" name="Freeform 109"/>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33" name="Freeform 110"/>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718" name="Group 111"/>
            <p:cNvGrpSpPr>
              <a:grpSpLocks/>
            </p:cNvGrpSpPr>
            <p:nvPr/>
          </p:nvGrpSpPr>
          <p:grpSpPr bwMode="auto">
            <a:xfrm>
              <a:off x="3456" y="2851"/>
              <a:ext cx="120" cy="114"/>
              <a:chOff x="1300" y="3186"/>
              <a:chExt cx="120" cy="114"/>
            </a:xfrm>
          </p:grpSpPr>
          <p:sp>
            <p:nvSpPr>
              <p:cNvPr id="241728" name="Rectangle 112"/>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29" name="Freeform 113"/>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30" name="Freeform 114"/>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1719" name="Line 115"/>
            <p:cNvSpPr>
              <a:spLocks noChangeShapeType="1"/>
            </p:cNvSpPr>
            <p:nvPr/>
          </p:nvSpPr>
          <p:spPr bwMode="auto">
            <a:xfrm>
              <a:off x="3404" y="2903"/>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1720" name="Group 116"/>
            <p:cNvGrpSpPr>
              <a:grpSpLocks/>
            </p:cNvGrpSpPr>
            <p:nvPr/>
          </p:nvGrpSpPr>
          <p:grpSpPr bwMode="auto">
            <a:xfrm>
              <a:off x="3462" y="3103"/>
              <a:ext cx="120" cy="114"/>
              <a:chOff x="1300" y="3186"/>
              <a:chExt cx="120" cy="114"/>
            </a:xfrm>
          </p:grpSpPr>
          <p:sp>
            <p:nvSpPr>
              <p:cNvPr id="241725" name="Rectangle 11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26" name="Freeform 118"/>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27" name="Freeform 119"/>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1721" name="Text Box 120"/>
            <p:cNvSpPr txBox="1">
              <a:spLocks noChangeArrowheads="1"/>
            </p:cNvSpPr>
            <p:nvPr/>
          </p:nvSpPr>
          <p:spPr bwMode="auto">
            <a:xfrm>
              <a:off x="523" y="3182"/>
              <a:ext cx="43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地址</a:t>
              </a:r>
              <a:r>
                <a:rPr kumimoji="0" lang="zh-CN" altLang="en-US" sz="1400">
                  <a:latin typeface="Arial" panose="020B0604020202020204" pitchFamily="34" charset="0"/>
                  <a:ea typeface="宋体" panose="02010600030101010101" pitchFamily="2" charset="-122"/>
                  <a:cs typeface="Arial" panose="020B0604020202020204" pitchFamily="34" charset="0"/>
                </a:rPr>
                <a:t> </a:t>
              </a:r>
              <a:r>
                <a:rPr kumimoji="0" lang="en-US" altLang="zh-CN" sz="1400">
                  <a:latin typeface="Arial" panose="020B0604020202020204" pitchFamily="34" charset="0"/>
                  <a:ea typeface="宋体" panose="02010600030101010101" pitchFamily="2" charset="-122"/>
                  <a:cs typeface="Arial" panose="020B0604020202020204" pitchFamily="34" charset="0"/>
                </a:rPr>
                <a:t>1</a:t>
              </a:r>
            </a:p>
          </p:txBody>
        </p:sp>
        <p:sp>
          <p:nvSpPr>
            <p:cNvPr id="241722" name="Text Box 121"/>
            <p:cNvSpPr txBox="1">
              <a:spLocks noChangeArrowheads="1"/>
            </p:cNvSpPr>
            <p:nvPr/>
          </p:nvSpPr>
          <p:spPr bwMode="auto">
            <a:xfrm>
              <a:off x="1500" y="3180"/>
              <a:ext cx="43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地址</a:t>
              </a:r>
              <a:r>
                <a:rPr kumimoji="0" lang="zh-CN" altLang="en-US" sz="1400">
                  <a:latin typeface="Arial" panose="020B0604020202020204" pitchFamily="34" charset="0"/>
                  <a:ea typeface="宋体" panose="02010600030101010101" pitchFamily="2" charset="-122"/>
                  <a:cs typeface="Arial" panose="020B0604020202020204" pitchFamily="34" charset="0"/>
                </a:rPr>
                <a:t> </a:t>
              </a:r>
              <a:r>
                <a:rPr kumimoji="0" lang="en-US" altLang="zh-CN" sz="1400">
                  <a:latin typeface="Arial" panose="020B0604020202020204" pitchFamily="34" charset="0"/>
                  <a:ea typeface="宋体" panose="02010600030101010101" pitchFamily="2" charset="-122"/>
                  <a:cs typeface="Arial" panose="020B0604020202020204" pitchFamily="34" charset="0"/>
                </a:rPr>
                <a:t>2</a:t>
              </a:r>
            </a:p>
          </p:txBody>
        </p:sp>
        <p:sp>
          <p:nvSpPr>
            <p:cNvPr id="241723" name="Text Box 122"/>
            <p:cNvSpPr txBox="1">
              <a:spLocks noChangeArrowheads="1"/>
            </p:cNvSpPr>
            <p:nvPr/>
          </p:nvSpPr>
          <p:spPr bwMode="auto">
            <a:xfrm>
              <a:off x="2480" y="3171"/>
              <a:ext cx="43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地址</a:t>
              </a:r>
              <a:r>
                <a:rPr kumimoji="0" lang="zh-CN" altLang="en-US" sz="1400">
                  <a:latin typeface="Arial" panose="020B0604020202020204" pitchFamily="34" charset="0"/>
                  <a:ea typeface="宋体" panose="02010600030101010101" pitchFamily="2" charset="-122"/>
                  <a:cs typeface="Arial" panose="020B0604020202020204" pitchFamily="34" charset="0"/>
                </a:rPr>
                <a:t> </a:t>
              </a:r>
              <a:r>
                <a:rPr kumimoji="0" lang="en-US" altLang="zh-CN" sz="1400">
                  <a:latin typeface="Arial" panose="020B0604020202020204" pitchFamily="34" charset="0"/>
                  <a:ea typeface="宋体" panose="02010600030101010101" pitchFamily="2" charset="-122"/>
                  <a:cs typeface="Arial" panose="020B0604020202020204" pitchFamily="34" charset="0"/>
                </a:rPr>
                <a:t>3</a:t>
              </a:r>
            </a:p>
          </p:txBody>
        </p:sp>
        <p:sp>
          <p:nvSpPr>
            <p:cNvPr id="241724" name="Text Box 123"/>
            <p:cNvSpPr txBox="1">
              <a:spLocks noChangeArrowheads="1"/>
            </p:cNvSpPr>
            <p:nvPr/>
          </p:nvSpPr>
          <p:spPr bwMode="auto">
            <a:xfrm>
              <a:off x="2619" y="3414"/>
              <a:ext cx="77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802.</a:t>
              </a:r>
              <a:r>
                <a:rPr kumimoji="0" lang="en-US" altLang="zh-CN" sz="1800" b="1">
                  <a:solidFill>
                    <a:srgbClr val="FF0000"/>
                  </a:solidFill>
                  <a:latin typeface="Comic Sans MS" panose="030F0702030302020204" pitchFamily="66" charset="0"/>
                  <a:ea typeface="宋体" panose="02010600030101010101" pitchFamily="2" charset="-122"/>
                </a:rPr>
                <a:t>11</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帧</a:t>
              </a:r>
            </a:p>
          </p:txBody>
        </p:sp>
      </p:grpSp>
      <p:grpSp>
        <p:nvGrpSpPr>
          <p:cNvPr id="16" name="Group 160"/>
          <p:cNvGrpSpPr>
            <a:grpSpLocks/>
          </p:cNvGrpSpPr>
          <p:nvPr/>
        </p:nvGrpSpPr>
        <p:grpSpPr bwMode="auto">
          <a:xfrm>
            <a:off x="3811588" y="2811463"/>
            <a:ext cx="4143375" cy="2197100"/>
            <a:chOff x="2401" y="1771"/>
            <a:chExt cx="2610" cy="1384"/>
          </a:xfrm>
        </p:grpSpPr>
        <p:sp>
          <p:nvSpPr>
            <p:cNvPr id="241681" name="Freeform 130"/>
            <p:cNvSpPr>
              <a:spLocks/>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 name="T15" fmla="*/ 0 w 2419"/>
                <a:gd name="T16" fmla="*/ 0 h 441"/>
                <a:gd name="T17" fmla="*/ 2419 w 2419"/>
                <a:gd name="T18" fmla="*/ 441 h 441"/>
              </a:gdLst>
              <a:ahLst/>
              <a:cxnLst>
                <a:cxn ang="T10">
                  <a:pos x="T0" y="T1"/>
                </a:cxn>
                <a:cxn ang="T11">
                  <a:pos x="T2" y="T3"/>
                </a:cxn>
                <a:cxn ang="T12">
                  <a:pos x="T4" y="T5"/>
                </a:cxn>
                <a:cxn ang="T13">
                  <a:pos x="T6" y="T7"/>
                </a:cxn>
                <a:cxn ang="T14">
                  <a:pos x="T8" y="T9"/>
                </a:cxn>
              </a:cxnLst>
              <a:rect l="T15" t="T16" r="T17" b="T18"/>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682" name="Line 127"/>
            <p:cNvSpPr>
              <a:spLocks noChangeShapeType="1"/>
            </p:cNvSpPr>
            <p:nvPr/>
          </p:nvSpPr>
          <p:spPr bwMode="auto">
            <a:xfrm>
              <a:off x="2401" y="1771"/>
              <a:ext cx="604"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683" name="Rectangle 129"/>
            <p:cNvSpPr>
              <a:spLocks noChangeArrowheads="1"/>
            </p:cNvSpPr>
            <p:nvPr/>
          </p:nvSpPr>
          <p:spPr bwMode="auto">
            <a:xfrm>
              <a:off x="2620" y="2398"/>
              <a:ext cx="2385"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84" name="Rectangle 131"/>
            <p:cNvSpPr>
              <a:spLocks noChangeArrowheads="1"/>
            </p:cNvSpPr>
            <p:nvPr/>
          </p:nvSpPr>
          <p:spPr bwMode="auto">
            <a:xfrm>
              <a:off x="2563" y="1848"/>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85" name="Text Box 132"/>
            <p:cNvSpPr txBox="1">
              <a:spLocks noChangeArrowheads="1"/>
            </p:cNvSpPr>
            <p:nvPr/>
          </p:nvSpPr>
          <p:spPr bwMode="auto">
            <a:xfrm>
              <a:off x="2802" y="2424"/>
              <a:ext cx="19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R1 MAC </a:t>
              </a:r>
              <a:r>
                <a:rPr kumimoji="0" lang="zh-CN" altLang="en-US" sz="1800">
                  <a:latin typeface="Comic Sans MS" panose="030F0702030302020204" pitchFamily="66" charset="0"/>
                  <a:ea typeface="宋体" panose="02010600030101010101" pitchFamily="2" charset="-122"/>
                </a:rPr>
                <a:t>地址  </a:t>
              </a:r>
              <a:r>
                <a:rPr kumimoji="0" lang="en-US" altLang="zh-CN" sz="1800">
                  <a:latin typeface="Comic Sans MS" panose="030F0702030302020204" pitchFamily="66" charset="0"/>
                  <a:ea typeface="宋体" panose="02010600030101010101" pitchFamily="2" charset="-122"/>
                </a:rPr>
                <a:t>AP MAC </a:t>
              </a:r>
              <a:r>
                <a:rPr kumimoji="0" lang="zh-CN" altLang="en-US" sz="1800">
                  <a:latin typeface="Comic Sans MS" panose="030F0702030302020204" pitchFamily="66" charset="0"/>
                  <a:ea typeface="宋体" panose="02010600030101010101" pitchFamily="2" charset="-122"/>
                </a:rPr>
                <a:t>地址</a:t>
              </a:r>
              <a:r>
                <a:rPr kumimoji="0" lang="en-US" altLang="zh-CN" sz="1800">
                  <a:latin typeface="Comic Sans MS" panose="030F0702030302020204" pitchFamily="66" charset="0"/>
                  <a:ea typeface="宋体" panose="02010600030101010101" pitchFamily="2" charset="-122"/>
                </a:rPr>
                <a:t> </a:t>
              </a:r>
            </a:p>
          </p:txBody>
        </p:sp>
        <p:sp>
          <p:nvSpPr>
            <p:cNvPr id="241686" name="Line 133"/>
            <p:cNvSpPr>
              <a:spLocks noChangeShapeType="1"/>
            </p:cNvSpPr>
            <p:nvPr/>
          </p:nvSpPr>
          <p:spPr bwMode="auto">
            <a:xfrm>
              <a:off x="282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687" name="Line 134"/>
            <p:cNvSpPr>
              <a:spLocks noChangeShapeType="1"/>
            </p:cNvSpPr>
            <p:nvPr/>
          </p:nvSpPr>
          <p:spPr bwMode="auto">
            <a:xfrm>
              <a:off x="378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688" name="Line 135"/>
            <p:cNvSpPr>
              <a:spLocks noChangeShapeType="1"/>
            </p:cNvSpPr>
            <p:nvPr/>
          </p:nvSpPr>
          <p:spPr bwMode="auto">
            <a:xfrm>
              <a:off x="474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1689" name="Group 136"/>
            <p:cNvGrpSpPr>
              <a:grpSpLocks/>
            </p:cNvGrpSpPr>
            <p:nvPr/>
          </p:nvGrpSpPr>
          <p:grpSpPr bwMode="auto">
            <a:xfrm>
              <a:off x="2658" y="2608"/>
              <a:ext cx="120" cy="114"/>
              <a:chOff x="1300" y="3186"/>
              <a:chExt cx="120" cy="114"/>
            </a:xfrm>
          </p:grpSpPr>
          <p:sp>
            <p:nvSpPr>
              <p:cNvPr id="241705" name="Rectangle 13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06" name="Freeform 138"/>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07" name="Freeform 139"/>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690" name="Group 140"/>
            <p:cNvGrpSpPr>
              <a:grpSpLocks/>
            </p:cNvGrpSpPr>
            <p:nvPr/>
          </p:nvGrpSpPr>
          <p:grpSpPr bwMode="auto">
            <a:xfrm>
              <a:off x="2674" y="2340"/>
              <a:ext cx="120" cy="114"/>
              <a:chOff x="1300" y="3186"/>
              <a:chExt cx="120" cy="114"/>
            </a:xfrm>
          </p:grpSpPr>
          <p:sp>
            <p:nvSpPr>
              <p:cNvPr id="241702" name="Rectangle 141"/>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03" name="Freeform 142"/>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04" name="Freeform 143"/>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691" name="Group 144"/>
            <p:cNvGrpSpPr>
              <a:grpSpLocks/>
            </p:cNvGrpSpPr>
            <p:nvPr/>
          </p:nvGrpSpPr>
          <p:grpSpPr bwMode="auto">
            <a:xfrm>
              <a:off x="4814" y="2352"/>
              <a:ext cx="120" cy="114"/>
              <a:chOff x="1300" y="3186"/>
              <a:chExt cx="120" cy="114"/>
            </a:xfrm>
          </p:grpSpPr>
          <p:sp>
            <p:nvSpPr>
              <p:cNvPr id="241699" name="Rectangle 14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00" name="Freeform 146"/>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01" name="Freeform 147"/>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692" name="Group 149"/>
            <p:cNvGrpSpPr>
              <a:grpSpLocks/>
            </p:cNvGrpSpPr>
            <p:nvPr/>
          </p:nvGrpSpPr>
          <p:grpSpPr bwMode="auto">
            <a:xfrm>
              <a:off x="4820" y="2604"/>
              <a:ext cx="120" cy="114"/>
              <a:chOff x="1300" y="3186"/>
              <a:chExt cx="120" cy="114"/>
            </a:xfrm>
          </p:grpSpPr>
          <p:sp>
            <p:nvSpPr>
              <p:cNvPr id="241696" name="Rectangle 150"/>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97" name="Freeform 151"/>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698" name="Freeform 152"/>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1693" name="Text Box 153"/>
            <p:cNvSpPr txBox="1">
              <a:spLocks noChangeArrowheads="1"/>
            </p:cNvSpPr>
            <p:nvPr/>
          </p:nvSpPr>
          <p:spPr bwMode="auto">
            <a:xfrm>
              <a:off x="2785" y="2676"/>
              <a:ext cx="56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目的地址</a:t>
              </a:r>
              <a:endParaRPr kumimoji="0"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241694" name="Text Box 154"/>
            <p:cNvSpPr txBox="1">
              <a:spLocks noChangeArrowheads="1"/>
            </p:cNvSpPr>
            <p:nvPr/>
          </p:nvSpPr>
          <p:spPr bwMode="auto">
            <a:xfrm>
              <a:off x="3762" y="2674"/>
              <a:ext cx="45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源地址</a:t>
              </a:r>
              <a:endParaRPr kumimoji="0"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241695" name="Text Box 156"/>
            <p:cNvSpPr txBox="1">
              <a:spLocks noChangeArrowheads="1"/>
            </p:cNvSpPr>
            <p:nvPr/>
          </p:nvSpPr>
          <p:spPr bwMode="auto">
            <a:xfrm>
              <a:off x="4146" y="2896"/>
              <a:ext cx="69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802.</a:t>
              </a:r>
              <a:r>
                <a:rPr kumimoji="0" lang="en-US" altLang="zh-CN" sz="1800" b="1">
                  <a:solidFill>
                    <a:srgbClr val="FF0000"/>
                  </a:solidFill>
                  <a:latin typeface="Comic Sans MS" panose="030F0702030302020204" pitchFamily="66" charset="0"/>
                  <a:ea typeface="宋体" panose="02010600030101010101" pitchFamily="2" charset="-122"/>
                </a:rPr>
                <a:t>3</a:t>
              </a: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帧</a:t>
              </a:r>
            </a:p>
          </p:txBody>
        </p:sp>
      </p:grpSp>
      <p:sp>
        <p:nvSpPr>
          <p:cNvPr id="241680" name="Rectangle 159"/>
          <p:cNvSpPr>
            <a:spLocks noChangeArrowheads="1"/>
          </p:cNvSpPr>
          <p:nvPr/>
        </p:nvSpPr>
        <p:spPr bwMode="auto">
          <a:xfrm>
            <a:off x="539750" y="1889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3200" b="1">
                <a:solidFill>
                  <a:srgbClr val="3333CC"/>
                </a:solidFill>
                <a:latin typeface="Arial" panose="020B0604020202020204" pitchFamily="34" charset="0"/>
                <a:ea typeface="宋体" panose="02010600030101010101" pitchFamily="2" charset="-122"/>
              </a:rPr>
              <a:t>802.11 </a:t>
            </a:r>
            <a:r>
              <a:rPr kumimoji="0" lang="zh-CN" altLang="en-US" sz="3200" b="1">
                <a:solidFill>
                  <a:srgbClr val="3333CC"/>
                </a:solidFill>
                <a:latin typeface="Arial" panose="020B0604020202020204" pitchFamily="34" charset="0"/>
                <a:ea typeface="宋体" panose="02010600030101010101" pitchFamily="2" charset="-122"/>
              </a:rPr>
              <a:t>帧</a:t>
            </a:r>
            <a:r>
              <a:rPr kumimoji="0" lang="en-US" altLang="zh-CN" sz="3200" b="1">
                <a:solidFill>
                  <a:srgbClr val="3333CC"/>
                </a:solidFill>
                <a:latin typeface="Arial" panose="020B0604020202020204" pitchFamily="34" charset="0"/>
                <a:ea typeface="宋体" panose="02010600030101010101" pitchFamily="2" charset="-122"/>
              </a:rPr>
              <a:t>:</a:t>
            </a:r>
            <a:r>
              <a:rPr kumimoji="0" lang="zh-CN" altLang="en-US" sz="3200" b="1">
                <a:solidFill>
                  <a:srgbClr val="3333CC"/>
                </a:solidFill>
                <a:latin typeface="Arial" panose="020B0604020202020204" pitchFamily="34" charset="0"/>
                <a:ea typeface="宋体" panose="02010600030101010101" pitchFamily="2" charset="-122"/>
              </a:rPr>
              <a:t>地址</a:t>
            </a:r>
            <a:endParaRPr kumimoji="0" lang="en-US" altLang="zh-CN" sz="3200" b="1">
              <a:solidFill>
                <a:srgbClr val="3333CC"/>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smtClean="0">
                <a:solidFill>
                  <a:schemeClr val="bg2"/>
                </a:solidFill>
                <a:latin typeface="华文隶书" panose="02010800040101010101" pitchFamily="2" charset="-122"/>
                <a:ea typeface="华文隶书" panose="02010800040101010101" pitchFamily="2" charset="-122"/>
              </a:rPr>
              <a:t>《</a:t>
            </a:r>
            <a:r>
              <a:rPr kumimoji="0" lang="zh-CN" altLang="en-US" sz="1600" smtClean="0">
                <a:solidFill>
                  <a:schemeClr val="bg2"/>
                </a:solidFill>
                <a:latin typeface="华文隶书" panose="02010800040101010101" pitchFamily="2" charset="-122"/>
                <a:ea typeface="华文隶书" panose="02010800040101010101" pitchFamily="2" charset="-122"/>
              </a:rPr>
              <a:t>网络专题选讲</a:t>
            </a:r>
            <a:r>
              <a:rPr kumimoji="0" lang="en-US" altLang="zh-CN" sz="1600" smtClean="0">
                <a:solidFill>
                  <a:schemeClr val="bg2"/>
                </a:solidFill>
                <a:latin typeface="华文隶书" panose="02010800040101010101" pitchFamily="2" charset="-122"/>
                <a:ea typeface="华文隶书" panose="02010800040101010101" pitchFamily="2" charset="-122"/>
              </a:rPr>
              <a:t>》</a:t>
            </a:r>
          </a:p>
        </p:txBody>
      </p:sp>
      <p:sp>
        <p:nvSpPr>
          <p:cNvPr id="243715"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C332567-5362-422E-BD2E-2F03964D46F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167</a:t>
            </a:fld>
            <a:r>
              <a:rPr kumimoji="0" lang="en-US" altLang="zh-CN" sz="1000" smtClean="0">
                <a:latin typeface="Arial" panose="020B0604020202020204" pitchFamily="34" charset="0"/>
                <a:ea typeface="宋体" panose="02010600030101010101" pitchFamily="2" charset="-122"/>
              </a:rPr>
              <a:t>-</a:t>
            </a:r>
          </a:p>
        </p:txBody>
      </p:sp>
      <p:grpSp>
        <p:nvGrpSpPr>
          <p:cNvPr id="243716" name="Group 23"/>
          <p:cNvGrpSpPr>
            <a:grpSpLocks/>
          </p:cNvGrpSpPr>
          <p:nvPr/>
        </p:nvGrpSpPr>
        <p:grpSpPr bwMode="auto">
          <a:xfrm>
            <a:off x="442913" y="3856038"/>
            <a:ext cx="8534400" cy="954087"/>
            <a:chOff x="240" y="1991"/>
            <a:chExt cx="5376" cy="601"/>
          </a:xfrm>
        </p:grpSpPr>
        <p:sp>
          <p:nvSpPr>
            <p:cNvPr id="243745" name="Rectangle 24"/>
            <p:cNvSpPr>
              <a:spLocks noChangeArrowheads="1"/>
            </p:cNvSpPr>
            <p:nvPr/>
          </p:nvSpPr>
          <p:spPr bwMode="auto">
            <a:xfrm>
              <a:off x="864" y="2208"/>
              <a:ext cx="62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类型</a:t>
              </a:r>
            </a:p>
          </p:txBody>
        </p:sp>
        <p:sp>
          <p:nvSpPr>
            <p:cNvPr id="243746" name="Rectangle 25"/>
            <p:cNvSpPr>
              <a:spLocks noChangeArrowheads="1"/>
            </p:cNvSpPr>
            <p:nvPr/>
          </p:nvSpPr>
          <p:spPr bwMode="auto">
            <a:xfrm>
              <a:off x="2592"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从</a:t>
              </a:r>
              <a:r>
                <a:rPr kumimoji="0" lang="en-US" altLang="zh-CN" sz="1600">
                  <a:latin typeface="Arial" panose="020B0604020202020204" pitchFamily="34" charset="0"/>
                  <a:ea typeface="宋体" panose="02010600030101010101" pitchFamily="2" charset="-122"/>
                </a:rPr>
                <a:t>AP</a:t>
              </a:r>
            </a:p>
          </p:txBody>
        </p:sp>
        <p:sp>
          <p:nvSpPr>
            <p:cNvPr id="243747" name="Rectangle 26"/>
            <p:cNvSpPr>
              <a:spLocks noChangeArrowheads="1"/>
            </p:cNvSpPr>
            <p:nvPr/>
          </p:nvSpPr>
          <p:spPr bwMode="auto">
            <a:xfrm>
              <a:off x="1488" y="2208"/>
              <a:ext cx="67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子类</a:t>
              </a:r>
            </a:p>
          </p:txBody>
        </p:sp>
        <p:sp>
          <p:nvSpPr>
            <p:cNvPr id="243748" name="Rectangle 27"/>
            <p:cNvSpPr>
              <a:spLocks noChangeArrowheads="1"/>
            </p:cNvSpPr>
            <p:nvPr/>
          </p:nvSpPr>
          <p:spPr bwMode="auto">
            <a:xfrm>
              <a:off x="2160"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到</a:t>
              </a:r>
              <a:r>
                <a:rPr kumimoji="0" lang="en-US" altLang="zh-CN" sz="1600">
                  <a:latin typeface="Arial" panose="020B0604020202020204" pitchFamily="34" charset="0"/>
                  <a:ea typeface="宋体" panose="02010600030101010101" pitchFamily="2" charset="-122"/>
                </a:rPr>
                <a:t>AP</a:t>
              </a:r>
            </a:p>
          </p:txBody>
        </p:sp>
        <p:sp>
          <p:nvSpPr>
            <p:cNvPr id="243749" name="Rectangle 28"/>
            <p:cNvSpPr>
              <a:spLocks noChangeArrowheads="1"/>
            </p:cNvSpPr>
            <p:nvPr/>
          </p:nvSpPr>
          <p:spPr bwMode="auto">
            <a:xfrm>
              <a:off x="3024"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更多</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标识</a:t>
              </a:r>
              <a:endParaRPr kumimoji="0" lang="en-US" altLang="zh-CN" sz="1600">
                <a:latin typeface="Arial" panose="020B0604020202020204" pitchFamily="34" charset="0"/>
                <a:ea typeface="宋体" panose="02010600030101010101" pitchFamily="2" charset="-122"/>
              </a:endParaRPr>
            </a:p>
          </p:txBody>
        </p:sp>
        <p:sp>
          <p:nvSpPr>
            <p:cNvPr id="243750" name="Rectangle 29"/>
            <p:cNvSpPr>
              <a:spLocks noChangeArrowheads="1"/>
            </p:cNvSpPr>
            <p:nvPr/>
          </p:nvSpPr>
          <p:spPr bwMode="auto">
            <a:xfrm>
              <a:off x="4752"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WEP</a:t>
              </a:r>
            </a:p>
          </p:txBody>
        </p:sp>
        <p:sp>
          <p:nvSpPr>
            <p:cNvPr id="243751" name="Rectangle 30"/>
            <p:cNvSpPr>
              <a:spLocks noChangeArrowheads="1"/>
            </p:cNvSpPr>
            <p:nvPr/>
          </p:nvSpPr>
          <p:spPr bwMode="auto">
            <a:xfrm>
              <a:off x="4320"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更多</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数据</a:t>
              </a:r>
              <a:endParaRPr kumimoji="0" lang="en-US" altLang="zh-CN" sz="1600">
                <a:latin typeface="Arial" panose="020B0604020202020204" pitchFamily="34" charset="0"/>
                <a:ea typeface="宋体" panose="02010600030101010101" pitchFamily="2" charset="-122"/>
              </a:endParaRPr>
            </a:p>
          </p:txBody>
        </p:sp>
        <p:sp>
          <p:nvSpPr>
            <p:cNvPr id="243752" name="Rectangle 31"/>
            <p:cNvSpPr>
              <a:spLocks noChangeArrowheads="1"/>
            </p:cNvSpPr>
            <p:nvPr/>
          </p:nvSpPr>
          <p:spPr bwMode="auto">
            <a:xfrm>
              <a:off x="3888"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功率</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管理</a:t>
              </a:r>
              <a:endParaRPr kumimoji="0" lang="en-US" altLang="zh-CN" sz="1600">
                <a:latin typeface="Arial" panose="020B0604020202020204" pitchFamily="34" charset="0"/>
                <a:ea typeface="宋体" panose="02010600030101010101" pitchFamily="2" charset="-122"/>
              </a:endParaRPr>
            </a:p>
          </p:txBody>
        </p:sp>
        <p:sp>
          <p:nvSpPr>
            <p:cNvPr id="243753" name="Rectangle 32"/>
            <p:cNvSpPr>
              <a:spLocks noChangeArrowheads="1"/>
            </p:cNvSpPr>
            <p:nvPr/>
          </p:nvSpPr>
          <p:spPr bwMode="auto">
            <a:xfrm>
              <a:off x="3456"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重试</a:t>
              </a:r>
            </a:p>
          </p:txBody>
        </p:sp>
        <p:sp>
          <p:nvSpPr>
            <p:cNvPr id="243754" name="Rectangle 33"/>
            <p:cNvSpPr>
              <a:spLocks noChangeArrowheads="1"/>
            </p:cNvSpPr>
            <p:nvPr/>
          </p:nvSpPr>
          <p:spPr bwMode="auto">
            <a:xfrm>
              <a:off x="5184"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Rsvd</a:t>
              </a:r>
            </a:p>
          </p:txBody>
        </p:sp>
        <p:sp>
          <p:nvSpPr>
            <p:cNvPr id="243755" name="Rectangle 34"/>
            <p:cNvSpPr>
              <a:spLocks noChangeArrowheads="1"/>
            </p:cNvSpPr>
            <p:nvPr/>
          </p:nvSpPr>
          <p:spPr bwMode="auto">
            <a:xfrm>
              <a:off x="240" y="2208"/>
              <a:ext cx="62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协议</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版本</a:t>
              </a:r>
              <a:endParaRPr kumimoji="0" lang="en-US" altLang="zh-CN" sz="1600">
                <a:latin typeface="Arial" panose="020B0604020202020204" pitchFamily="34" charset="0"/>
                <a:ea typeface="宋体" panose="02010600030101010101" pitchFamily="2" charset="-122"/>
              </a:endParaRPr>
            </a:p>
          </p:txBody>
        </p:sp>
        <p:sp>
          <p:nvSpPr>
            <p:cNvPr id="243756" name="Text Box 35"/>
            <p:cNvSpPr txBox="1">
              <a:spLocks noChangeArrowheads="1"/>
            </p:cNvSpPr>
            <p:nvPr/>
          </p:nvSpPr>
          <p:spPr bwMode="auto">
            <a:xfrm>
              <a:off x="518" y="1991"/>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57" name="Text Box 36"/>
            <p:cNvSpPr txBox="1">
              <a:spLocks noChangeArrowheads="1"/>
            </p:cNvSpPr>
            <p:nvPr/>
          </p:nvSpPr>
          <p:spPr bwMode="auto">
            <a:xfrm>
              <a:off x="11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58" name="Text Box 37"/>
            <p:cNvSpPr txBox="1">
              <a:spLocks noChangeArrowheads="1"/>
            </p:cNvSpPr>
            <p:nvPr/>
          </p:nvSpPr>
          <p:spPr bwMode="auto">
            <a:xfrm>
              <a:off x="172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p>
          </p:txBody>
        </p:sp>
        <p:sp>
          <p:nvSpPr>
            <p:cNvPr id="243759" name="Text Box 38"/>
            <p:cNvSpPr txBox="1">
              <a:spLocks noChangeArrowheads="1"/>
            </p:cNvSpPr>
            <p:nvPr/>
          </p:nvSpPr>
          <p:spPr bwMode="auto">
            <a:xfrm>
              <a:off x="23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0" name="Text Box 39"/>
            <p:cNvSpPr txBox="1">
              <a:spLocks noChangeArrowheads="1"/>
            </p:cNvSpPr>
            <p:nvPr/>
          </p:nvSpPr>
          <p:spPr bwMode="auto">
            <a:xfrm>
              <a:off x="268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1" name="Text Box 40"/>
            <p:cNvSpPr txBox="1">
              <a:spLocks noChangeArrowheads="1"/>
            </p:cNvSpPr>
            <p:nvPr/>
          </p:nvSpPr>
          <p:spPr bwMode="auto">
            <a:xfrm>
              <a:off x="312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2" name="Text Box 41"/>
            <p:cNvSpPr txBox="1">
              <a:spLocks noChangeArrowheads="1"/>
            </p:cNvSpPr>
            <p:nvPr/>
          </p:nvSpPr>
          <p:spPr bwMode="auto">
            <a:xfrm>
              <a:off x="446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3" name="Text Box 42"/>
            <p:cNvSpPr txBox="1">
              <a:spLocks noChangeArrowheads="1"/>
            </p:cNvSpPr>
            <p:nvPr/>
          </p:nvSpPr>
          <p:spPr bwMode="auto">
            <a:xfrm>
              <a:off x="4896"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4" name="Text Box 43"/>
            <p:cNvSpPr txBox="1">
              <a:spLocks noChangeArrowheads="1"/>
            </p:cNvSpPr>
            <p:nvPr/>
          </p:nvSpPr>
          <p:spPr bwMode="auto">
            <a:xfrm>
              <a:off x="528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5" name="Text Box 44"/>
            <p:cNvSpPr txBox="1">
              <a:spLocks noChangeArrowheads="1"/>
            </p:cNvSpPr>
            <p:nvPr/>
          </p:nvSpPr>
          <p:spPr bwMode="auto">
            <a:xfrm>
              <a:off x="360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6" name="Text Box 45"/>
            <p:cNvSpPr txBox="1">
              <a:spLocks noChangeArrowheads="1"/>
            </p:cNvSpPr>
            <p:nvPr/>
          </p:nvSpPr>
          <p:spPr bwMode="auto">
            <a:xfrm>
              <a:off x="398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grpSp>
      <p:sp>
        <p:nvSpPr>
          <p:cNvPr id="243717" name="Freeform 47"/>
          <p:cNvSpPr>
            <a:spLocks/>
          </p:cNvSpPr>
          <p:nvPr/>
        </p:nvSpPr>
        <p:spPr bwMode="auto">
          <a:xfrm>
            <a:off x="430213" y="3144838"/>
            <a:ext cx="8713787" cy="1066800"/>
          </a:xfrm>
          <a:custGeom>
            <a:avLst/>
            <a:gdLst>
              <a:gd name="T0" fmla="*/ 2147483646 w 5489"/>
              <a:gd name="T1" fmla="*/ 0 h 672"/>
              <a:gd name="T2" fmla="*/ 0 w 5489"/>
              <a:gd name="T3" fmla="*/ 2147483646 h 672"/>
              <a:gd name="T4" fmla="*/ 2147483646 w 5489"/>
              <a:gd name="T5" fmla="*/ 2147483646 h 672"/>
              <a:gd name="T6" fmla="*/ 2147483646 w 5489"/>
              <a:gd name="T7" fmla="*/ 0 h 672"/>
              <a:gd name="T8" fmla="*/ 2147483646 w 5489"/>
              <a:gd name="T9" fmla="*/ 0 h 672"/>
              <a:gd name="T10" fmla="*/ 0 60000 65536"/>
              <a:gd name="T11" fmla="*/ 0 60000 65536"/>
              <a:gd name="T12" fmla="*/ 0 60000 65536"/>
              <a:gd name="T13" fmla="*/ 0 60000 65536"/>
              <a:gd name="T14" fmla="*/ 0 60000 65536"/>
              <a:gd name="T15" fmla="*/ 0 w 5489"/>
              <a:gd name="T16" fmla="*/ 0 h 672"/>
              <a:gd name="T17" fmla="*/ 5489 w 5489"/>
              <a:gd name="T18" fmla="*/ 672 h 672"/>
            </a:gdLst>
            <a:ahLst/>
            <a:cxnLst>
              <a:cxn ang="T10">
                <a:pos x="T0" y="T1"/>
              </a:cxn>
              <a:cxn ang="T11">
                <a:pos x="T2" y="T3"/>
              </a:cxn>
              <a:cxn ang="T12">
                <a:pos x="T4" y="T5"/>
              </a:cxn>
              <a:cxn ang="T13">
                <a:pos x="T6" y="T7"/>
              </a:cxn>
              <a:cxn ang="T14">
                <a:pos x="T8" y="T9"/>
              </a:cxn>
            </a:cxnLst>
            <a:rect l="T15" t="T16" r="T17" b="T18"/>
            <a:pathLst>
              <a:path w="5489" h="672">
                <a:moveTo>
                  <a:pt x="64" y="0"/>
                </a:moveTo>
                <a:lnTo>
                  <a:pt x="0" y="664"/>
                </a:lnTo>
                <a:lnTo>
                  <a:pt x="5392" y="672"/>
                </a:lnTo>
                <a:cubicBezTo>
                  <a:pt x="5489" y="561"/>
                  <a:pt x="976" y="408"/>
                  <a:pt x="584" y="0"/>
                </a:cubicBezTo>
                <a:cubicBezTo>
                  <a:pt x="152" y="0"/>
                  <a:pt x="172" y="0"/>
                  <a:pt x="64"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718" name="Rectangle 48"/>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3200" b="1">
                <a:solidFill>
                  <a:srgbClr val="3333CC"/>
                </a:solidFill>
                <a:latin typeface="Arial" panose="020B0604020202020204" pitchFamily="34" charset="0"/>
                <a:ea typeface="宋体" panose="02010600030101010101" pitchFamily="2" charset="-122"/>
              </a:rPr>
              <a:t>802.11 </a:t>
            </a:r>
            <a:r>
              <a:rPr kumimoji="0" lang="zh-CN" altLang="en-US" sz="3200" b="1">
                <a:solidFill>
                  <a:srgbClr val="3333CC"/>
                </a:solidFill>
                <a:latin typeface="Arial" panose="020B0604020202020204" pitchFamily="34" charset="0"/>
                <a:ea typeface="宋体" panose="02010600030101010101" pitchFamily="2" charset="-122"/>
              </a:rPr>
              <a:t>帧</a:t>
            </a:r>
            <a:r>
              <a:rPr kumimoji="0" lang="en-US" altLang="zh-CN" sz="3200" b="1">
                <a:solidFill>
                  <a:srgbClr val="3333CC"/>
                </a:solidFill>
                <a:latin typeface="Arial" panose="020B0604020202020204" pitchFamily="34" charset="0"/>
                <a:ea typeface="宋体" panose="02010600030101010101" pitchFamily="2" charset="-122"/>
              </a:rPr>
              <a:t>: </a:t>
            </a:r>
            <a:r>
              <a:rPr kumimoji="0" lang="zh-CN" altLang="en-US" sz="3200" b="1">
                <a:solidFill>
                  <a:srgbClr val="3333CC"/>
                </a:solidFill>
                <a:latin typeface="Arial" panose="020B0604020202020204" pitchFamily="34" charset="0"/>
                <a:ea typeface="宋体" panose="02010600030101010101" pitchFamily="2" charset="-122"/>
              </a:rPr>
              <a:t>其他</a:t>
            </a:r>
          </a:p>
        </p:txBody>
      </p:sp>
      <p:sp>
        <p:nvSpPr>
          <p:cNvPr id="243719" name="Text Box 49"/>
          <p:cNvSpPr txBox="1">
            <a:spLocks noChangeArrowheads="1"/>
          </p:cNvSpPr>
          <p:nvPr/>
        </p:nvSpPr>
        <p:spPr bwMode="auto">
          <a:xfrm>
            <a:off x="2132013" y="1316038"/>
            <a:ext cx="236061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预约传输时间</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的持续期</a:t>
            </a:r>
            <a:r>
              <a:rPr kumimoji="0" lang="en-US" altLang="zh-CN" sz="1800">
                <a:latin typeface="Comic Sans MS" panose="030F0702030302020204" pitchFamily="66" charset="0"/>
                <a:ea typeface="宋体" panose="02010600030101010101" pitchFamily="2" charset="-122"/>
              </a:rPr>
              <a:t> (RTS/CTS)</a:t>
            </a:r>
          </a:p>
        </p:txBody>
      </p:sp>
      <p:sp>
        <p:nvSpPr>
          <p:cNvPr id="243720" name="Line 50"/>
          <p:cNvSpPr>
            <a:spLocks noChangeShapeType="1"/>
          </p:cNvSpPr>
          <p:nvPr/>
        </p:nvSpPr>
        <p:spPr bwMode="auto">
          <a:xfrm flipH="1">
            <a:off x="1905000" y="1554163"/>
            <a:ext cx="258763" cy="639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721" name="Text Box 51"/>
          <p:cNvSpPr txBox="1">
            <a:spLocks noChangeArrowheads="1"/>
          </p:cNvSpPr>
          <p:nvPr/>
        </p:nvSpPr>
        <p:spPr bwMode="auto">
          <a:xfrm>
            <a:off x="5926138" y="1177925"/>
            <a:ext cx="10985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帧序列号</a:t>
            </a:r>
            <a:endParaRPr kumimoji="0" lang="en-US" altLang="zh-CN" sz="1800">
              <a:latin typeface="Comic Sans MS" panose="030F0702030302020204" pitchFamily="66" charset="0"/>
              <a:ea typeface="宋体" panose="02010600030101010101" pitchFamily="2" charset="-122"/>
            </a:endParaRPr>
          </a:p>
        </p:txBody>
      </p:sp>
      <p:sp>
        <p:nvSpPr>
          <p:cNvPr id="243722" name="Line 52"/>
          <p:cNvSpPr>
            <a:spLocks noChangeShapeType="1"/>
          </p:cNvSpPr>
          <p:nvPr/>
        </p:nvSpPr>
        <p:spPr bwMode="auto">
          <a:xfrm flipH="1">
            <a:off x="5410200" y="1493838"/>
            <a:ext cx="487363" cy="912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723" name="Line 53"/>
          <p:cNvSpPr>
            <a:spLocks noChangeShapeType="1"/>
          </p:cNvSpPr>
          <p:nvPr/>
        </p:nvSpPr>
        <p:spPr bwMode="auto">
          <a:xfrm flipH="1" flipV="1">
            <a:off x="2012950" y="4908550"/>
            <a:ext cx="258763" cy="639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724" name="Text Box 54"/>
          <p:cNvSpPr txBox="1">
            <a:spLocks noChangeArrowheads="1"/>
          </p:cNvSpPr>
          <p:nvPr/>
        </p:nvSpPr>
        <p:spPr bwMode="auto">
          <a:xfrm>
            <a:off x="2192338" y="5461000"/>
            <a:ext cx="2576512"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帧类型</a:t>
            </a:r>
            <a:endParaRPr kumimoji="0" lang="en-US" altLang="zh-CN" sz="1800">
              <a:latin typeface="Comic Sans MS" panose="030F0702030302020204" pitchFamily="66" charset="0"/>
              <a:ea typeface="宋体" panose="02010600030101010101" pitchFamily="2" charset="-122"/>
            </a:endParaRPr>
          </a:p>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 CTS, ACK, data)</a:t>
            </a:r>
          </a:p>
        </p:txBody>
      </p:sp>
      <p:grpSp>
        <p:nvGrpSpPr>
          <p:cNvPr id="243725" name="Group 55"/>
          <p:cNvGrpSpPr>
            <a:grpSpLocks/>
          </p:cNvGrpSpPr>
          <p:nvPr/>
        </p:nvGrpSpPr>
        <p:grpSpPr bwMode="auto">
          <a:xfrm>
            <a:off x="517525" y="2181225"/>
            <a:ext cx="8077200" cy="993775"/>
            <a:chOff x="240" y="887"/>
            <a:chExt cx="5088" cy="626"/>
          </a:xfrm>
        </p:grpSpPr>
        <p:sp>
          <p:nvSpPr>
            <p:cNvPr id="243726" name="Rectangle 56"/>
            <p:cNvSpPr>
              <a:spLocks noChangeArrowheads="1"/>
            </p:cNvSpPr>
            <p:nvPr/>
          </p:nvSpPr>
          <p:spPr bwMode="auto">
            <a:xfrm>
              <a:off x="24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帧控制</a:t>
              </a:r>
              <a:endParaRPr kumimoji="0" lang="en-US" altLang="zh-CN" sz="1600">
                <a:latin typeface="Arial" panose="020B0604020202020204" pitchFamily="34" charset="0"/>
                <a:ea typeface="宋体" panose="02010600030101010101" pitchFamily="2" charset="-122"/>
              </a:endParaRPr>
            </a:p>
          </p:txBody>
        </p:sp>
        <p:sp>
          <p:nvSpPr>
            <p:cNvPr id="243727" name="Rectangle 57"/>
            <p:cNvSpPr>
              <a:spLocks noChangeArrowheads="1"/>
            </p:cNvSpPr>
            <p:nvPr/>
          </p:nvSpPr>
          <p:spPr bwMode="auto">
            <a:xfrm>
              <a:off x="768"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持续期</a:t>
              </a:r>
            </a:p>
          </p:txBody>
        </p:sp>
        <p:sp>
          <p:nvSpPr>
            <p:cNvPr id="243728" name="Rectangle 58"/>
            <p:cNvSpPr>
              <a:spLocks noChangeArrowheads="1"/>
            </p:cNvSpPr>
            <p:nvPr/>
          </p:nvSpPr>
          <p:spPr bwMode="auto">
            <a:xfrm>
              <a:off x="1296"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sp>
          <p:nvSpPr>
            <p:cNvPr id="243729" name="Rectangle 59"/>
            <p:cNvSpPr>
              <a:spLocks noChangeArrowheads="1"/>
            </p:cNvSpPr>
            <p:nvPr/>
          </p:nvSpPr>
          <p:spPr bwMode="auto">
            <a:xfrm>
              <a:off x="1824"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sp>
          <p:nvSpPr>
            <p:cNvPr id="243730" name="Rectangle 60"/>
            <p:cNvSpPr>
              <a:spLocks noChangeArrowheads="1"/>
            </p:cNvSpPr>
            <p:nvPr/>
          </p:nvSpPr>
          <p:spPr bwMode="auto">
            <a:xfrm>
              <a:off x="3408" y="1104"/>
              <a:ext cx="52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sp>
          <p:nvSpPr>
            <p:cNvPr id="243731" name="Rectangle 61"/>
            <p:cNvSpPr>
              <a:spLocks noChangeArrowheads="1"/>
            </p:cNvSpPr>
            <p:nvPr/>
          </p:nvSpPr>
          <p:spPr bwMode="auto">
            <a:xfrm>
              <a:off x="2352"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sp>
          <p:nvSpPr>
            <p:cNvPr id="243732" name="Rectangle 62"/>
            <p:cNvSpPr>
              <a:spLocks noChangeArrowheads="1"/>
            </p:cNvSpPr>
            <p:nvPr/>
          </p:nvSpPr>
          <p:spPr bwMode="auto">
            <a:xfrm>
              <a:off x="2880" y="1104"/>
              <a:ext cx="52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43733" name="Rectangle 63"/>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有效载荷</a:t>
              </a:r>
            </a:p>
          </p:txBody>
        </p:sp>
        <p:sp>
          <p:nvSpPr>
            <p:cNvPr id="243734" name="Rectangle 64"/>
            <p:cNvSpPr>
              <a:spLocks noChangeArrowheads="1"/>
            </p:cNvSpPr>
            <p:nvPr/>
          </p:nvSpPr>
          <p:spPr bwMode="auto">
            <a:xfrm>
              <a:off x="4800" y="1104"/>
              <a:ext cx="52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CRC</a:t>
              </a:r>
            </a:p>
          </p:txBody>
        </p:sp>
        <p:sp>
          <p:nvSpPr>
            <p:cNvPr id="243735" name="Text Box 65"/>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36" name="Text Box 66"/>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37" name="Text Box 67"/>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38" name="Text Box 68"/>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39" name="Text Box 69"/>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40" name="Text Box 70"/>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41" name="Text Box 71"/>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42" name="Text Box 72"/>
            <p:cNvSpPr txBox="1">
              <a:spLocks noChangeArrowheads="1"/>
            </p:cNvSpPr>
            <p:nvPr/>
          </p:nvSpPr>
          <p:spPr bwMode="auto">
            <a:xfrm>
              <a:off x="4032" y="912"/>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0 - 2312</a:t>
              </a:r>
            </a:p>
          </p:txBody>
        </p:sp>
        <p:sp>
          <p:nvSpPr>
            <p:cNvPr id="243743" name="Text Box 73"/>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p>
          </p:txBody>
        </p:sp>
        <p:sp>
          <p:nvSpPr>
            <p:cNvPr id="243744" name="Text Box 74"/>
            <p:cNvSpPr txBox="1">
              <a:spLocks noChangeArrowheads="1"/>
            </p:cNvSpPr>
            <p:nvPr/>
          </p:nvSpPr>
          <p:spPr bwMode="auto">
            <a:xfrm>
              <a:off x="2980" y="1135"/>
              <a:ext cx="372"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序号</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控制</a:t>
              </a:r>
              <a:endParaRPr kumimoji="0" lang="en-US" altLang="zh-CN" sz="16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B7EEE87-8903-445B-9C51-F9E5866AAC1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168</a:t>
            </a:fld>
            <a:r>
              <a:rPr kumimoji="0" lang="en-US" altLang="zh-CN" sz="1000" smtClean="0">
                <a:latin typeface="Arial" panose="020B0604020202020204" pitchFamily="34" charset="0"/>
                <a:ea typeface="宋体" panose="02010600030101010101" pitchFamily="2" charset="-122"/>
              </a:rPr>
              <a:t>-</a:t>
            </a:r>
          </a:p>
        </p:txBody>
      </p:sp>
      <p:sp>
        <p:nvSpPr>
          <p:cNvPr id="245763" name="Rectangle 2"/>
          <p:cNvSpPr>
            <a:spLocks noGrp="1" noChangeArrowheads="1"/>
          </p:cNvSpPr>
          <p:nvPr>
            <p:ph type="title"/>
          </p:nvPr>
        </p:nvSpPr>
        <p:spPr/>
        <p:txBody>
          <a:bodyPr/>
          <a:lstStyle/>
          <a:p>
            <a:pPr eaLnBrk="1" hangingPunct="1"/>
            <a:r>
              <a:rPr lang="zh-CN" altLang="en-US" sz="3200" dirty="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a:t>无线</a:t>
            </a:r>
            <a:r>
              <a:rPr lang="zh-CN" altLang="en-US" dirty="0" smtClean="0"/>
              <a:t>局域网</a:t>
            </a:r>
            <a:endParaRPr lang="en-US" altLang="zh-CN" dirty="0" smtClean="0"/>
          </a:p>
          <a:p>
            <a:pPr eaLnBrk="1" hangingPunct="1">
              <a:defRPr/>
            </a:pPr>
            <a:r>
              <a:rPr lang="zh-CN" altLang="en-US" dirty="0" smtClean="0"/>
              <a:t>总结</a:t>
            </a:r>
            <a:endParaRPr lang="en-US" altLang="zh-CN" dirty="0" smtClean="0"/>
          </a:p>
        </p:txBody>
      </p:sp>
      <p:sp>
        <p:nvSpPr>
          <p:cNvPr id="245765" name="AutoShape 4"/>
          <p:cNvSpPr>
            <a:spLocks noChangeArrowheads="1"/>
          </p:cNvSpPr>
          <p:nvPr/>
        </p:nvSpPr>
        <p:spPr bwMode="auto">
          <a:xfrm>
            <a:off x="0" y="5732463"/>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zh-CN" altLang="en-US" smtClean="0"/>
              <a:t>数据链路层组件和协议</a:t>
            </a:r>
            <a:endParaRPr lang="en-US" altLang="zh-CN" smtClean="0"/>
          </a:p>
        </p:txBody>
      </p:sp>
      <p:sp>
        <p:nvSpPr>
          <p:cNvPr id="246787" name="内容占位符 6"/>
          <p:cNvSpPr>
            <a:spLocks noGrp="1"/>
          </p:cNvSpPr>
          <p:nvPr>
            <p:ph idx="1"/>
          </p:nvPr>
        </p:nvSpPr>
        <p:spPr/>
        <p:txBody>
          <a:bodyPr/>
          <a:lstStyle/>
          <a:p>
            <a:r>
              <a:rPr lang="zh-CN" altLang="en-US" sz="2400" smtClean="0"/>
              <a:t>协议设计组件</a:t>
            </a:r>
            <a:endParaRPr lang="en-US" altLang="zh-CN" sz="2400" smtClean="0"/>
          </a:p>
          <a:p>
            <a:pPr lvl="1"/>
            <a:r>
              <a:rPr lang="zh-CN" altLang="en-US" sz="2000" i="1" smtClean="0">
                <a:solidFill>
                  <a:srgbClr val="3333CC"/>
                </a:solidFill>
              </a:rPr>
              <a:t>编码</a:t>
            </a:r>
            <a:endParaRPr lang="en-US" altLang="zh-CN" sz="2000" i="1" smtClean="0">
              <a:solidFill>
                <a:srgbClr val="3333CC"/>
              </a:solidFill>
            </a:endParaRPr>
          </a:p>
          <a:p>
            <a:pPr lvl="1"/>
            <a:r>
              <a:rPr lang="zh-CN" altLang="en-US" sz="2000" i="1" smtClean="0">
                <a:solidFill>
                  <a:srgbClr val="3333CC"/>
                </a:solidFill>
              </a:rPr>
              <a:t>帧定界</a:t>
            </a:r>
            <a:endParaRPr lang="en-US" altLang="zh-CN" sz="2000" i="1" smtClean="0">
              <a:solidFill>
                <a:srgbClr val="3333CC"/>
              </a:solidFill>
            </a:endParaRPr>
          </a:p>
          <a:p>
            <a:pPr lvl="1"/>
            <a:r>
              <a:rPr lang="zh-CN" altLang="en-US" sz="2000" i="1" smtClean="0">
                <a:solidFill>
                  <a:srgbClr val="3333CC"/>
                </a:solidFill>
              </a:rPr>
              <a:t>差错监测</a:t>
            </a:r>
            <a:endParaRPr lang="en-US" altLang="zh-CN" sz="2000" i="1" smtClean="0">
              <a:solidFill>
                <a:srgbClr val="3333CC"/>
              </a:solidFill>
            </a:endParaRPr>
          </a:p>
          <a:p>
            <a:pPr lvl="1"/>
            <a:r>
              <a:rPr lang="zh-CN" altLang="en-US" sz="2000" i="1" smtClean="0">
                <a:solidFill>
                  <a:srgbClr val="3333CC"/>
                </a:solidFill>
              </a:rPr>
              <a:t>可靠传输</a:t>
            </a:r>
            <a:endParaRPr lang="en-US" altLang="zh-CN" sz="2000" i="1" smtClean="0">
              <a:solidFill>
                <a:srgbClr val="3333CC"/>
              </a:solidFill>
            </a:endParaRPr>
          </a:p>
          <a:p>
            <a:pPr lvl="1"/>
            <a:r>
              <a:rPr lang="zh-CN" altLang="en-US" sz="2000" i="1" smtClean="0">
                <a:solidFill>
                  <a:srgbClr val="3333CC"/>
                </a:solidFill>
              </a:rPr>
              <a:t>多路访问控制</a:t>
            </a:r>
            <a:r>
              <a:rPr lang="en-US" altLang="zh-CN" sz="2000" i="1" smtClean="0">
                <a:solidFill>
                  <a:srgbClr val="3333CC"/>
                </a:solidFill>
              </a:rPr>
              <a:t> </a:t>
            </a:r>
          </a:p>
          <a:p>
            <a:endParaRPr lang="zh-CN" altLang="en-US" smtClean="0"/>
          </a:p>
        </p:txBody>
      </p:sp>
      <p:sp>
        <p:nvSpPr>
          <p:cNvPr id="24678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E30AB0C-80C2-40B5-9A91-EA201E023C6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169</a:t>
            </a:fld>
            <a:r>
              <a:rPr kumimoji="0" lang="en-US" altLang="zh-CN" sz="1000" smtClean="0">
                <a:latin typeface="Arial" panose="020B0604020202020204" pitchFamily="34" charset="0"/>
                <a:ea typeface="宋体" panose="02010600030101010101" pitchFamily="2" charset="-122"/>
              </a:rPr>
              <a:t>-</a:t>
            </a:r>
          </a:p>
        </p:txBody>
      </p:sp>
      <p:graphicFrame>
        <p:nvGraphicFramePr>
          <p:cNvPr id="2122755" name="Group 3"/>
          <p:cNvGraphicFramePr>
            <a:graphicFrameLocks noGrp="1"/>
          </p:cNvGraphicFramePr>
          <p:nvPr/>
        </p:nvGraphicFramePr>
        <p:xfrm>
          <a:off x="214313" y="3500438"/>
          <a:ext cx="8648701" cy="3206753"/>
        </p:xfrm>
        <a:graphic>
          <a:graphicData uri="http://schemas.openxmlformats.org/drawingml/2006/table">
            <a:tbl>
              <a:tblPr>
                <a:tableStyleId>{8799B23B-EC83-4686-B30A-512413B5E67A}</a:tableStyleId>
              </a:tblPr>
              <a:tblGrid>
                <a:gridCol w="892217">
                  <a:extLst>
                    <a:ext uri="{9D8B030D-6E8A-4147-A177-3AD203B41FA5}">
                      <a16:colId xmlns:a16="http://schemas.microsoft.com/office/drawing/2014/main" val="20000"/>
                    </a:ext>
                  </a:extLst>
                </a:gridCol>
                <a:gridCol w="1928970">
                  <a:extLst>
                    <a:ext uri="{9D8B030D-6E8A-4147-A177-3AD203B41FA5}">
                      <a16:colId xmlns:a16="http://schemas.microsoft.com/office/drawing/2014/main" val="20001"/>
                    </a:ext>
                  </a:extLst>
                </a:gridCol>
                <a:gridCol w="1428867">
                  <a:extLst>
                    <a:ext uri="{9D8B030D-6E8A-4147-A177-3AD203B41FA5}">
                      <a16:colId xmlns:a16="http://schemas.microsoft.com/office/drawing/2014/main" val="20002"/>
                    </a:ext>
                  </a:extLst>
                </a:gridCol>
                <a:gridCol w="1462198">
                  <a:extLst>
                    <a:ext uri="{9D8B030D-6E8A-4147-A177-3AD203B41FA5}">
                      <a16:colId xmlns:a16="http://schemas.microsoft.com/office/drawing/2014/main" val="20003"/>
                    </a:ext>
                  </a:extLst>
                </a:gridCol>
                <a:gridCol w="116849">
                  <a:extLst>
                    <a:ext uri="{9D8B030D-6E8A-4147-A177-3AD203B41FA5}">
                      <a16:colId xmlns:a16="http://schemas.microsoft.com/office/drawing/2014/main" val="20004"/>
                    </a:ext>
                  </a:extLst>
                </a:gridCol>
                <a:gridCol w="1346290">
                  <a:extLst>
                    <a:ext uri="{9D8B030D-6E8A-4147-A177-3AD203B41FA5}">
                      <a16:colId xmlns:a16="http://schemas.microsoft.com/office/drawing/2014/main" val="20005"/>
                    </a:ext>
                  </a:extLst>
                </a:gridCol>
                <a:gridCol w="1473310">
                  <a:extLst>
                    <a:ext uri="{9D8B030D-6E8A-4147-A177-3AD203B41FA5}">
                      <a16:colId xmlns:a16="http://schemas.microsoft.com/office/drawing/2014/main" val="20006"/>
                    </a:ext>
                  </a:extLst>
                </a:gridCol>
              </a:tblGrid>
              <a:tr h="433255">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子层</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组件</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协议</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214">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HDLC</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PPP</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Ethernet</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err="1" smtClean="0">
                          <a:ln>
                            <a:noFill/>
                          </a:ln>
                          <a:effectLst/>
                        </a:rPr>
                        <a:t>WiFi</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1"/>
                  </a:ext>
                </a:extLst>
              </a:tr>
              <a:tr h="396214">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LLC</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可靠传输</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u="none" strike="noStrike" cap="none" normalizeH="0" baseline="0" dirty="0" smtClean="0">
                          <a:ln>
                            <a:noFill/>
                          </a:ln>
                          <a:effectLst/>
                        </a:rPr>
                        <a:t>滑动窗口</a:t>
                      </a:r>
                      <a:r>
                        <a:rPr kumimoji="0" lang="en-US" altLang="zh-CN" sz="2000" u="none" strike="noStrike" cap="none" normalizeH="0" baseline="0" dirty="0" smtClean="0">
                          <a:ln>
                            <a:noFill/>
                          </a:ln>
                          <a:effectLst/>
                        </a:rPr>
                        <a:t>ARQ</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lnR w="12700" cap="flat" cmpd="sng" algn="ctr">
                      <a:solidFill>
                        <a:schemeClr val="tx1"/>
                      </a:solidFill>
                      <a:prstDash val="solid"/>
                      <a:round/>
                      <a:headEnd type="none" w="med" len="med"/>
                      <a:tailEnd type="none" w="med" len="med"/>
                    </a:lnR>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lang="it-IT" sz="2000" dirty="0" smtClean="0">
                          <a:latin typeface="+mn-lt"/>
                        </a:rPr>
                        <a:t>--</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lnL w="12700" cap="flat" cmpd="sng" algn="ctr">
                      <a:solidFill>
                        <a:schemeClr val="tx1"/>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9621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差错检测</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CRC</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96214">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MAC</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多路访问控制</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CSMA/CD</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CSMA/CA</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4"/>
                  </a:ext>
                </a:extLst>
              </a:tr>
              <a:tr h="39621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帧定界</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b="0" i="0" u="none" strike="noStrike" cap="none" normalizeH="0" baseline="0" dirty="0" smtClean="0">
                          <a:ln>
                            <a:noFill/>
                          </a:ln>
                          <a:solidFill>
                            <a:schemeClr val="tx1"/>
                          </a:solidFill>
                          <a:effectLst/>
                          <a:latin typeface="Arial" pitchFamily="34" charset="0"/>
                          <a:ea typeface="华文中宋" pitchFamily="2" charset="-122"/>
                        </a:rPr>
                        <a:t>面向比特</a:t>
                      </a:r>
                      <a:endParaRPr kumimoji="0" lang="en-US" altLang="zh-CN" sz="18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u="none" strike="noStrike" cap="none" normalizeH="0" baseline="0" dirty="0" smtClean="0">
                          <a:ln>
                            <a:noFill/>
                          </a:ln>
                          <a:effectLst/>
                        </a:rPr>
                        <a:t>面向字节</a:t>
                      </a:r>
                      <a:r>
                        <a:rPr kumimoji="0" lang="en-US" altLang="zh-CN" sz="1800" u="none" strike="noStrike" cap="none" normalizeH="0" baseline="0" dirty="0" smtClean="0">
                          <a:ln>
                            <a:noFill/>
                          </a:ln>
                          <a:effectLst/>
                        </a:rPr>
                        <a:t> </a:t>
                      </a:r>
                      <a:endParaRPr kumimoji="0" lang="en-US" altLang="zh-CN" sz="18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Arial" pitchFamily="34" charset="0"/>
                        <a:ea typeface="华文中宋"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b="0" i="0" u="none" strike="noStrike" cap="none" normalizeH="0" baseline="0" dirty="0" smtClean="0">
                          <a:ln>
                            <a:noFill/>
                          </a:ln>
                          <a:solidFill>
                            <a:schemeClr val="tx1"/>
                          </a:solidFill>
                          <a:effectLst/>
                          <a:latin typeface="Arial" pitchFamily="34" charset="0"/>
                          <a:ea typeface="华文中宋" pitchFamily="2" charset="-122"/>
                        </a:rPr>
                        <a:t>面向比特</a:t>
                      </a:r>
                      <a:endParaRPr kumimoji="0" lang="en-US" altLang="zh-CN" sz="18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b="0" i="0" u="none" strike="noStrike" cap="none" normalizeH="0" baseline="0" dirty="0" smtClean="0">
                          <a:ln>
                            <a:noFill/>
                          </a:ln>
                          <a:solidFill>
                            <a:schemeClr val="tx1"/>
                          </a:solidFill>
                          <a:effectLst/>
                          <a:latin typeface="Arial" pitchFamily="34" charset="0"/>
                          <a:ea typeface="华文中宋" pitchFamily="2" charset="-122"/>
                        </a:rPr>
                        <a:t>面向比特</a:t>
                      </a:r>
                      <a:endParaRPr kumimoji="0" lang="en-US" altLang="zh-CN" sz="18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5"/>
                  </a:ext>
                </a:extLst>
              </a:tr>
              <a:tr h="39621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寻址</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8bit+</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1byte</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48bit</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48bit</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6"/>
                  </a:ext>
                </a:extLst>
              </a:tr>
              <a:tr h="396214">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物理链路特征</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点到点</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tc hMerge="1">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广播</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3705269-2732-4267-BA73-E46C94E4158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a:t>
            </a:fld>
            <a:r>
              <a:rPr kumimoji="0" lang="en-US" altLang="zh-CN" sz="1000" smtClean="0">
                <a:latin typeface="Arial" panose="020B0604020202020204" pitchFamily="34" charset="0"/>
                <a:ea typeface="宋体" panose="02010600030101010101" pitchFamily="2" charset="-122"/>
              </a:rPr>
              <a:t>-</a:t>
            </a:r>
          </a:p>
        </p:txBody>
      </p:sp>
      <p:sp>
        <p:nvSpPr>
          <p:cNvPr id="26627" name="Rectangle 2"/>
          <p:cNvSpPr>
            <a:spLocks noGrp="1" noChangeArrowheads="1"/>
          </p:cNvSpPr>
          <p:nvPr>
            <p:ph type="title"/>
          </p:nvPr>
        </p:nvSpPr>
        <p:spPr/>
        <p:txBody>
          <a:bodyPr/>
          <a:lstStyle/>
          <a:p>
            <a:r>
              <a:rPr lang="zh-CN" altLang="en-US" sz="4000" smtClean="0"/>
              <a:t>网络节点</a:t>
            </a:r>
            <a:endParaRPr lang="en-US" altLang="zh-CN" sz="4000" smtClean="0"/>
          </a:p>
        </p:txBody>
      </p:sp>
      <p:grpSp>
        <p:nvGrpSpPr>
          <p:cNvPr id="26628" name="Group 7"/>
          <p:cNvGrpSpPr>
            <a:grpSpLocks/>
          </p:cNvGrpSpPr>
          <p:nvPr/>
        </p:nvGrpSpPr>
        <p:grpSpPr bwMode="auto">
          <a:xfrm>
            <a:off x="1165225" y="1916113"/>
            <a:ext cx="7223125" cy="4681537"/>
            <a:chOff x="204" y="1207"/>
            <a:chExt cx="4396" cy="2915"/>
          </a:xfrm>
        </p:grpSpPr>
        <p:pic>
          <p:nvPicPr>
            <p:cNvPr id="266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207"/>
              <a:ext cx="4042"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65" name="AutoShape 5"/>
            <p:cNvSpPr>
              <a:spLocks noChangeArrowheads="1"/>
            </p:cNvSpPr>
            <p:nvPr/>
          </p:nvSpPr>
          <p:spPr bwMode="auto">
            <a:xfrm>
              <a:off x="3375" y="2340"/>
              <a:ext cx="1225" cy="681"/>
            </a:xfrm>
            <a:prstGeom prst="cloudCallout">
              <a:avLst>
                <a:gd name="adj1" fmla="val 10000"/>
                <a:gd name="adj2" fmla="val 22102"/>
              </a:avLst>
            </a:prstGeom>
            <a:ln>
              <a:noFill/>
              <a:headEnd/>
              <a:tailEnd/>
            </a:ln>
          </p:spPr>
          <p:style>
            <a:lnRef idx="1">
              <a:schemeClr val="accent3"/>
            </a:lnRef>
            <a:fillRef idx="2">
              <a:schemeClr val="accent3"/>
            </a:fillRef>
            <a:effectRef idx="1">
              <a:schemeClr val="accent3"/>
            </a:effectRef>
            <a:fontRef idx="minor">
              <a:schemeClr val="dk1"/>
            </a:fontRef>
          </p:style>
          <p:txBody>
            <a:bodyPr lIns="0" tIns="0" rIns="0" bIns="0"/>
            <a:lstStyle/>
            <a:p>
              <a:pPr algn="ctr" eaLnBrk="1" hangingPunct="1">
                <a:defRPr/>
              </a:pPr>
              <a:endParaRPr lang="en-US" altLang="zh-CN" dirty="0"/>
            </a:p>
            <a:p>
              <a:pPr algn="ctr" eaLnBrk="1" hangingPunct="1">
                <a:defRPr/>
              </a:pPr>
              <a:r>
                <a:rPr lang="en-US" altLang="zh-CN" sz="2800" dirty="0"/>
                <a:t>Network</a:t>
              </a:r>
            </a:p>
          </p:txBody>
        </p:sp>
      </p:grpSp>
      <p:sp>
        <p:nvSpPr>
          <p:cNvPr id="12" name="立方体 11"/>
          <p:cNvSpPr/>
          <p:nvPr/>
        </p:nvSpPr>
        <p:spPr>
          <a:xfrm>
            <a:off x="1295400" y="1989138"/>
            <a:ext cx="4572000" cy="4357687"/>
          </a:xfrm>
          <a:prstGeom prst="cube">
            <a:avLst>
              <a:gd name="adj" fmla="val 7514"/>
            </a:avLst>
          </a:prstGeom>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en-US" altLang="zh-CN" dirty="0"/>
          </a:p>
          <a:p>
            <a:pPr algn="ctr" eaLnBrk="1" hangingPunct="1">
              <a:defRPr/>
            </a:pPr>
            <a:r>
              <a:rPr lang="en-US" altLang="zh-CN" sz="3200" dirty="0"/>
              <a:t>End host</a:t>
            </a:r>
            <a:endParaRPr lang="zh-CN" altLang="en-US" sz="3200"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1116013" y="1989138"/>
            <a:ext cx="7299325" cy="519112"/>
          </a:xfrm>
        </p:spPr>
        <p:txBody>
          <a:bodyPr/>
          <a:lstStyle/>
          <a:p>
            <a:pPr eaLnBrk="1" hangingPunct="1">
              <a:defRPr/>
            </a:pPr>
            <a:r>
              <a:rPr lang="zh-CN" altLang="en-US" smtClean="0"/>
              <a:t>谢谢！</a:t>
            </a:r>
          </a:p>
        </p:txBody>
      </p:sp>
      <p:sp>
        <p:nvSpPr>
          <p:cNvPr id="247812" name="Text Box 4"/>
          <p:cNvSpPr txBox="1">
            <a:spLocks noChangeArrowheads="1"/>
          </p:cNvSpPr>
          <p:nvPr/>
        </p:nvSpPr>
        <p:spPr bwMode="auto">
          <a:xfrm>
            <a:off x="5186772" y="3078163"/>
            <a:ext cx="3404778"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3200" dirty="0">
              <a:latin typeface="Tahoma" panose="020B0604030504040204" pitchFamily="34" charset="0"/>
              <a:ea typeface="华文行楷" panose="02010800040101010101" pitchFamily="2" charset="-122"/>
            </a:endParaRP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华中科技大学</a:t>
            </a: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电子信息与通信</a:t>
            </a:r>
            <a:r>
              <a:rPr lang="zh-CN" altLang="en-US" sz="2000" dirty="0" smtClean="0">
                <a:latin typeface="Tahoma" panose="020B0604030504040204" pitchFamily="34" charset="0"/>
                <a:ea typeface="宋体" panose="02010600030101010101" pitchFamily="2" charset="-122"/>
              </a:rPr>
              <a:t>学院</a:t>
            </a:r>
            <a:r>
              <a:rPr lang="en-US" altLang="zh-CN" sz="2000" dirty="0" smtClean="0">
                <a:latin typeface="Tahoma" panose="020B0604030504040204" pitchFamily="34" charset="0"/>
                <a:ea typeface="宋体" panose="02010600030101010101" pitchFamily="2" charset="-122"/>
              </a:rPr>
              <a:t> </a:t>
            </a:r>
            <a:endParaRPr lang="en-US" altLang="zh-CN" sz="2000" dirty="0">
              <a:latin typeface="Tahoma" panose="020B0604030504040204" pitchFamily="34" charset="0"/>
              <a:ea typeface="宋体" panose="02010600030101010101" pitchFamily="2" charset="-122"/>
            </a:endParaRP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网址：</a:t>
            </a:r>
            <a:r>
              <a:rPr lang="en-US" altLang="zh-CN" sz="2000" dirty="0">
                <a:latin typeface="Tahoma" panose="020B0604030504040204" pitchFamily="34" charset="0"/>
                <a:ea typeface="宋体" panose="02010600030101010101" pitchFamily="2" charset="-122"/>
              </a:rPr>
              <a:t>http</a:t>
            </a:r>
            <a:r>
              <a:rPr lang="en-US" altLang="zh-CN" sz="2000" dirty="0" smtClean="0">
                <a:latin typeface="Tahoma" panose="020B0604030504040204" pitchFamily="34" charset="0"/>
                <a:ea typeface="宋体" panose="02010600030101010101" pitchFamily="2" charset="-122"/>
              </a:rPr>
              <a:t>://eic.hust.edu.cn</a:t>
            </a:r>
            <a:endParaRPr lang="en-US" altLang="zh-CN" sz="2000" dirty="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Number Placeholder 5"/>
          <p:cNvSpPr>
            <a:spLocks noGrp="1"/>
          </p:cNvSpPr>
          <p:nvPr>
            <p:ph type="sldNum" sz="quarter" idx="11"/>
          </p:nvPr>
        </p:nvSpPr>
        <p:spPr>
          <a:xfrm>
            <a:off x="8324850" y="6462713"/>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D29901FE-1CB7-498C-BA54-B642E4E127B7}" type="slidenum">
              <a:rPr kumimoji="0" lang="en-US" altLang="zh-CN" sz="1000" smtClean="0">
                <a:latin typeface="Times New Roman" panose="02020603050405020304" pitchFamily="18" charset="0"/>
                <a:ea typeface="宋体" panose="02010600030101010101" pitchFamily="2" charset="-122"/>
                <a:cs typeface="Arial" panose="020B0604020202020204" pitchFamily="34" charset="0"/>
              </a:rPr>
              <a:pPr>
                <a:spcBef>
                  <a:spcPct val="0"/>
                </a:spcBef>
                <a:buClrTx/>
                <a:buSzTx/>
                <a:buFontTx/>
                <a:buNone/>
              </a:pPr>
              <a:t>171</a:t>
            </a:fld>
            <a:endParaRPr kumimoji="0" lang="en-US" altLang="zh-CN" sz="1000" smtClean="0">
              <a:latin typeface="Times New Roman" panose="02020603050405020304" pitchFamily="18" charset="0"/>
              <a:ea typeface="宋体" panose="02010600030101010101" pitchFamily="2" charset="-122"/>
              <a:cs typeface="Arial" panose="020B0604020202020204" pitchFamily="34" charset="0"/>
            </a:endParaRPr>
          </a:p>
        </p:txBody>
      </p:sp>
      <p:sp>
        <p:nvSpPr>
          <p:cNvPr id="249859" name="Rectangle 2"/>
          <p:cNvSpPr>
            <a:spLocks noGrp="1" noChangeArrowheads="1"/>
          </p:cNvSpPr>
          <p:nvPr>
            <p:ph type="title"/>
          </p:nvPr>
        </p:nvSpPr>
        <p:spPr/>
        <p:txBody>
          <a:bodyPr/>
          <a:lstStyle/>
          <a:p>
            <a:pPr eaLnBrk="1" hangingPunct="1"/>
            <a:r>
              <a:rPr lang="zh-CN" altLang="en-US" sz="2800" smtClean="0">
                <a:ea typeface="宋体" panose="02010600030101010101" pitchFamily="2" charset="-122"/>
              </a:rPr>
              <a:t>参考资料</a:t>
            </a:r>
            <a:endParaRPr lang="en-US" altLang="zh-CN" sz="2800" smtClean="0">
              <a:ea typeface="宋体" panose="02010600030101010101" pitchFamily="2" charset="-122"/>
            </a:endParaRPr>
          </a:p>
        </p:txBody>
      </p:sp>
      <p:sp>
        <p:nvSpPr>
          <p:cNvPr id="249860" name="Rectangle 3"/>
          <p:cNvSpPr>
            <a:spLocks noGrp="1" noChangeArrowheads="1"/>
          </p:cNvSpPr>
          <p:nvPr>
            <p:ph type="body" idx="1"/>
          </p:nvPr>
        </p:nvSpPr>
        <p:spPr/>
        <p:txBody>
          <a:bodyPr/>
          <a:lstStyle/>
          <a:p>
            <a:pPr eaLnBrk="1" hangingPunct="1"/>
            <a:r>
              <a:rPr lang="en-US" altLang="zh-CN" i="1" smtClean="0">
                <a:ea typeface="宋体" panose="02010600030101010101" pitchFamily="2" charset="-122"/>
              </a:rPr>
              <a:t>Chapter 2 in L. L. Peterson and B. S. Davie, Computer Networking: A System Approach (5th edition), Morgan Kaufmann, 2012</a:t>
            </a:r>
          </a:p>
          <a:p>
            <a:pPr eaLnBrk="1" hangingPunct="1"/>
            <a:r>
              <a:rPr lang="en-US" altLang="zh-CN" i="1" smtClean="0">
                <a:ea typeface="宋体" panose="02010600030101010101" pitchFamily="2" charset="-122"/>
              </a:rPr>
              <a:t>Chapter 5/6 in James F. Kurose and Keith W. Ross, Computer Networking: A Top-Down Approach (6th edition), Pearson Education Inc., 2012</a:t>
            </a:r>
          </a:p>
          <a:p>
            <a:pPr eaLnBrk="1" hangingPunct="1"/>
            <a:r>
              <a:rPr lang="zh-CN" altLang="en-US" i="1" smtClean="0">
                <a:ea typeface="宋体" panose="02010600030101010101" pitchFamily="2" charset="-122"/>
              </a:rPr>
              <a:t>吴功宜，计算机网络（第</a:t>
            </a:r>
            <a:r>
              <a:rPr lang="en-US" altLang="zh-CN" i="1" smtClean="0">
                <a:ea typeface="宋体" panose="02010600030101010101" pitchFamily="2" charset="-122"/>
              </a:rPr>
              <a:t>3</a:t>
            </a:r>
            <a:r>
              <a:rPr lang="zh-CN" altLang="en-US" i="1" smtClean="0">
                <a:ea typeface="宋体" panose="02010600030101010101" pitchFamily="2" charset="-122"/>
              </a:rPr>
              <a:t>版）</a:t>
            </a:r>
            <a:r>
              <a:rPr lang="en-US" altLang="zh-CN" i="1" smtClean="0">
                <a:ea typeface="宋体" panose="02010600030101010101" pitchFamily="2" charset="-122"/>
              </a:rPr>
              <a:t>,</a:t>
            </a:r>
            <a:r>
              <a:rPr lang="zh-CN" altLang="en-US" i="1" smtClean="0">
                <a:ea typeface="宋体" panose="02010600030101010101" pitchFamily="2" charset="-122"/>
              </a:rPr>
              <a:t>清华大学出版社，</a:t>
            </a:r>
            <a:r>
              <a:rPr lang="en-US" altLang="zh-CN" i="1" smtClean="0">
                <a:ea typeface="宋体" panose="02010600030101010101" pitchFamily="2" charset="-122"/>
              </a:rPr>
              <a:t>2011</a:t>
            </a:r>
          </a:p>
          <a:p>
            <a:pPr eaLnBrk="1" hangingPunct="1">
              <a:buFont typeface="Wingdings" panose="05000000000000000000" pitchFamily="2" charset="2"/>
              <a:buNone/>
            </a:pPr>
            <a:endParaRPr lang="en-US" altLang="zh-CN" i="1" smtClean="0">
              <a:ea typeface="宋体" panose="02010600030101010101" pitchFamily="2" charset="-122"/>
            </a:endParaRPr>
          </a:p>
          <a:p>
            <a:pPr eaLnBrk="1" hangingPunct="1">
              <a:buFont typeface="Wingdings" panose="05000000000000000000" pitchFamily="2" charset="2"/>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1116013" y="1700213"/>
            <a:ext cx="7299325" cy="808037"/>
          </a:xfrm>
        </p:spPr>
        <p:txBody>
          <a:bodyPr/>
          <a:lstStyle/>
          <a:p>
            <a:pPr eaLnBrk="1" hangingPunct="1">
              <a:defRPr/>
            </a:pPr>
            <a:r>
              <a:rPr lang="zh-CN" altLang="en-US" dirty="0" smtClean="0"/>
              <a:t>附录</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4A00E7B-04CE-4535-94DB-130BBB6D194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173</a:t>
            </a:fld>
            <a:r>
              <a:rPr kumimoji="0" lang="en-US" altLang="zh-CN" sz="1000" smtClean="0">
                <a:latin typeface="Arial" panose="020B0604020202020204" pitchFamily="34" charset="0"/>
                <a:ea typeface="宋体" panose="02010600030101010101" pitchFamily="2" charset="-122"/>
              </a:rPr>
              <a:t>-</a:t>
            </a:r>
          </a:p>
        </p:txBody>
      </p:sp>
      <p:sp>
        <p:nvSpPr>
          <p:cNvPr id="252931" name="Rectangle 2"/>
          <p:cNvSpPr>
            <a:spLocks noGrp="1" noChangeArrowheads="1"/>
          </p:cNvSpPr>
          <p:nvPr>
            <p:ph type="title"/>
          </p:nvPr>
        </p:nvSpPr>
        <p:spPr/>
        <p:txBody>
          <a:bodyPr/>
          <a:lstStyle/>
          <a:p>
            <a:r>
              <a:rPr lang="en-US" altLang="zh-CN" sz="3500" smtClean="0">
                <a:ea typeface="宋体" panose="02010600030101010101" pitchFamily="2" charset="-122"/>
              </a:rPr>
              <a:t>ALOHA</a:t>
            </a:r>
            <a:r>
              <a:rPr lang="zh-CN" altLang="en-US" sz="3500" smtClean="0">
                <a:ea typeface="宋体" panose="02010600030101010101" pitchFamily="2" charset="-122"/>
              </a:rPr>
              <a:t>的历史故事</a:t>
            </a:r>
            <a:endParaRPr lang="en-US" altLang="zh-CN" sz="3500" smtClean="0">
              <a:ea typeface="宋体" panose="02010600030101010101" pitchFamily="2" charset="-122"/>
            </a:endParaRPr>
          </a:p>
        </p:txBody>
      </p:sp>
      <p:pic>
        <p:nvPicPr>
          <p:cNvPr id="252932"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724400"/>
            <a:ext cx="1325562"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3" name="Picture 5" descr="img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313" y="1125538"/>
            <a:ext cx="25923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4" name="Picture 7" descr="Hawai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2636838"/>
            <a:ext cx="4033837"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5" name="Text Box 9"/>
          <p:cNvSpPr txBox="1">
            <a:spLocks noChangeArrowheads="1"/>
          </p:cNvSpPr>
          <p:nvPr/>
        </p:nvSpPr>
        <p:spPr bwMode="auto">
          <a:xfrm>
            <a:off x="611188" y="3357563"/>
            <a:ext cx="4052887"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The idea was to use low-cost amateur radio-like systems to create a computer network linking the far-flung campuses of the University.</a:t>
            </a:r>
          </a:p>
        </p:txBody>
      </p:sp>
      <p:sp>
        <p:nvSpPr>
          <p:cNvPr id="252936" name="Text Box 10"/>
          <p:cNvSpPr txBox="1">
            <a:spLocks noChangeArrowheads="1"/>
          </p:cNvSpPr>
          <p:nvPr/>
        </p:nvSpPr>
        <p:spPr bwMode="auto">
          <a:xfrm>
            <a:off x="1908175" y="5229225"/>
            <a:ext cx="676751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By late 1970 the system was already in use, the world‘s first wireless packet-switched network. Abramson connected ALOHAnet to the ARPANET on the mainland in 1972. It was the first time another network was connected to the ARPAnet.</a:t>
            </a:r>
          </a:p>
        </p:txBody>
      </p:sp>
      <p:sp>
        <p:nvSpPr>
          <p:cNvPr id="252937" name="Text Box 11"/>
          <p:cNvSpPr txBox="1">
            <a:spLocks noChangeArrowheads="1"/>
          </p:cNvSpPr>
          <p:nvPr/>
        </p:nvSpPr>
        <p:spPr bwMode="auto">
          <a:xfrm>
            <a:off x="3132138" y="1052513"/>
            <a:ext cx="554513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Norman Abramson was a professor of engineering at Stanford, but was also an avid surfer. He joined the staff in 1970 and started working on a radio-based data communications system to connect the Hawaiian islands together</a:t>
            </a: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defRPr/>
            </a:pPr>
            <a:r>
              <a:rPr lang="en-US" altLang="zh-CN" sz="3600" dirty="0" smtClean="0">
                <a:latin typeface="+mn-lt"/>
                <a:ea typeface="+mn-ea"/>
              </a:rPr>
              <a:t>Ethernet</a:t>
            </a:r>
            <a:r>
              <a:rPr lang="zh-CN" altLang="en-US" sz="3600" dirty="0" smtClean="0">
                <a:latin typeface="+mn-lt"/>
                <a:ea typeface="+mn-ea"/>
              </a:rPr>
              <a:t>的历史故事</a:t>
            </a:r>
            <a:endParaRPr lang="en-US" altLang="zh-CN" sz="3600" dirty="0" smtClean="0">
              <a:latin typeface="+mn-lt"/>
              <a:ea typeface="+mn-ea"/>
            </a:endParaRPr>
          </a:p>
        </p:txBody>
      </p:sp>
      <p:sp>
        <p:nvSpPr>
          <p:cNvPr id="253955" name="Rectangle 3"/>
          <p:cNvSpPr>
            <a:spLocks noGrp="1" noChangeArrowheads="1"/>
          </p:cNvSpPr>
          <p:nvPr>
            <p:ph type="body" idx="1"/>
          </p:nvPr>
        </p:nvSpPr>
        <p:spPr/>
        <p:txBody>
          <a:bodyPr/>
          <a:lstStyle/>
          <a:p>
            <a:endParaRPr lang="zh-CN" altLang="zh-CN" smtClean="0"/>
          </a:p>
        </p:txBody>
      </p:sp>
      <p:pic>
        <p:nvPicPr>
          <p:cNvPr id="253956"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5200650"/>
            <a:ext cx="165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7" name="Picture 5" descr="ethernet_630px">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b="21899"/>
          <a:stretch>
            <a:fillRect/>
          </a:stretch>
        </p:blipFill>
        <p:spPr bwMode="auto">
          <a:xfrm>
            <a:off x="179388" y="1196975"/>
            <a:ext cx="4919662" cy="2519363"/>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58" name="Text Box 6"/>
          <p:cNvSpPr txBox="1">
            <a:spLocks noChangeArrowheads="1"/>
          </p:cNvSpPr>
          <p:nvPr/>
        </p:nvSpPr>
        <p:spPr bwMode="auto">
          <a:xfrm>
            <a:off x="5148263" y="1484313"/>
            <a:ext cx="36925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1973: Bob Metcalfe writes a memo outlining how to connect a  new personal computers to a shared printer</a:t>
            </a:r>
          </a:p>
        </p:txBody>
      </p:sp>
      <p:sp>
        <p:nvSpPr>
          <p:cNvPr id="253959" name="Text Box 7"/>
          <p:cNvSpPr txBox="1">
            <a:spLocks noChangeArrowheads="1"/>
          </p:cNvSpPr>
          <p:nvPr/>
        </p:nvSpPr>
        <p:spPr bwMode="auto">
          <a:xfrm>
            <a:off x="395288" y="4076700"/>
            <a:ext cx="5329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He and PARC colleague David Boggs published the concept in a 1976 paper, "Ethernet: Distributed Packet-Switching For LANs."</a:t>
            </a:r>
          </a:p>
        </p:txBody>
      </p:sp>
      <p:sp>
        <p:nvSpPr>
          <p:cNvPr id="253960" name="Text Box 8"/>
          <p:cNvSpPr txBox="1">
            <a:spLocks noChangeArrowheads="1"/>
          </p:cNvSpPr>
          <p:nvPr/>
        </p:nvSpPr>
        <p:spPr bwMode="auto">
          <a:xfrm>
            <a:off x="2124075" y="5392738"/>
            <a:ext cx="431958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Metcalfe went on to found 3Com ("computers, communication, compatibility") in 1979</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He obtained the United States National Medal of Technology</a:t>
            </a:r>
          </a:p>
        </p:txBody>
      </p:sp>
      <p:pic>
        <p:nvPicPr>
          <p:cNvPr id="253961" name="Picture 10">
            <a:hlinkClick r:id="rId5"/>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25" y="5913438"/>
            <a:ext cx="158432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3068638"/>
            <a:ext cx="3167063" cy="2224087"/>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253963" name="灯片编号占位符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F5C077F-89ED-4C61-B7D8-AFFECCA263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174</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defRPr/>
            </a:pPr>
            <a:r>
              <a:rPr lang="zh-CN" altLang="en-US" dirty="0" smtClean="0">
                <a:latin typeface="+mj-ea"/>
              </a:rPr>
              <a:t>隐藏终端问题</a:t>
            </a:r>
            <a:endParaRPr lang="en-US" altLang="zh-CN" dirty="0" smtClean="0">
              <a:latin typeface="+mj-ea"/>
            </a:endParaRPr>
          </a:p>
        </p:txBody>
      </p:sp>
      <p:sp>
        <p:nvSpPr>
          <p:cNvPr id="256003"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09420F5-866F-48BD-B807-A1179465AB0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175</a:t>
            </a:fld>
            <a:r>
              <a:rPr kumimoji="0" lang="en-US" altLang="zh-CN" sz="1000" smtClean="0">
                <a:latin typeface="Arial" panose="020B0604020202020204" pitchFamily="34" charset="0"/>
                <a:ea typeface="宋体" panose="02010600030101010101" pitchFamily="2" charset="-122"/>
              </a:rPr>
              <a:t>-</a:t>
            </a:r>
          </a:p>
        </p:txBody>
      </p:sp>
      <p:sp>
        <p:nvSpPr>
          <p:cNvPr id="14" name="Oval 6"/>
          <p:cNvSpPr/>
          <p:nvPr/>
        </p:nvSpPr>
        <p:spPr>
          <a:xfrm>
            <a:off x="2259013" y="1219200"/>
            <a:ext cx="2673350" cy="2497138"/>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15" name="Straight Arrow Connector 7"/>
          <p:cNvCxnSpPr/>
          <p:nvPr/>
        </p:nvCxnSpPr>
        <p:spPr>
          <a:xfrm rot="10800000">
            <a:off x="4500563" y="2420938"/>
            <a:ext cx="530225" cy="1587"/>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9"/>
          <p:cNvCxnSpPr/>
          <p:nvPr/>
        </p:nvCxnSpPr>
        <p:spPr>
          <a:xfrm>
            <a:off x="3348038" y="243205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256007" name="图片 10" descr="YunSD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773238"/>
            <a:ext cx="8159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8" name="图片 18" descr="YunSD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773238"/>
            <a:ext cx="8143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9" name="图片 19" descr="YunSD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29050" y="2492375"/>
            <a:ext cx="8143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5"/>
          <p:cNvSpPr/>
          <p:nvPr/>
        </p:nvSpPr>
        <p:spPr>
          <a:xfrm>
            <a:off x="3059113" y="1219200"/>
            <a:ext cx="2592387" cy="2497138"/>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22" name="Oval 4"/>
          <p:cNvSpPr/>
          <p:nvPr/>
        </p:nvSpPr>
        <p:spPr>
          <a:xfrm>
            <a:off x="4191000" y="1219200"/>
            <a:ext cx="2613025" cy="2497138"/>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defRPr/>
            </a:pPr>
            <a:r>
              <a:rPr lang="zh-CN" altLang="en-US" dirty="0" smtClean="0">
                <a:latin typeface="+mj-ea"/>
              </a:rPr>
              <a:t>隐藏终端问题</a:t>
            </a:r>
            <a:endParaRPr lang="en-US" altLang="zh-CN" dirty="0" smtClean="0">
              <a:latin typeface="+mj-ea"/>
            </a:endParaRPr>
          </a:p>
        </p:txBody>
      </p:sp>
      <p:sp>
        <p:nvSpPr>
          <p:cNvPr id="256003"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09420F5-866F-48BD-B807-A1179465AB0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176</a:t>
            </a:fld>
            <a:r>
              <a:rPr kumimoji="0" lang="en-US" altLang="zh-CN" sz="1000" smtClean="0">
                <a:latin typeface="Arial" panose="020B0604020202020204" pitchFamily="34" charset="0"/>
                <a:ea typeface="宋体" panose="02010600030101010101" pitchFamily="2" charset="-122"/>
              </a:rPr>
              <a:t>-</a:t>
            </a:r>
          </a:p>
        </p:txBody>
      </p:sp>
      <p:sp>
        <p:nvSpPr>
          <p:cNvPr id="14" name="Oval 6"/>
          <p:cNvSpPr/>
          <p:nvPr/>
        </p:nvSpPr>
        <p:spPr>
          <a:xfrm>
            <a:off x="2259013" y="1219200"/>
            <a:ext cx="2673350" cy="2497138"/>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15" name="Straight Arrow Connector 7"/>
          <p:cNvCxnSpPr/>
          <p:nvPr/>
        </p:nvCxnSpPr>
        <p:spPr>
          <a:xfrm rot="10800000">
            <a:off x="4500563" y="2420938"/>
            <a:ext cx="530225" cy="1587"/>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9"/>
          <p:cNvCxnSpPr/>
          <p:nvPr/>
        </p:nvCxnSpPr>
        <p:spPr>
          <a:xfrm>
            <a:off x="3348038" y="243205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 name="Oval 5"/>
          <p:cNvSpPr/>
          <p:nvPr/>
        </p:nvSpPr>
        <p:spPr>
          <a:xfrm>
            <a:off x="3059113" y="1219200"/>
            <a:ext cx="2592387" cy="2497138"/>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22" name="Oval 4"/>
          <p:cNvSpPr/>
          <p:nvPr/>
        </p:nvSpPr>
        <p:spPr>
          <a:xfrm>
            <a:off x="4191000" y="1219200"/>
            <a:ext cx="2613025" cy="2497138"/>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pic>
        <p:nvPicPr>
          <p:cNvPr id="12" name="图片 1" descr="ADALM-Pluto-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751" y="1772816"/>
            <a:ext cx="647124" cy="49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descr="ADALM-Pluto-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6760" y="2664879"/>
            <a:ext cx="647124" cy="49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 descr="ADALM-Pluto-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7364" y="1690625"/>
            <a:ext cx="647124" cy="49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246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F06196E-C7A3-45DF-B5DF-F7567184997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18</a:t>
            </a:fld>
            <a:r>
              <a:rPr kumimoji="0" lang="en-US" altLang="zh-CN" sz="1000" smtClean="0">
                <a:latin typeface="Arial" panose="020B0604020202020204" pitchFamily="34" charset="0"/>
                <a:ea typeface="宋体" panose="02010600030101010101" pitchFamily="2" charset="-122"/>
              </a:rPr>
              <a:t>-</a:t>
            </a:r>
          </a:p>
        </p:txBody>
      </p:sp>
      <p:sp>
        <p:nvSpPr>
          <p:cNvPr id="27651" name="Rectangle 2"/>
          <p:cNvSpPr>
            <a:spLocks noGrp="1" noChangeArrowheads="1"/>
          </p:cNvSpPr>
          <p:nvPr>
            <p:ph type="title"/>
          </p:nvPr>
        </p:nvSpPr>
        <p:spPr/>
        <p:txBody>
          <a:bodyPr/>
          <a:lstStyle/>
          <a:p>
            <a:r>
              <a:rPr lang="zh-CN" altLang="en-US" sz="4000" smtClean="0"/>
              <a:t>网络节点</a:t>
            </a:r>
            <a:endParaRPr lang="en-US" altLang="zh-CN" sz="4000" smtClean="0"/>
          </a:p>
        </p:txBody>
      </p:sp>
      <p:grpSp>
        <p:nvGrpSpPr>
          <p:cNvPr id="27652" name="Group 7"/>
          <p:cNvGrpSpPr>
            <a:grpSpLocks/>
          </p:cNvGrpSpPr>
          <p:nvPr/>
        </p:nvGrpSpPr>
        <p:grpSpPr bwMode="auto">
          <a:xfrm>
            <a:off x="1165225" y="1916113"/>
            <a:ext cx="7223125" cy="4681537"/>
            <a:chOff x="204" y="1207"/>
            <a:chExt cx="4396" cy="2915"/>
          </a:xfrm>
        </p:grpSpPr>
        <p:pic>
          <p:nvPicPr>
            <p:cNvPr id="276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207"/>
              <a:ext cx="4042"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65" name="AutoShape 5"/>
            <p:cNvSpPr>
              <a:spLocks noChangeArrowheads="1"/>
            </p:cNvSpPr>
            <p:nvPr/>
          </p:nvSpPr>
          <p:spPr bwMode="auto">
            <a:xfrm>
              <a:off x="3375" y="2340"/>
              <a:ext cx="1225" cy="681"/>
            </a:xfrm>
            <a:prstGeom prst="cloudCallout">
              <a:avLst>
                <a:gd name="adj1" fmla="val 10000"/>
                <a:gd name="adj2" fmla="val 22102"/>
              </a:avLst>
            </a:prstGeom>
            <a:ln>
              <a:noFill/>
              <a:headEnd/>
              <a:tailEnd/>
            </a:ln>
          </p:spPr>
          <p:style>
            <a:lnRef idx="1">
              <a:schemeClr val="accent3"/>
            </a:lnRef>
            <a:fillRef idx="2">
              <a:schemeClr val="accent3"/>
            </a:fillRef>
            <a:effectRef idx="1">
              <a:schemeClr val="accent3"/>
            </a:effectRef>
            <a:fontRef idx="minor">
              <a:schemeClr val="dk1"/>
            </a:fontRef>
          </p:style>
          <p:txBody>
            <a:bodyPr lIns="0" tIns="0" rIns="0" bIns="0"/>
            <a:lstStyle/>
            <a:p>
              <a:pPr algn="ctr" eaLnBrk="1" hangingPunct="1">
                <a:defRPr/>
              </a:pPr>
              <a:endParaRPr lang="en-US" altLang="zh-CN" dirty="0"/>
            </a:p>
            <a:p>
              <a:pPr algn="ctr" eaLnBrk="1" hangingPunct="1">
                <a:defRPr/>
              </a:pPr>
              <a:r>
                <a:rPr lang="en-US" altLang="zh-CN" sz="2800" dirty="0"/>
                <a:t>Network</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7"/>
          <p:cNvGrpSpPr>
            <a:grpSpLocks/>
          </p:cNvGrpSpPr>
          <p:nvPr/>
        </p:nvGrpSpPr>
        <p:grpSpPr bwMode="auto">
          <a:xfrm>
            <a:off x="1160463" y="1944688"/>
            <a:ext cx="7312025" cy="4627562"/>
            <a:chOff x="204" y="1207"/>
            <a:chExt cx="4396" cy="2915"/>
          </a:xfrm>
        </p:grpSpPr>
        <p:pic>
          <p:nvPicPr>
            <p:cNvPr id="286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207"/>
              <a:ext cx="4042"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65" name="AutoShape 5"/>
            <p:cNvSpPr>
              <a:spLocks noChangeArrowheads="1"/>
            </p:cNvSpPr>
            <p:nvPr/>
          </p:nvSpPr>
          <p:spPr bwMode="auto">
            <a:xfrm>
              <a:off x="3375" y="2340"/>
              <a:ext cx="1225" cy="681"/>
            </a:xfrm>
            <a:prstGeom prst="cloudCallout">
              <a:avLst>
                <a:gd name="adj1" fmla="val 10000"/>
                <a:gd name="adj2" fmla="val 22102"/>
              </a:avLst>
            </a:prstGeom>
            <a:ln>
              <a:noFill/>
              <a:headEnd/>
              <a:tailEnd/>
            </a:ln>
          </p:spPr>
          <p:style>
            <a:lnRef idx="1">
              <a:schemeClr val="accent3"/>
            </a:lnRef>
            <a:fillRef idx="2">
              <a:schemeClr val="accent3"/>
            </a:fillRef>
            <a:effectRef idx="1">
              <a:schemeClr val="accent3"/>
            </a:effectRef>
            <a:fontRef idx="minor">
              <a:schemeClr val="dk1"/>
            </a:fontRef>
          </p:style>
          <p:txBody>
            <a:bodyPr lIns="0" tIns="0" rIns="0" bIns="0"/>
            <a:lstStyle/>
            <a:p>
              <a:pPr algn="ctr" eaLnBrk="1" hangingPunct="1">
                <a:defRPr/>
              </a:pPr>
              <a:endParaRPr lang="en-US" altLang="zh-CN" dirty="0"/>
            </a:p>
            <a:p>
              <a:pPr algn="ctr" eaLnBrk="1" hangingPunct="1">
                <a:defRPr/>
              </a:pPr>
              <a:r>
                <a:rPr lang="en-US" altLang="zh-CN" sz="2800" dirty="0"/>
                <a:t>Network</a:t>
              </a:r>
            </a:p>
          </p:txBody>
        </p:sp>
      </p:grpSp>
      <p:grpSp>
        <p:nvGrpSpPr>
          <p:cNvPr id="3" name="组合 16"/>
          <p:cNvGrpSpPr>
            <a:grpSpLocks/>
          </p:cNvGrpSpPr>
          <p:nvPr/>
        </p:nvGrpSpPr>
        <p:grpSpPr bwMode="auto">
          <a:xfrm>
            <a:off x="2352675" y="4705350"/>
            <a:ext cx="6719888" cy="1468438"/>
            <a:chOff x="2357569" y="4643438"/>
            <a:chExt cx="6720493" cy="1468513"/>
          </a:xfrm>
        </p:grpSpPr>
        <p:sp>
          <p:nvSpPr>
            <p:cNvPr id="1832966" name="Text Box 6"/>
            <p:cNvSpPr txBox="1">
              <a:spLocks noChangeArrowheads="1"/>
            </p:cNvSpPr>
            <p:nvPr/>
          </p:nvSpPr>
          <p:spPr bwMode="auto">
            <a:xfrm>
              <a:off x="3143453" y="5715056"/>
              <a:ext cx="5934609" cy="396895"/>
            </a:xfrm>
            <a:prstGeom prst="rect">
              <a:avLst/>
            </a:prstGeom>
            <a:solidFill>
              <a:srgbClr val="92D050"/>
            </a:solidFill>
            <a:ln w="9525">
              <a:noFill/>
              <a:miter lim="800000"/>
              <a:headEnd/>
              <a:tailEnd/>
            </a:ln>
            <a:effectLst/>
          </p:spPr>
          <p:txBody>
            <a:bodyPr wrap="none">
              <a:spAutoFit/>
            </a:bodyPr>
            <a:lstStyle/>
            <a:p>
              <a:pPr eaLnBrk="1" hangingPunct="1">
                <a:defRPr/>
              </a:pPr>
              <a:r>
                <a:rPr lang="zh-CN" altLang="en-US" sz="2000" dirty="0">
                  <a:solidFill>
                    <a:schemeClr val="bg1"/>
                  </a:solidFill>
                  <a:effectLst>
                    <a:outerShdw blurRad="38100" dist="38100" dir="2700000" algn="tl">
                      <a:srgbClr val="000000">
                        <a:alpha val="43137"/>
                      </a:srgbClr>
                    </a:outerShdw>
                  </a:effectLst>
                  <a:latin typeface="+mn-ea"/>
                  <a:ea typeface="+mn-ea"/>
                </a:rPr>
                <a:t>网络中的两种稀缺资源</a:t>
              </a:r>
              <a:r>
                <a:rPr lang="en-US" altLang="zh-CN" sz="2000" dirty="0">
                  <a:solidFill>
                    <a:schemeClr val="bg1"/>
                  </a:solidFill>
                  <a:effectLst>
                    <a:outerShdw blurRad="38100" dist="38100" dir="2700000" algn="tl">
                      <a:srgbClr val="000000">
                        <a:alpha val="43137"/>
                      </a:srgbClr>
                    </a:outerShdw>
                  </a:effectLst>
                  <a:latin typeface="+mn-ea"/>
                  <a:ea typeface="+mn-ea"/>
                </a:rPr>
                <a:t>: </a:t>
              </a:r>
              <a:r>
                <a:rPr lang="zh-CN" altLang="en-US" sz="2000" dirty="0">
                  <a:solidFill>
                    <a:schemeClr val="bg1"/>
                  </a:solidFill>
                  <a:effectLst>
                    <a:outerShdw blurRad="38100" dist="38100" dir="2700000" algn="tl">
                      <a:srgbClr val="000000">
                        <a:alpha val="43137"/>
                      </a:srgbClr>
                    </a:outerShdw>
                  </a:effectLst>
                  <a:latin typeface="+mn-ea"/>
                  <a:ea typeface="+mn-ea"/>
                </a:rPr>
                <a:t>节点的内存及网络链路带宽</a:t>
              </a:r>
              <a:endParaRPr lang="en-US" altLang="zh-CN" sz="2000" dirty="0">
                <a:solidFill>
                  <a:schemeClr val="bg1"/>
                </a:solidFill>
                <a:effectLst>
                  <a:outerShdw blurRad="38100" dist="38100" dir="2700000" algn="tl">
                    <a:srgbClr val="000000">
                      <a:alpha val="43137"/>
                    </a:srgbClr>
                  </a:outerShdw>
                </a:effectLst>
                <a:latin typeface="+mn-ea"/>
                <a:ea typeface="+mn-ea"/>
              </a:endParaRPr>
            </a:p>
          </p:txBody>
        </p:sp>
        <p:cxnSp>
          <p:nvCxnSpPr>
            <p:cNvPr id="14" name="直接箭头连接符 13"/>
            <p:cNvCxnSpPr/>
            <p:nvPr/>
          </p:nvCxnSpPr>
          <p:spPr>
            <a:xfrm rot="5400000" flipH="1" flipV="1">
              <a:off x="6287006" y="5000637"/>
              <a:ext cx="1071618" cy="357220"/>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832966" idx="1"/>
            </p:cNvCxnSpPr>
            <p:nvPr/>
          </p:nvCxnSpPr>
          <p:spPr>
            <a:xfrm rot="10800000" flipV="1">
              <a:off x="2357569" y="5915091"/>
              <a:ext cx="785884" cy="14288"/>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组合 21"/>
          <p:cNvGrpSpPr>
            <a:grpSpLocks/>
          </p:cNvGrpSpPr>
          <p:nvPr/>
        </p:nvGrpSpPr>
        <p:grpSpPr bwMode="auto">
          <a:xfrm>
            <a:off x="3352800" y="2347913"/>
            <a:ext cx="4572000" cy="1500187"/>
            <a:chOff x="3357554" y="2285992"/>
            <a:chExt cx="4572032" cy="1500196"/>
          </a:xfrm>
        </p:grpSpPr>
        <p:sp>
          <p:nvSpPr>
            <p:cNvPr id="1832968" name="Text Box 8"/>
            <p:cNvSpPr txBox="1">
              <a:spLocks noChangeArrowheads="1"/>
            </p:cNvSpPr>
            <p:nvPr/>
          </p:nvSpPr>
          <p:spPr bwMode="auto">
            <a:xfrm>
              <a:off x="3357554" y="2285992"/>
              <a:ext cx="4572032" cy="396877"/>
            </a:xfrm>
            <a:prstGeom prst="rect">
              <a:avLst/>
            </a:prstGeom>
            <a:solidFill>
              <a:schemeClr val="bg2">
                <a:lumMod val="75000"/>
              </a:schemeClr>
            </a:solidFill>
            <a:ln w="9525">
              <a:noFill/>
              <a:miter lim="800000"/>
              <a:headEnd/>
              <a:tailEnd/>
            </a:ln>
            <a:effectLst/>
          </p:spPr>
          <p:txBody>
            <a:bodyPr>
              <a:spAutoFit/>
            </a:bodyPr>
            <a:lstStyle/>
            <a:p>
              <a:pPr eaLnBrk="1" hangingPunct="1">
                <a:defRPr/>
              </a:pPr>
              <a:r>
                <a:rPr lang="zh-CN" altLang="en-US" sz="2000" dirty="0">
                  <a:solidFill>
                    <a:schemeClr val="bg1"/>
                  </a:solidFill>
                  <a:effectLst>
                    <a:outerShdw blurRad="38100" dist="38100" dir="2700000" algn="tl">
                      <a:srgbClr val="000000">
                        <a:alpha val="43137"/>
                      </a:srgbClr>
                    </a:outerShdw>
                  </a:effectLst>
                  <a:latin typeface="+mn-ea"/>
                  <a:ea typeface="+mn-ea"/>
                </a:rPr>
                <a:t>网络适配器是节点接入网络的专用设备</a:t>
              </a:r>
              <a:endParaRPr lang="zh-CN" altLang="en-US" dirty="0">
                <a:solidFill>
                  <a:schemeClr val="bg1"/>
                </a:solidFill>
                <a:latin typeface="华文仿宋" pitchFamily="2" charset="-122"/>
                <a:ea typeface="华文仿宋" pitchFamily="2" charset="-122"/>
              </a:endParaRPr>
            </a:p>
          </p:txBody>
        </p:sp>
        <p:cxnSp>
          <p:nvCxnSpPr>
            <p:cNvPr id="19" name="直接箭头连接符 18"/>
            <p:cNvCxnSpPr>
              <a:stCxn id="1832968" idx="2"/>
            </p:cNvCxnSpPr>
            <p:nvPr/>
          </p:nvCxnSpPr>
          <p:spPr>
            <a:xfrm rot="5400000">
              <a:off x="4843465" y="2986084"/>
              <a:ext cx="1100144" cy="500065"/>
            </a:xfrm>
            <a:prstGeom prst="straightConnector1">
              <a:avLst/>
            </a:prstGeom>
            <a:ln w="28575">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组合 24"/>
          <p:cNvGrpSpPr>
            <a:grpSpLocks/>
          </p:cNvGrpSpPr>
          <p:nvPr/>
        </p:nvGrpSpPr>
        <p:grpSpPr bwMode="auto">
          <a:xfrm>
            <a:off x="1709738" y="4062413"/>
            <a:ext cx="4143375" cy="1414462"/>
            <a:chOff x="1714574" y="4000504"/>
            <a:chExt cx="4143310" cy="1414459"/>
          </a:xfrm>
        </p:grpSpPr>
        <p:sp>
          <p:nvSpPr>
            <p:cNvPr id="1832969" name="Rectangle 9"/>
            <p:cNvSpPr>
              <a:spLocks noChangeArrowheads="1"/>
            </p:cNvSpPr>
            <p:nvPr/>
          </p:nvSpPr>
          <p:spPr bwMode="auto">
            <a:xfrm>
              <a:off x="2857556" y="4000504"/>
              <a:ext cx="3000328" cy="701674"/>
            </a:xfrm>
            <a:prstGeom prst="rect">
              <a:avLst/>
            </a:prstGeom>
            <a:solidFill>
              <a:schemeClr val="accent1">
                <a:lumMod val="60000"/>
                <a:lumOff val="40000"/>
              </a:schemeClr>
            </a:solidFill>
            <a:ln w="9525">
              <a:noFill/>
              <a:miter lim="800000"/>
              <a:headEnd/>
              <a:tailEnd/>
            </a:ln>
            <a:effectLst/>
          </p:spPr>
          <p:txBody>
            <a:bodyPr>
              <a:spAutoFit/>
            </a:bodyPr>
            <a:lstStyle/>
            <a:p>
              <a:pPr eaLnBrk="1" hangingPunct="1">
                <a:defRPr/>
              </a:pPr>
              <a:r>
                <a:rPr lang="zh-CN" altLang="en-US" sz="2000" dirty="0">
                  <a:solidFill>
                    <a:schemeClr val="bg1"/>
                  </a:solidFill>
                  <a:effectLst>
                    <a:outerShdw blurRad="38100" dist="38100" dir="2700000" algn="tl">
                      <a:srgbClr val="000000">
                        <a:alpha val="43137"/>
                      </a:srgbClr>
                    </a:outerShdw>
                  </a:effectLst>
                  <a:latin typeface="+mn-ea"/>
                  <a:ea typeface="+mn-ea"/>
                </a:rPr>
                <a:t>内存访问速度可能成为节点性能的瓶颈</a:t>
              </a:r>
              <a:endParaRPr lang="en-US" altLang="zh-CN" sz="2000" dirty="0">
                <a:solidFill>
                  <a:schemeClr val="bg1"/>
                </a:solidFill>
                <a:effectLst>
                  <a:outerShdw blurRad="38100" dist="38100" dir="2700000" algn="tl">
                    <a:srgbClr val="000000">
                      <a:alpha val="43137"/>
                    </a:srgbClr>
                  </a:outerShdw>
                </a:effectLst>
                <a:latin typeface="+mn-ea"/>
                <a:ea typeface="+mn-ea"/>
              </a:endParaRPr>
            </a:p>
          </p:txBody>
        </p:sp>
        <p:sp>
          <p:nvSpPr>
            <p:cNvPr id="24" name="爆炸形 1 23"/>
            <p:cNvSpPr/>
            <p:nvPr/>
          </p:nvSpPr>
          <p:spPr>
            <a:xfrm>
              <a:off x="1714574" y="4500565"/>
              <a:ext cx="914386" cy="914398"/>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8678" name="灯片编号占位符 4"/>
          <p:cNvSpPr>
            <a:spLocks noGrp="1"/>
          </p:cNvSpPr>
          <p:nvPr>
            <p:ph type="sldNum" sz="quarter" idx="11"/>
          </p:nvPr>
        </p:nvSpPr>
        <p:spPr>
          <a:xfrm>
            <a:off x="7334250" y="70040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75A4487-4957-4F5E-8CED-59D04235DED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19</a:t>
            </a:fld>
            <a:r>
              <a:rPr kumimoji="0" lang="en-US" altLang="zh-CN" sz="1000" smtClean="0">
                <a:latin typeface="Arial" panose="020B0604020202020204" pitchFamily="34" charset="0"/>
                <a:ea typeface="宋体" panose="02010600030101010101" pitchFamily="2" charset="-122"/>
              </a:rPr>
              <a:t>-</a:t>
            </a:r>
          </a:p>
        </p:txBody>
      </p:sp>
      <p:sp>
        <p:nvSpPr>
          <p:cNvPr id="28679" name="Rectangle 2"/>
          <p:cNvSpPr>
            <a:spLocks noGrp="1" noChangeArrowheads="1"/>
          </p:cNvSpPr>
          <p:nvPr>
            <p:ph type="title"/>
          </p:nvPr>
        </p:nvSpPr>
        <p:spPr/>
        <p:txBody>
          <a:bodyPr/>
          <a:lstStyle/>
          <a:p>
            <a:r>
              <a:rPr lang="zh-CN" altLang="en-US" sz="4000" smtClean="0"/>
              <a:t>网络节点</a:t>
            </a:r>
            <a:endParaRPr lang="en-US" altLang="zh-CN" sz="4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786A418-EA41-4512-BA50-ED02BAC22F5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a:t>
            </a:fld>
            <a:r>
              <a:rPr kumimoji="0" lang="en-US" altLang="zh-CN" sz="1000" smtClean="0">
                <a:latin typeface="Arial" panose="020B0604020202020204" pitchFamily="34" charset="0"/>
                <a:ea typeface="宋体" panose="02010600030101010101" pitchFamily="2" charset="-122"/>
              </a:rPr>
              <a:t>-</a:t>
            </a:r>
          </a:p>
        </p:txBody>
      </p:sp>
      <p:sp>
        <p:nvSpPr>
          <p:cNvPr id="7171" name="Rectangle 2"/>
          <p:cNvSpPr>
            <a:spLocks noGrp="1" noChangeArrowheads="1"/>
          </p:cNvSpPr>
          <p:nvPr>
            <p:ph type="title" idx="4294967295"/>
          </p:nvPr>
        </p:nvSpPr>
        <p:spPr/>
        <p:txBody>
          <a:bodyPr anchor="ctr"/>
          <a:lstStyle/>
          <a:p>
            <a:r>
              <a:rPr lang="zh-CN" altLang="en-US" sz="3200" smtClean="0">
                <a:ea typeface="宋体" panose="02010600030101010101" pitchFamily="2" charset="-122"/>
              </a:rPr>
              <a:t>学习目标</a:t>
            </a:r>
            <a:endParaRPr lang="en-US" altLang="zh-CN" sz="3200" smtClean="0">
              <a:ea typeface="宋体" panose="02010600030101010101" pitchFamily="2" charset="-122"/>
            </a:endParaRPr>
          </a:p>
        </p:txBody>
      </p:sp>
      <p:sp>
        <p:nvSpPr>
          <p:cNvPr id="159748" name="Rectangle 3"/>
          <p:cNvSpPr>
            <a:spLocks noGrp="1" noChangeArrowheads="1"/>
          </p:cNvSpPr>
          <p:nvPr>
            <p:ph type="body" idx="4294967295"/>
          </p:nvPr>
        </p:nvSpPr>
        <p:spPr/>
        <p:txBody>
          <a:bodyPr>
            <a:normAutofit lnSpcReduction="10000"/>
          </a:bodyPr>
          <a:lstStyle/>
          <a:p>
            <a:pPr>
              <a:defRPr/>
            </a:pPr>
            <a:r>
              <a:rPr lang="zh-CN" altLang="en-US" sz="2400" dirty="0" smtClean="0">
                <a:ea typeface="宋体" pitchFamily="2" charset="-122"/>
              </a:rPr>
              <a:t>理解直连网络的概念，区分节点、网络适配器、链路的特征；</a:t>
            </a:r>
            <a:endParaRPr lang="en-US" altLang="zh-CN" sz="2400" dirty="0" smtClean="0">
              <a:ea typeface="宋体" pitchFamily="2" charset="-122"/>
            </a:endParaRPr>
          </a:p>
          <a:p>
            <a:pPr>
              <a:defRPr/>
            </a:pPr>
            <a:r>
              <a:rPr lang="zh-CN" altLang="en-US" sz="2400" dirty="0" smtClean="0">
                <a:ea typeface="宋体" pitchFamily="2" charset="-122"/>
              </a:rPr>
              <a:t>了解网络通信编码，包括</a:t>
            </a:r>
            <a:r>
              <a:rPr lang="en-US" altLang="zh-CN" sz="2400" dirty="0" smtClean="0">
                <a:ea typeface="宋体" pitchFamily="2" charset="-122"/>
              </a:rPr>
              <a:t>NRZ</a:t>
            </a:r>
            <a:r>
              <a:rPr lang="zh-CN" altLang="en-US" sz="2400" dirty="0" smtClean="0">
                <a:ea typeface="宋体" pitchFamily="2" charset="-122"/>
              </a:rPr>
              <a:t>、</a:t>
            </a:r>
            <a:r>
              <a:rPr lang="en-US" altLang="zh-CN" sz="2400" dirty="0" smtClean="0">
                <a:ea typeface="宋体" pitchFamily="2" charset="-122"/>
              </a:rPr>
              <a:t>NRZI</a:t>
            </a:r>
            <a:r>
              <a:rPr lang="zh-CN" altLang="en-US" sz="2400" dirty="0" smtClean="0">
                <a:ea typeface="宋体" pitchFamily="2" charset="-122"/>
              </a:rPr>
              <a:t>、</a:t>
            </a:r>
            <a:r>
              <a:rPr lang="en-US" altLang="zh-CN" sz="2400" dirty="0" smtClean="0">
                <a:ea typeface="宋体" pitchFamily="2" charset="-122"/>
              </a:rPr>
              <a:t>Manchester</a:t>
            </a:r>
            <a:r>
              <a:rPr lang="zh-CN" altLang="en-US" sz="2400" dirty="0" smtClean="0">
                <a:ea typeface="宋体" pitchFamily="2" charset="-122"/>
              </a:rPr>
              <a:t>、</a:t>
            </a:r>
            <a:r>
              <a:rPr lang="en-US" altLang="zh-CN" sz="2400" dirty="0" smtClean="0">
                <a:ea typeface="宋体" pitchFamily="2" charset="-122"/>
              </a:rPr>
              <a:t>4B/5B</a:t>
            </a:r>
            <a:r>
              <a:rPr lang="zh-CN" altLang="en-US" sz="2400" dirty="0" smtClean="0">
                <a:ea typeface="宋体" pitchFamily="2" charset="-122"/>
              </a:rPr>
              <a:t>等；</a:t>
            </a:r>
            <a:endParaRPr lang="en-US" altLang="zh-CN" sz="2400" dirty="0" smtClean="0">
              <a:ea typeface="宋体" pitchFamily="2" charset="-122"/>
            </a:endParaRPr>
          </a:p>
          <a:p>
            <a:pPr>
              <a:defRPr/>
            </a:pPr>
            <a:r>
              <a:rPr lang="zh-CN" altLang="en-US" sz="2400" dirty="0" smtClean="0">
                <a:ea typeface="宋体" pitchFamily="2" charset="-122"/>
              </a:rPr>
              <a:t>理解不同的组帧方法，包括面向字节、面向比特、面向时钟的组帧协议案例；</a:t>
            </a:r>
            <a:endParaRPr lang="en-US" altLang="zh-CN" sz="2400" dirty="0" smtClean="0">
              <a:ea typeface="宋体" pitchFamily="2" charset="-122"/>
            </a:endParaRPr>
          </a:p>
          <a:p>
            <a:pPr>
              <a:defRPr/>
            </a:pPr>
            <a:r>
              <a:rPr lang="zh-CN" altLang="en-US" sz="2400" dirty="0" smtClean="0">
                <a:ea typeface="宋体" pitchFamily="2" charset="-122"/>
              </a:rPr>
              <a:t>掌握</a:t>
            </a:r>
            <a:r>
              <a:rPr lang="zh-CN" altLang="en-US" sz="2400" dirty="0" smtClean="0">
                <a:solidFill>
                  <a:srgbClr val="FF0000"/>
                </a:solidFill>
                <a:ea typeface="宋体" pitchFamily="2" charset="-122"/>
              </a:rPr>
              <a:t>差错控制</a:t>
            </a:r>
            <a:r>
              <a:rPr lang="zh-CN" altLang="en-US" sz="2400" dirty="0" smtClean="0">
                <a:ea typeface="宋体" pitchFamily="2" charset="-122"/>
              </a:rPr>
              <a:t>的概念，包括二维奇偶校验、循环冗余校验等，具备简单运算的能力；</a:t>
            </a:r>
            <a:endParaRPr lang="en-US" altLang="zh-CN" sz="2400" dirty="0" smtClean="0">
              <a:ea typeface="宋体" pitchFamily="2" charset="-122"/>
            </a:endParaRPr>
          </a:p>
          <a:p>
            <a:pPr>
              <a:defRPr/>
            </a:pPr>
            <a:r>
              <a:rPr lang="zh-CN" altLang="en-US" sz="2400" dirty="0" smtClean="0">
                <a:ea typeface="宋体" pitchFamily="2" charset="-122"/>
              </a:rPr>
              <a:t>掌握</a:t>
            </a:r>
            <a:r>
              <a:rPr lang="zh-CN" altLang="en-US" sz="2400" dirty="0" smtClean="0">
                <a:solidFill>
                  <a:srgbClr val="FF0000"/>
                </a:solidFill>
                <a:ea typeface="宋体" pitchFamily="2" charset="-122"/>
              </a:rPr>
              <a:t>可靠传输</a:t>
            </a:r>
            <a:r>
              <a:rPr lang="zh-CN" altLang="en-US" sz="2400" dirty="0" smtClean="0">
                <a:ea typeface="宋体" pitchFamily="2" charset="-122"/>
              </a:rPr>
              <a:t>的概念和基本实现机制，掌握停止等待、滑动窗口的</a:t>
            </a:r>
            <a:r>
              <a:rPr lang="en-US" altLang="zh-CN" sz="2400" dirty="0" smtClean="0">
                <a:ea typeface="宋体" pitchFamily="2" charset="-122"/>
              </a:rPr>
              <a:t>ARQ</a:t>
            </a:r>
            <a:r>
              <a:rPr lang="zh-CN" altLang="en-US" sz="2400" dirty="0" smtClean="0">
                <a:ea typeface="宋体" pitchFamily="2" charset="-122"/>
              </a:rPr>
              <a:t>算法，具备简单运算的能力；</a:t>
            </a:r>
            <a:endParaRPr lang="en-US" altLang="zh-CN" sz="2400" dirty="0" smtClean="0">
              <a:ea typeface="宋体" pitchFamily="2" charset="-122"/>
            </a:endParaRPr>
          </a:p>
          <a:p>
            <a:pPr>
              <a:defRPr/>
            </a:pPr>
            <a:r>
              <a:rPr lang="zh-CN" altLang="en-US" sz="2400" dirty="0" smtClean="0">
                <a:ea typeface="宋体" pitchFamily="2" charset="-122"/>
              </a:rPr>
              <a:t>结合以太网的媒介特征，理解以太网的设计要点，掌握</a:t>
            </a:r>
            <a:r>
              <a:rPr lang="en-US" altLang="zh-CN" sz="2400" dirty="0" smtClean="0">
                <a:solidFill>
                  <a:srgbClr val="FF0000"/>
                </a:solidFill>
                <a:ea typeface="宋体" pitchFamily="2" charset="-122"/>
              </a:rPr>
              <a:t>CSMA/CD</a:t>
            </a:r>
            <a:r>
              <a:rPr lang="zh-CN" altLang="en-US" sz="2400" dirty="0" smtClean="0">
                <a:solidFill>
                  <a:srgbClr val="FF0000"/>
                </a:solidFill>
                <a:ea typeface="宋体" pitchFamily="2" charset="-122"/>
              </a:rPr>
              <a:t>冲突检测</a:t>
            </a:r>
            <a:r>
              <a:rPr lang="zh-CN" altLang="en-US" sz="2400" dirty="0" smtClean="0">
                <a:ea typeface="宋体" pitchFamily="2" charset="-122"/>
              </a:rPr>
              <a:t>的原理，具备简单计算的能力；</a:t>
            </a:r>
            <a:endParaRPr lang="en-US" altLang="zh-CN" sz="2400" dirty="0" smtClean="0">
              <a:ea typeface="宋体" pitchFamily="2" charset="-122"/>
            </a:endParaRPr>
          </a:p>
          <a:p>
            <a:pPr>
              <a:defRPr/>
            </a:pPr>
            <a:r>
              <a:rPr lang="zh-CN" altLang="en-US" sz="2400" dirty="0" smtClean="0">
                <a:ea typeface="宋体" pitchFamily="2" charset="-122"/>
              </a:rPr>
              <a:t>结合无线媒介的特征，理解无线局域网的设计要点，理解</a:t>
            </a:r>
            <a:r>
              <a:rPr lang="en-US" altLang="zh-CN" sz="2400" dirty="0" smtClean="0">
                <a:solidFill>
                  <a:srgbClr val="FF0000"/>
                </a:solidFill>
                <a:ea typeface="宋体" pitchFamily="2" charset="-122"/>
              </a:rPr>
              <a:t>CSMA/CA</a:t>
            </a:r>
            <a:r>
              <a:rPr lang="zh-CN" altLang="en-US" sz="2400" dirty="0" smtClean="0">
                <a:solidFill>
                  <a:srgbClr val="FF0000"/>
                </a:solidFill>
                <a:ea typeface="宋体" pitchFamily="2" charset="-122"/>
              </a:rPr>
              <a:t>冲突避免</a:t>
            </a:r>
            <a:r>
              <a:rPr lang="zh-CN" altLang="en-US" sz="2400" dirty="0" smtClean="0">
                <a:ea typeface="宋体" pitchFamily="2" charset="-122"/>
              </a:rPr>
              <a:t>的原理；</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网络适配器</a:t>
            </a:r>
          </a:p>
        </p:txBody>
      </p:sp>
      <p:sp>
        <p:nvSpPr>
          <p:cNvPr id="29699" name="内容占位符 2"/>
          <p:cNvSpPr>
            <a:spLocks noGrp="1"/>
          </p:cNvSpPr>
          <p:nvPr>
            <p:ph idx="1"/>
          </p:nvPr>
        </p:nvSpPr>
        <p:spPr>
          <a:xfrm>
            <a:off x="457200" y="1125538"/>
            <a:ext cx="8401050" cy="5327650"/>
          </a:xfrm>
        </p:spPr>
        <p:txBody>
          <a:bodyPr/>
          <a:lstStyle/>
          <a:p>
            <a:r>
              <a:rPr lang="zh-CN" altLang="en-US" smtClean="0"/>
              <a:t>功能</a:t>
            </a:r>
            <a:endParaRPr lang="en-US" altLang="zh-CN" smtClean="0"/>
          </a:p>
          <a:p>
            <a:pPr lvl="1"/>
            <a:r>
              <a:rPr lang="zh-CN" altLang="en-US" smtClean="0"/>
              <a:t>进行串行</a:t>
            </a:r>
            <a:r>
              <a:rPr lang="en-US" altLang="zh-CN" smtClean="0"/>
              <a:t>/</a:t>
            </a:r>
            <a:r>
              <a:rPr lang="zh-CN" altLang="en-US" smtClean="0"/>
              <a:t>并行转换</a:t>
            </a:r>
          </a:p>
          <a:p>
            <a:pPr lvl="1"/>
            <a:r>
              <a:rPr lang="zh-CN" altLang="en-US" smtClean="0"/>
              <a:t>对数据进行缓存</a:t>
            </a:r>
          </a:p>
          <a:p>
            <a:pPr lvl="1"/>
            <a:r>
              <a:rPr lang="zh-CN" altLang="en-US" smtClean="0"/>
              <a:t>设备驱动程序（数据链路层协议）</a:t>
            </a:r>
          </a:p>
          <a:p>
            <a:r>
              <a:rPr lang="zh-CN" altLang="en-US" smtClean="0"/>
              <a:t>接口特性</a:t>
            </a:r>
            <a:endParaRPr lang="en-US" altLang="zh-CN" smtClean="0"/>
          </a:p>
          <a:p>
            <a:pPr lvl="1">
              <a:lnSpc>
                <a:spcPct val="90000"/>
              </a:lnSpc>
            </a:pPr>
            <a:r>
              <a:rPr lang="zh-CN" altLang="en-US" smtClean="0"/>
              <a:t>机械特性</a:t>
            </a:r>
            <a:r>
              <a:rPr lang="en-US" altLang="zh-CN" smtClean="0"/>
              <a:t>:</a:t>
            </a:r>
            <a:r>
              <a:rPr lang="zh-CN" altLang="en-US" smtClean="0"/>
              <a:t>接口所用接线器的形状和尺寸、引线数目和排列、固定和锁定装置等等</a:t>
            </a:r>
            <a:r>
              <a:rPr lang="en-US" altLang="zh-CN" smtClean="0"/>
              <a:t>.</a:t>
            </a:r>
            <a:endParaRPr lang="zh-CN" altLang="en-US" smtClean="0"/>
          </a:p>
          <a:p>
            <a:pPr lvl="1">
              <a:lnSpc>
                <a:spcPct val="90000"/>
              </a:lnSpc>
            </a:pPr>
            <a:r>
              <a:rPr lang="zh-CN" altLang="en-US" smtClean="0"/>
              <a:t>电气特性</a:t>
            </a:r>
            <a:r>
              <a:rPr lang="en-US" altLang="zh-CN" smtClean="0"/>
              <a:t>:</a:t>
            </a:r>
            <a:r>
              <a:rPr lang="zh-CN" altLang="en-US" smtClean="0"/>
              <a:t>在接口电缆的各条线上出现的电压的范围</a:t>
            </a:r>
            <a:r>
              <a:rPr lang="en-US" altLang="zh-CN" smtClean="0"/>
              <a:t>.</a:t>
            </a:r>
            <a:endParaRPr lang="zh-CN" altLang="en-US" smtClean="0"/>
          </a:p>
          <a:p>
            <a:pPr lvl="1">
              <a:lnSpc>
                <a:spcPct val="90000"/>
              </a:lnSpc>
            </a:pPr>
            <a:r>
              <a:rPr lang="zh-CN" altLang="en-US" smtClean="0"/>
              <a:t>功能特性</a:t>
            </a:r>
            <a:r>
              <a:rPr lang="en-US" altLang="zh-CN" smtClean="0"/>
              <a:t>:</a:t>
            </a:r>
            <a:r>
              <a:rPr lang="zh-CN" altLang="en-US" smtClean="0"/>
              <a:t>某条线上出现的某一电平的电压表示何种意义</a:t>
            </a:r>
            <a:r>
              <a:rPr lang="en-US" altLang="zh-CN" smtClean="0"/>
              <a:t>.</a:t>
            </a:r>
            <a:endParaRPr lang="zh-CN" altLang="en-US" smtClean="0"/>
          </a:p>
          <a:p>
            <a:pPr lvl="1">
              <a:lnSpc>
                <a:spcPct val="90000"/>
              </a:lnSpc>
            </a:pPr>
            <a:r>
              <a:rPr lang="zh-CN" altLang="en-US" smtClean="0"/>
              <a:t>规程特性</a:t>
            </a:r>
            <a:r>
              <a:rPr lang="en-US" altLang="zh-CN" smtClean="0"/>
              <a:t>:</a:t>
            </a:r>
            <a:r>
              <a:rPr lang="zh-CN" altLang="en-US" smtClean="0"/>
              <a:t>对于不同功能的各种可能事件的出现顺序</a:t>
            </a:r>
            <a:r>
              <a:rPr lang="en-US" altLang="zh-CN" smtClean="0"/>
              <a:t>.</a:t>
            </a:r>
          </a:p>
          <a:p>
            <a:pPr lvl="1"/>
            <a:endParaRPr lang="zh-CN" altLang="en-US" smtClean="0"/>
          </a:p>
        </p:txBody>
      </p:sp>
      <p:sp>
        <p:nvSpPr>
          <p:cNvPr id="2970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2E5E294-3F45-4DC8-A626-41736C86342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smtClean="0"/>
              <a:t>链路</a:t>
            </a:r>
            <a:endParaRPr lang="en-US" altLang="zh-CN" smtClean="0"/>
          </a:p>
        </p:txBody>
      </p:sp>
      <p:sp>
        <p:nvSpPr>
          <p:cNvPr id="30723" name="Rectangle 3"/>
          <p:cNvSpPr>
            <a:spLocks noGrp="1" noChangeArrowheads="1"/>
          </p:cNvSpPr>
          <p:nvPr>
            <p:ph type="body" idx="1"/>
          </p:nvPr>
        </p:nvSpPr>
        <p:spPr/>
        <p:txBody>
          <a:bodyPr/>
          <a:lstStyle/>
          <a:p>
            <a:r>
              <a:rPr lang="zh-CN" altLang="en-US" smtClean="0"/>
              <a:t>物理传输媒质</a:t>
            </a:r>
            <a:endParaRPr lang="en-US" altLang="zh-CN" smtClean="0"/>
          </a:p>
          <a:p>
            <a:pPr lvl="1"/>
            <a:r>
              <a:rPr lang="zh-CN" altLang="en-US" smtClean="0"/>
              <a:t>导向型媒质</a:t>
            </a:r>
            <a:r>
              <a:rPr lang="en-US" altLang="zh-CN" smtClean="0"/>
              <a:t>: </a:t>
            </a:r>
            <a:r>
              <a:rPr lang="zh-CN" altLang="en-US" smtClean="0"/>
              <a:t>信号在固态媒质上传播</a:t>
            </a:r>
            <a:r>
              <a:rPr lang="en-US" altLang="zh-CN" smtClean="0"/>
              <a:t>, </a:t>
            </a:r>
            <a:r>
              <a:rPr lang="zh-CN" altLang="en-US" smtClean="0"/>
              <a:t>例如同轴电缆</a:t>
            </a:r>
            <a:r>
              <a:rPr lang="en-US" altLang="zh-CN" smtClean="0"/>
              <a:t>, </a:t>
            </a:r>
            <a:r>
              <a:rPr lang="zh-CN" altLang="en-US" smtClean="0"/>
              <a:t>光纤</a:t>
            </a:r>
            <a:r>
              <a:rPr lang="en-US" altLang="zh-CN" smtClean="0"/>
              <a:t>, </a:t>
            </a:r>
            <a:r>
              <a:rPr lang="zh-CN" altLang="en-US" smtClean="0"/>
              <a:t>双绞线</a:t>
            </a:r>
            <a:endParaRPr lang="en-US" altLang="zh-CN" smtClean="0"/>
          </a:p>
          <a:p>
            <a:pPr lvl="1"/>
            <a:r>
              <a:rPr lang="zh-CN" altLang="en-US" smtClean="0"/>
              <a:t>非导向型媒质</a:t>
            </a:r>
            <a:r>
              <a:rPr lang="en-US" altLang="zh-CN" smtClean="0"/>
              <a:t>: </a:t>
            </a:r>
            <a:r>
              <a:rPr lang="zh-CN" altLang="en-US" smtClean="0"/>
              <a:t>信号自由传播</a:t>
            </a:r>
            <a:r>
              <a:rPr lang="en-US" altLang="zh-CN" smtClean="0"/>
              <a:t>, </a:t>
            </a:r>
            <a:r>
              <a:rPr lang="zh-CN" altLang="en-US" smtClean="0"/>
              <a:t>例如电磁波</a:t>
            </a:r>
            <a:endParaRPr lang="en-US" altLang="zh-CN" smtClean="0"/>
          </a:p>
          <a:p>
            <a:pPr lvl="1"/>
            <a:endParaRPr lang="en-US" altLang="zh-CN" smtClean="0"/>
          </a:p>
        </p:txBody>
      </p:sp>
      <p:sp>
        <p:nvSpPr>
          <p:cNvPr id="3072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412BACB-870D-4937-AB2F-CEA798509EDA}"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21</a:t>
            </a:fld>
            <a:r>
              <a:rPr kumimoji="0" lang="en-US" altLang="zh-CN" sz="1000" smtClean="0">
                <a:latin typeface="Arial" panose="020B0604020202020204" pitchFamily="34" charset="0"/>
                <a:ea typeface="宋体" panose="02010600030101010101" pitchFamily="2" charset="-122"/>
              </a:rPr>
              <a:t>-</a:t>
            </a:r>
          </a:p>
        </p:txBody>
      </p:sp>
      <p:grpSp>
        <p:nvGrpSpPr>
          <p:cNvPr id="30725" name="组合 5"/>
          <p:cNvGrpSpPr>
            <a:grpSpLocks/>
          </p:cNvGrpSpPr>
          <p:nvPr/>
        </p:nvGrpSpPr>
        <p:grpSpPr bwMode="auto">
          <a:xfrm>
            <a:off x="441325" y="3140075"/>
            <a:ext cx="8416925" cy="3646488"/>
            <a:chOff x="304800" y="2735263"/>
            <a:chExt cx="8416925" cy="3646487"/>
          </a:xfrm>
        </p:grpSpPr>
        <p:sp>
          <p:nvSpPr>
            <p:cNvPr id="30726" name="Line 6"/>
            <p:cNvSpPr>
              <a:spLocks noChangeShapeType="1"/>
            </p:cNvSpPr>
            <p:nvPr/>
          </p:nvSpPr>
          <p:spPr bwMode="auto">
            <a:xfrm>
              <a:off x="5854700" y="3452813"/>
              <a:ext cx="2349500" cy="838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7" name="Line 8"/>
            <p:cNvSpPr>
              <a:spLocks noChangeShapeType="1"/>
            </p:cNvSpPr>
            <p:nvPr/>
          </p:nvSpPr>
          <p:spPr bwMode="auto">
            <a:xfrm flipV="1">
              <a:off x="1166813" y="3452813"/>
              <a:ext cx="1171575" cy="838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8" name="Line 10"/>
            <p:cNvSpPr>
              <a:spLocks noChangeShapeType="1"/>
            </p:cNvSpPr>
            <p:nvPr/>
          </p:nvSpPr>
          <p:spPr bwMode="auto">
            <a:xfrm>
              <a:off x="2336800" y="427196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Line 12"/>
            <p:cNvSpPr>
              <a:spLocks noChangeShapeType="1"/>
            </p:cNvSpPr>
            <p:nvPr/>
          </p:nvSpPr>
          <p:spPr bwMode="auto">
            <a:xfrm>
              <a:off x="1757363" y="4275138"/>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0" name="Line 15"/>
            <p:cNvSpPr>
              <a:spLocks noChangeShapeType="1"/>
            </p:cNvSpPr>
            <p:nvPr/>
          </p:nvSpPr>
          <p:spPr bwMode="auto">
            <a:xfrm>
              <a:off x="2925763" y="427831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1" name="Line 17"/>
            <p:cNvSpPr>
              <a:spLocks noChangeShapeType="1"/>
            </p:cNvSpPr>
            <p:nvPr/>
          </p:nvSpPr>
          <p:spPr bwMode="auto">
            <a:xfrm>
              <a:off x="3509963" y="428466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2" name="Line 19"/>
            <p:cNvSpPr>
              <a:spLocks noChangeShapeType="1"/>
            </p:cNvSpPr>
            <p:nvPr/>
          </p:nvSpPr>
          <p:spPr bwMode="auto">
            <a:xfrm>
              <a:off x="4683125" y="427831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3" name="Line 21"/>
            <p:cNvSpPr>
              <a:spLocks noChangeShapeType="1"/>
            </p:cNvSpPr>
            <p:nvPr/>
          </p:nvSpPr>
          <p:spPr bwMode="auto">
            <a:xfrm>
              <a:off x="1158875" y="3071813"/>
              <a:ext cx="7543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4" name="Line 22"/>
            <p:cNvSpPr>
              <a:spLocks noChangeShapeType="1"/>
            </p:cNvSpPr>
            <p:nvPr/>
          </p:nvSpPr>
          <p:spPr bwMode="auto">
            <a:xfrm>
              <a:off x="1177925" y="3452813"/>
              <a:ext cx="7543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5" name="Line 23"/>
            <p:cNvSpPr>
              <a:spLocks noChangeShapeType="1"/>
            </p:cNvSpPr>
            <p:nvPr/>
          </p:nvSpPr>
          <p:spPr bwMode="auto">
            <a:xfrm>
              <a:off x="1155700" y="3071813"/>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6" name="Line 24"/>
            <p:cNvSpPr>
              <a:spLocks noChangeShapeType="1"/>
            </p:cNvSpPr>
            <p:nvPr/>
          </p:nvSpPr>
          <p:spPr bwMode="auto">
            <a:xfrm>
              <a:off x="3365500" y="3076575"/>
              <a:ext cx="0"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7" name="Line 25"/>
            <p:cNvSpPr>
              <a:spLocks noChangeShapeType="1"/>
            </p:cNvSpPr>
            <p:nvPr/>
          </p:nvSpPr>
          <p:spPr bwMode="auto">
            <a:xfrm>
              <a:off x="2346325" y="3087688"/>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8" name="Line 26"/>
            <p:cNvSpPr>
              <a:spLocks noChangeShapeType="1"/>
            </p:cNvSpPr>
            <p:nvPr/>
          </p:nvSpPr>
          <p:spPr bwMode="auto">
            <a:xfrm>
              <a:off x="5489575" y="307181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9" name="Line 27"/>
            <p:cNvSpPr>
              <a:spLocks noChangeShapeType="1"/>
            </p:cNvSpPr>
            <p:nvPr/>
          </p:nvSpPr>
          <p:spPr bwMode="auto">
            <a:xfrm>
              <a:off x="7699375" y="3081338"/>
              <a:ext cx="0" cy="366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0" name="Line 28"/>
            <p:cNvSpPr>
              <a:spLocks noChangeShapeType="1"/>
            </p:cNvSpPr>
            <p:nvPr/>
          </p:nvSpPr>
          <p:spPr bwMode="auto">
            <a:xfrm flipV="1">
              <a:off x="1162050" y="4278313"/>
              <a:ext cx="7050088"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1" name="Text Box 29"/>
            <p:cNvSpPr txBox="1">
              <a:spLocks noChangeArrowheads="1"/>
            </p:cNvSpPr>
            <p:nvPr/>
          </p:nvSpPr>
          <p:spPr bwMode="auto">
            <a:xfrm>
              <a:off x="2524125" y="309086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42" name="Text Box 30"/>
            <p:cNvSpPr txBox="1">
              <a:spLocks noChangeArrowheads="1"/>
            </p:cNvSpPr>
            <p:nvPr/>
          </p:nvSpPr>
          <p:spPr bwMode="auto">
            <a:xfrm>
              <a:off x="3505200" y="3090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微波</a:t>
              </a:r>
            </a:p>
          </p:txBody>
        </p:sp>
        <p:sp>
          <p:nvSpPr>
            <p:cNvPr id="30743" name="Line 31"/>
            <p:cNvSpPr>
              <a:spLocks noChangeShapeType="1"/>
            </p:cNvSpPr>
            <p:nvPr/>
          </p:nvSpPr>
          <p:spPr bwMode="auto">
            <a:xfrm>
              <a:off x="4419600" y="307181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4" name="Line 32"/>
            <p:cNvSpPr>
              <a:spLocks noChangeShapeType="1"/>
            </p:cNvSpPr>
            <p:nvPr/>
          </p:nvSpPr>
          <p:spPr bwMode="auto">
            <a:xfrm>
              <a:off x="5391150" y="307181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5" name="Text Box 33"/>
            <p:cNvSpPr txBox="1">
              <a:spLocks noChangeArrowheads="1"/>
            </p:cNvSpPr>
            <p:nvPr/>
          </p:nvSpPr>
          <p:spPr bwMode="auto">
            <a:xfrm>
              <a:off x="4546600" y="309086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红外线</a:t>
              </a:r>
            </a:p>
          </p:txBody>
        </p:sp>
        <p:sp>
          <p:nvSpPr>
            <p:cNvPr id="30746" name="Text Box 34"/>
            <p:cNvSpPr txBox="1">
              <a:spLocks noChangeArrowheads="1"/>
            </p:cNvSpPr>
            <p:nvPr/>
          </p:nvSpPr>
          <p:spPr bwMode="auto">
            <a:xfrm>
              <a:off x="4813300" y="360521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可见光</a:t>
              </a:r>
            </a:p>
          </p:txBody>
        </p:sp>
        <p:sp>
          <p:nvSpPr>
            <p:cNvPr id="30747" name="Text Box 35"/>
            <p:cNvSpPr txBox="1">
              <a:spLocks noChangeArrowheads="1"/>
            </p:cNvSpPr>
            <p:nvPr/>
          </p:nvSpPr>
          <p:spPr bwMode="auto">
            <a:xfrm>
              <a:off x="5613400" y="360521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紫外线</a:t>
              </a:r>
            </a:p>
          </p:txBody>
        </p:sp>
        <p:sp>
          <p:nvSpPr>
            <p:cNvPr id="30748" name="Line 36"/>
            <p:cNvSpPr>
              <a:spLocks noChangeShapeType="1"/>
            </p:cNvSpPr>
            <p:nvPr/>
          </p:nvSpPr>
          <p:spPr bwMode="auto">
            <a:xfrm>
              <a:off x="5867400" y="3071813"/>
              <a:ext cx="0" cy="38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9" name="Text Box 37"/>
            <p:cNvSpPr txBox="1">
              <a:spLocks noChangeArrowheads="1"/>
            </p:cNvSpPr>
            <p:nvPr/>
          </p:nvSpPr>
          <p:spPr bwMode="auto">
            <a:xfrm>
              <a:off x="6324600" y="3090863"/>
              <a:ext cx="736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X</a:t>
              </a:r>
              <a:r>
                <a:rPr lang="zh-CN" altLang="en-US" sz="1600">
                  <a:solidFill>
                    <a:srgbClr val="333399"/>
                  </a:solidFill>
                  <a:latin typeface="Times New Roman" panose="02020603050405020304" pitchFamily="18" charset="0"/>
                  <a:ea typeface="黑体" panose="02010609060101010101" pitchFamily="49" charset="-122"/>
                </a:rPr>
                <a:t>射线</a:t>
              </a:r>
            </a:p>
          </p:txBody>
        </p:sp>
        <p:sp>
          <p:nvSpPr>
            <p:cNvPr id="30750" name="Text Box 38"/>
            <p:cNvSpPr txBox="1">
              <a:spLocks noChangeArrowheads="1"/>
            </p:cNvSpPr>
            <p:nvPr/>
          </p:nvSpPr>
          <p:spPr bwMode="auto">
            <a:xfrm>
              <a:off x="7848600" y="3059113"/>
              <a:ext cx="268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p>
          </p:txBody>
        </p:sp>
        <p:sp>
          <p:nvSpPr>
            <p:cNvPr id="30751" name="Text Box 39"/>
            <p:cNvSpPr txBox="1">
              <a:spLocks noChangeArrowheads="1"/>
            </p:cNvSpPr>
            <p:nvPr/>
          </p:nvSpPr>
          <p:spPr bwMode="auto">
            <a:xfrm>
              <a:off x="7997825" y="3090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射线</a:t>
              </a:r>
            </a:p>
          </p:txBody>
        </p:sp>
        <p:sp>
          <p:nvSpPr>
            <p:cNvPr id="30752" name="Text Box 40"/>
            <p:cNvSpPr txBox="1">
              <a:spLocks noChangeArrowheads="1"/>
            </p:cNvSpPr>
            <p:nvPr/>
          </p:nvSpPr>
          <p:spPr bwMode="auto">
            <a:xfrm>
              <a:off x="1401763" y="4292600"/>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双绞线</a:t>
              </a:r>
            </a:p>
          </p:txBody>
        </p:sp>
        <p:sp>
          <p:nvSpPr>
            <p:cNvPr id="30753" name="Line 41"/>
            <p:cNvSpPr>
              <a:spLocks noChangeShapeType="1"/>
            </p:cNvSpPr>
            <p:nvPr/>
          </p:nvSpPr>
          <p:spPr bwMode="auto">
            <a:xfrm>
              <a:off x="1162050" y="4595813"/>
              <a:ext cx="1352550" cy="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4" name="Text Box 42"/>
            <p:cNvSpPr txBox="1">
              <a:spLocks noChangeArrowheads="1"/>
            </p:cNvSpPr>
            <p:nvPr/>
          </p:nvSpPr>
          <p:spPr bwMode="auto">
            <a:xfrm>
              <a:off x="2422525" y="4652963"/>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同轴电缆</a:t>
              </a:r>
            </a:p>
          </p:txBody>
        </p:sp>
        <p:sp>
          <p:nvSpPr>
            <p:cNvPr id="30755" name="Line 43"/>
            <p:cNvSpPr>
              <a:spLocks noChangeShapeType="1"/>
            </p:cNvSpPr>
            <p:nvPr/>
          </p:nvSpPr>
          <p:spPr bwMode="auto">
            <a:xfrm>
              <a:off x="1752600" y="4968875"/>
              <a:ext cx="22860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6" name="Text Box 44"/>
            <p:cNvSpPr txBox="1">
              <a:spLocks noChangeArrowheads="1"/>
            </p:cNvSpPr>
            <p:nvPr/>
          </p:nvSpPr>
          <p:spPr bwMode="auto">
            <a:xfrm>
              <a:off x="4114800" y="431641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卫星</a:t>
              </a:r>
            </a:p>
          </p:txBody>
        </p:sp>
        <p:sp>
          <p:nvSpPr>
            <p:cNvPr id="30757" name="Line 45"/>
            <p:cNvSpPr>
              <a:spLocks noChangeShapeType="1"/>
            </p:cNvSpPr>
            <p:nvPr/>
          </p:nvSpPr>
          <p:spPr bwMode="auto">
            <a:xfrm>
              <a:off x="3886200" y="4625975"/>
              <a:ext cx="11430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8" name="Text Box 46"/>
            <p:cNvSpPr txBox="1">
              <a:spLocks noChangeArrowheads="1"/>
            </p:cNvSpPr>
            <p:nvPr/>
          </p:nvSpPr>
          <p:spPr bwMode="auto">
            <a:xfrm>
              <a:off x="4222750" y="472440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地面微波</a:t>
              </a:r>
            </a:p>
          </p:txBody>
        </p:sp>
        <p:sp>
          <p:nvSpPr>
            <p:cNvPr id="30759" name="Line 47"/>
            <p:cNvSpPr>
              <a:spLocks noChangeShapeType="1"/>
            </p:cNvSpPr>
            <p:nvPr/>
          </p:nvSpPr>
          <p:spPr bwMode="auto">
            <a:xfrm>
              <a:off x="4254500" y="5053013"/>
              <a:ext cx="9398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0" name="Text Box 48"/>
            <p:cNvSpPr txBox="1">
              <a:spLocks noChangeArrowheads="1"/>
            </p:cNvSpPr>
            <p:nvPr/>
          </p:nvSpPr>
          <p:spPr bwMode="auto">
            <a:xfrm>
              <a:off x="1979613" y="5127625"/>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调幅</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61" name="Text Box 49"/>
            <p:cNvSpPr txBox="1">
              <a:spLocks noChangeArrowheads="1"/>
            </p:cNvSpPr>
            <p:nvPr/>
          </p:nvSpPr>
          <p:spPr bwMode="auto">
            <a:xfrm>
              <a:off x="3130550" y="5056188"/>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调频</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62" name="Text Box 50"/>
            <p:cNvSpPr txBox="1">
              <a:spLocks noChangeArrowheads="1"/>
            </p:cNvSpPr>
            <p:nvPr/>
          </p:nvSpPr>
          <p:spPr bwMode="auto">
            <a:xfrm>
              <a:off x="1258888" y="5127625"/>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海事</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63" name="Line 51"/>
            <p:cNvSpPr>
              <a:spLocks noChangeShapeType="1"/>
            </p:cNvSpPr>
            <p:nvPr/>
          </p:nvSpPr>
          <p:spPr bwMode="auto">
            <a:xfrm>
              <a:off x="3314700" y="5586413"/>
              <a:ext cx="4318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4" name="Text Box 52"/>
            <p:cNvSpPr txBox="1">
              <a:spLocks noChangeArrowheads="1"/>
            </p:cNvSpPr>
            <p:nvPr/>
          </p:nvSpPr>
          <p:spPr bwMode="auto">
            <a:xfrm>
              <a:off x="7035800" y="430688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光纤</a:t>
              </a:r>
            </a:p>
          </p:txBody>
        </p:sp>
        <p:sp>
          <p:nvSpPr>
            <p:cNvPr id="30765" name="Line 53"/>
            <p:cNvSpPr>
              <a:spLocks noChangeShapeType="1"/>
            </p:cNvSpPr>
            <p:nvPr/>
          </p:nvSpPr>
          <p:spPr bwMode="auto">
            <a:xfrm>
              <a:off x="7010400" y="4638675"/>
              <a:ext cx="5969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6" name="Text Box 54"/>
            <p:cNvSpPr txBox="1">
              <a:spLocks noChangeArrowheads="1"/>
            </p:cNvSpPr>
            <p:nvPr/>
          </p:nvSpPr>
          <p:spPr bwMode="auto">
            <a:xfrm>
              <a:off x="3505200" y="5630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电视</a:t>
              </a:r>
            </a:p>
          </p:txBody>
        </p:sp>
        <p:sp>
          <p:nvSpPr>
            <p:cNvPr id="30767" name="Line 55"/>
            <p:cNvSpPr>
              <a:spLocks noChangeShapeType="1"/>
            </p:cNvSpPr>
            <p:nvPr/>
          </p:nvSpPr>
          <p:spPr bwMode="auto">
            <a:xfrm flipV="1">
              <a:off x="5257800" y="3224213"/>
              <a:ext cx="190500" cy="45720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8" name="Line 56"/>
            <p:cNvSpPr>
              <a:spLocks noChangeShapeType="1"/>
            </p:cNvSpPr>
            <p:nvPr/>
          </p:nvSpPr>
          <p:spPr bwMode="auto">
            <a:xfrm flipH="1" flipV="1">
              <a:off x="5689600" y="3224213"/>
              <a:ext cx="82550" cy="454025"/>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9" name="Line 57"/>
            <p:cNvSpPr>
              <a:spLocks noChangeShapeType="1"/>
            </p:cNvSpPr>
            <p:nvPr/>
          </p:nvSpPr>
          <p:spPr bwMode="auto">
            <a:xfrm>
              <a:off x="1295400" y="5662613"/>
              <a:ext cx="6858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0" name="Line 58"/>
            <p:cNvSpPr>
              <a:spLocks noChangeShapeType="1"/>
            </p:cNvSpPr>
            <p:nvPr/>
          </p:nvSpPr>
          <p:spPr bwMode="auto">
            <a:xfrm>
              <a:off x="2133600" y="5662613"/>
              <a:ext cx="4572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1" name="Line 59"/>
            <p:cNvSpPr>
              <a:spLocks noChangeShapeType="1"/>
            </p:cNvSpPr>
            <p:nvPr/>
          </p:nvSpPr>
          <p:spPr bwMode="auto">
            <a:xfrm>
              <a:off x="3352800" y="5967413"/>
              <a:ext cx="7493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2" name="Line 60"/>
            <p:cNvSpPr>
              <a:spLocks noChangeShapeType="1"/>
            </p:cNvSpPr>
            <p:nvPr/>
          </p:nvSpPr>
          <p:spPr bwMode="auto">
            <a:xfrm>
              <a:off x="1157288" y="6035675"/>
              <a:ext cx="70596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3" name="Line 61"/>
            <p:cNvSpPr>
              <a:spLocks noChangeShapeType="1"/>
            </p:cNvSpPr>
            <p:nvPr/>
          </p:nvSpPr>
          <p:spPr bwMode="auto">
            <a:xfrm>
              <a:off x="1168400" y="428307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4" name="Line 62"/>
            <p:cNvSpPr>
              <a:spLocks noChangeShapeType="1"/>
            </p:cNvSpPr>
            <p:nvPr/>
          </p:nvSpPr>
          <p:spPr bwMode="auto">
            <a:xfrm>
              <a:off x="4098925" y="427672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5" name="Line 63"/>
            <p:cNvSpPr>
              <a:spLocks noChangeShapeType="1"/>
            </p:cNvSpPr>
            <p:nvPr/>
          </p:nvSpPr>
          <p:spPr bwMode="auto">
            <a:xfrm>
              <a:off x="5267325" y="428466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6" name="Line 64"/>
            <p:cNvSpPr>
              <a:spLocks noChangeShapeType="1"/>
            </p:cNvSpPr>
            <p:nvPr/>
          </p:nvSpPr>
          <p:spPr bwMode="auto">
            <a:xfrm>
              <a:off x="5851525" y="4281488"/>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7" name="Line 65"/>
            <p:cNvSpPr>
              <a:spLocks noChangeShapeType="1"/>
            </p:cNvSpPr>
            <p:nvPr/>
          </p:nvSpPr>
          <p:spPr bwMode="auto">
            <a:xfrm>
              <a:off x="6440488" y="428307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8" name="Line 66"/>
            <p:cNvSpPr>
              <a:spLocks noChangeShapeType="1"/>
            </p:cNvSpPr>
            <p:nvPr/>
          </p:nvSpPr>
          <p:spPr bwMode="auto">
            <a:xfrm>
              <a:off x="7029450" y="4294188"/>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9" name="Line 67"/>
            <p:cNvSpPr>
              <a:spLocks noChangeShapeType="1"/>
            </p:cNvSpPr>
            <p:nvPr/>
          </p:nvSpPr>
          <p:spPr bwMode="auto">
            <a:xfrm>
              <a:off x="7613650" y="4286250"/>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0" name="Line 68"/>
            <p:cNvSpPr>
              <a:spLocks noChangeShapeType="1"/>
            </p:cNvSpPr>
            <p:nvPr/>
          </p:nvSpPr>
          <p:spPr bwMode="auto">
            <a:xfrm>
              <a:off x="8202613" y="428307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0781" name="Group 69"/>
            <p:cNvGrpSpPr>
              <a:grpSpLocks/>
            </p:cNvGrpSpPr>
            <p:nvPr/>
          </p:nvGrpSpPr>
          <p:grpSpPr bwMode="auto">
            <a:xfrm>
              <a:off x="304800" y="2767014"/>
              <a:ext cx="752475" cy="368301"/>
              <a:chOff x="6" y="352"/>
              <a:chExt cx="474" cy="232"/>
            </a:xfrm>
          </p:grpSpPr>
          <p:sp>
            <p:nvSpPr>
              <p:cNvPr id="30810" name="Text Box 70"/>
              <p:cNvSpPr txBox="1">
                <a:spLocks noChangeArrowheads="1"/>
              </p:cNvSpPr>
              <p:nvPr/>
            </p:nvSpPr>
            <p:spPr bwMode="auto">
              <a:xfrm>
                <a:off x="92" y="353"/>
                <a:ext cx="3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(Hz)</a:t>
                </a:r>
              </a:p>
            </p:txBody>
          </p:sp>
          <p:sp>
            <p:nvSpPr>
              <p:cNvPr id="30811" name="Text Box 71"/>
              <p:cNvSpPr txBox="1">
                <a:spLocks noChangeArrowheads="1"/>
              </p:cNvSpPr>
              <p:nvPr/>
            </p:nvSpPr>
            <p:spPr bwMode="auto">
              <a:xfrm>
                <a:off x="6" y="352"/>
                <a:ext cx="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f</a:t>
                </a:r>
              </a:p>
            </p:txBody>
          </p:sp>
        </p:grpSp>
        <p:grpSp>
          <p:nvGrpSpPr>
            <p:cNvPr id="30782" name="Group 72"/>
            <p:cNvGrpSpPr>
              <a:grpSpLocks/>
            </p:cNvGrpSpPr>
            <p:nvPr/>
          </p:nvGrpSpPr>
          <p:grpSpPr bwMode="auto">
            <a:xfrm>
              <a:off x="311150" y="3986219"/>
              <a:ext cx="746125" cy="371476"/>
              <a:chOff x="78" y="1589"/>
              <a:chExt cx="470" cy="234"/>
            </a:xfrm>
          </p:grpSpPr>
          <p:sp>
            <p:nvSpPr>
              <p:cNvPr id="30808" name="Text Box 73"/>
              <p:cNvSpPr txBox="1">
                <a:spLocks noChangeArrowheads="1"/>
              </p:cNvSpPr>
              <p:nvPr/>
            </p:nvSpPr>
            <p:spPr bwMode="auto">
              <a:xfrm>
                <a:off x="124" y="1589"/>
                <a:ext cx="4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 (Hz)</a:t>
                </a:r>
              </a:p>
            </p:txBody>
          </p:sp>
          <p:sp>
            <p:nvSpPr>
              <p:cNvPr id="30809" name="Text Box 74"/>
              <p:cNvSpPr txBox="1">
                <a:spLocks noChangeArrowheads="1"/>
              </p:cNvSpPr>
              <p:nvPr/>
            </p:nvSpPr>
            <p:spPr bwMode="auto">
              <a:xfrm>
                <a:off x="78" y="1592"/>
                <a:ext cx="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f</a:t>
                </a:r>
              </a:p>
            </p:txBody>
          </p:sp>
        </p:grpSp>
        <p:sp>
          <p:nvSpPr>
            <p:cNvPr id="30783" name="Line 75"/>
            <p:cNvSpPr>
              <a:spLocks noChangeShapeType="1"/>
            </p:cNvSpPr>
            <p:nvPr/>
          </p:nvSpPr>
          <p:spPr bwMode="auto">
            <a:xfrm>
              <a:off x="1371600" y="603567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4" name="Line 76"/>
            <p:cNvSpPr>
              <a:spLocks noChangeShapeType="1"/>
            </p:cNvSpPr>
            <p:nvPr/>
          </p:nvSpPr>
          <p:spPr bwMode="auto">
            <a:xfrm>
              <a:off x="1943100"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5" name="Line 77"/>
            <p:cNvSpPr>
              <a:spLocks noChangeShapeType="1"/>
            </p:cNvSpPr>
            <p:nvPr/>
          </p:nvSpPr>
          <p:spPr bwMode="auto">
            <a:xfrm>
              <a:off x="2519363" y="60499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6" name="Line 78"/>
            <p:cNvSpPr>
              <a:spLocks noChangeShapeType="1"/>
            </p:cNvSpPr>
            <p:nvPr/>
          </p:nvSpPr>
          <p:spPr bwMode="auto">
            <a:xfrm>
              <a:off x="3114675"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7" name="Line 79"/>
            <p:cNvSpPr>
              <a:spLocks noChangeShapeType="1"/>
            </p:cNvSpPr>
            <p:nvPr/>
          </p:nvSpPr>
          <p:spPr bwMode="auto">
            <a:xfrm>
              <a:off x="3681413"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8" name="Line 80"/>
            <p:cNvSpPr>
              <a:spLocks noChangeShapeType="1"/>
            </p:cNvSpPr>
            <p:nvPr/>
          </p:nvSpPr>
          <p:spPr bwMode="auto">
            <a:xfrm>
              <a:off x="4276725"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9" name="Line 81"/>
            <p:cNvSpPr>
              <a:spLocks noChangeShapeType="1"/>
            </p:cNvSpPr>
            <p:nvPr/>
          </p:nvSpPr>
          <p:spPr bwMode="auto">
            <a:xfrm>
              <a:off x="4867275"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0" name="Line 82"/>
            <p:cNvSpPr>
              <a:spLocks noChangeShapeType="1"/>
            </p:cNvSpPr>
            <p:nvPr/>
          </p:nvSpPr>
          <p:spPr bwMode="auto">
            <a:xfrm>
              <a:off x="5443538"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1" name="Line 83"/>
            <p:cNvSpPr>
              <a:spLocks noChangeShapeType="1"/>
            </p:cNvSpPr>
            <p:nvPr/>
          </p:nvSpPr>
          <p:spPr bwMode="auto">
            <a:xfrm>
              <a:off x="6043613" y="60499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2" name="Line 84"/>
            <p:cNvSpPr>
              <a:spLocks noChangeShapeType="1"/>
            </p:cNvSpPr>
            <p:nvPr/>
          </p:nvSpPr>
          <p:spPr bwMode="auto">
            <a:xfrm>
              <a:off x="6629400" y="604043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3" name="Line 85"/>
            <p:cNvSpPr>
              <a:spLocks noChangeShapeType="1"/>
            </p:cNvSpPr>
            <p:nvPr/>
          </p:nvSpPr>
          <p:spPr bwMode="auto">
            <a:xfrm>
              <a:off x="7224713" y="60499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4" name="Line 86"/>
            <p:cNvSpPr>
              <a:spLocks noChangeShapeType="1"/>
            </p:cNvSpPr>
            <p:nvPr/>
          </p:nvSpPr>
          <p:spPr bwMode="auto">
            <a:xfrm>
              <a:off x="7815263" y="604043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5" name="Text Box 87"/>
            <p:cNvSpPr txBox="1">
              <a:spLocks noChangeArrowheads="1"/>
            </p:cNvSpPr>
            <p:nvPr/>
          </p:nvSpPr>
          <p:spPr bwMode="auto">
            <a:xfrm>
              <a:off x="1436688" y="604520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LF</a:t>
              </a:r>
            </a:p>
          </p:txBody>
        </p:sp>
        <p:sp>
          <p:nvSpPr>
            <p:cNvPr id="30796" name="Text Box 88"/>
            <p:cNvSpPr txBox="1">
              <a:spLocks noChangeArrowheads="1"/>
            </p:cNvSpPr>
            <p:nvPr/>
          </p:nvSpPr>
          <p:spPr bwMode="auto">
            <a:xfrm>
              <a:off x="2022475" y="6045200"/>
              <a:ext cx="500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MF</a:t>
              </a:r>
            </a:p>
          </p:txBody>
        </p:sp>
        <p:sp>
          <p:nvSpPr>
            <p:cNvPr id="30797" name="Text Box 89"/>
            <p:cNvSpPr txBox="1">
              <a:spLocks noChangeArrowheads="1"/>
            </p:cNvSpPr>
            <p:nvPr/>
          </p:nvSpPr>
          <p:spPr bwMode="auto">
            <a:xfrm>
              <a:off x="2608263" y="6045200"/>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HF</a:t>
              </a:r>
            </a:p>
          </p:txBody>
        </p:sp>
        <p:sp>
          <p:nvSpPr>
            <p:cNvPr id="30798" name="Text Box 90"/>
            <p:cNvSpPr txBox="1">
              <a:spLocks noChangeArrowheads="1"/>
            </p:cNvSpPr>
            <p:nvPr/>
          </p:nvSpPr>
          <p:spPr bwMode="auto">
            <a:xfrm>
              <a:off x="3127375" y="6045200"/>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VHF</a:t>
              </a:r>
            </a:p>
          </p:txBody>
        </p:sp>
        <p:sp>
          <p:nvSpPr>
            <p:cNvPr id="30799" name="Text Box 91"/>
            <p:cNvSpPr txBox="1">
              <a:spLocks noChangeArrowheads="1"/>
            </p:cNvSpPr>
            <p:nvPr/>
          </p:nvSpPr>
          <p:spPr bwMode="auto">
            <a:xfrm>
              <a:off x="3698875" y="6045200"/>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UHF</a:t>
              </a:r>
            </a:p>
          </p:txBody>
        </p:sp>
        <p:sp>
          <p:nvSpPr>
            <p:cNvPr id="30800" name="Text Box 92"/>
            <p:cNvSpPr txBox="1">
              <a:spLocks noChangeArrowheads="1"/>
            </p:cNvSpPr>
            <p:nvPr/>
          </p:nvSpPr>
          <p:spPr bwMode="auto">
            <a:xfrm>
              <a:off x="4265613" y="604520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SHF</a:t>
              </a:r>
            </a:p>
          </p:txBody>
        </p:sp>
        <p:sp>
          <p:nvSpPr>
            <p:cNvPr id="30801" name="Text Box 93"/>
            <p:cNvSpPr txBox="1">
              <a:spLocks noChangeArrowheads="1"/>
            </p:cNvSpPr>
            <p:nvPr/>
          </p:nvSpPr>
          <p:spPr bwMode="auto">
            <a:xfrm>
              <a:off x="4865688" y="6045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EHF</a:t>
              </a:r>
            </a:p>
          </p:txBody>
        </p:sp>
        <p:sp>
          <p:nvSpPr>
            <p:cNvPr id="30802" name="Text Box 94"/>
            <p:cNvSpPr txBox="1">
              <a:spLocks noChangeArrowheads="1"/>
            </p:cNvSpPr>
            <p:nvPr/>
          </p:nvSpPr>
          <p:spPr bwMode="auto">
            <a:xfrm>
              <a:off x="5446713" y="6045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THF</a:t>
              </a:r>
            </a:p>
          </p:txBody>
        </p:sp>
        <p:sp>
          <p:nvSpPr>
            <p:cNvPr id="30803" name="Text Box 95"/>
            <p:cNvSpPr txBox="1">
              <a:spLocks noChangeArrowheads="1"/>
            </p:cNvSpPr>
            <p:nvPr/>
          </p:nvSpPr>
          <p:spPr bwMode="auto">
            <a:xfrm>
              <a:off x="457200" y="596741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波段</a:t>
              </a:r>
            </a:p>
          </p:txBody>
        </p:sp>
        <p:sp>
          <p:nvSpPr>
            <p:cNvPr id="30804" name="Text Box 96"/>
            <p:cNvSpPr txBox="1">
              <a:spLocks noChangeArrowheads="1"/>
            </p:cNvSpPr>
            <p:nvPr/>
          </p:nvSpPr>
          <p:spPr bwMode="auto">
            <a:xfrm>
              <a:off x="971550" y="3933825"/>
              <a:ext cx="7575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5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6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7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8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9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11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13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15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16</a:t>
              </a:r>
              <a:endParaRPr lang="en-US" altLang="zh-CN" sz="1600" b="1">
                <a:solidFill>
                  <a:srgbClr val="333399"/>
                </a:solidFill>
                <a:latin typeface="Times New Roman" panose="02020603050405020304" pitchFamily="18" charset="0"/>
                <a:ea typeface="黑体" panose="02010609060101010101" pitchFamily="49" charset="-122"/>
              </a:endParaRPr>
            </a:p>
          </p:txBody>
        </p:sp>
        <p:sp>
          <p:nvSpPr>
            <p:cNvPr id="30805" name="Text Box 97"/>
            <p:cNvSpPr txBox="1">
              <a:spLocks noChangeArrowheads="1"/>
            </p:cNvSpPr>
            <p:nvPr/>
          </p:nvSpPr>
          <p:spPr bwMode="auto">
            <a:xfrm>
              <a:off x="990600" y="2735263"/>
              <a:ext cx="764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6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8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16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18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24</a:t>
              </a:r>
              <a:endParaRPr lang="en-US" altLang="zh-CN" sz="1600" b="1">
                <a:solidFill>
                  <a:srgbClr val="333399"/>
                </a:solidFill>
                <a:latin typeface="Times New Roman" panose="02020603050405020304" pitchFamily="18" charset="0"/>
                <a:ea typeface="黑体" panose="02010609060101010101" pitchFamily="49" charset="-122"/>
              </a:endParaRPr>
            </a:p>
          </p:txBody>
        </p:sp>
        <p:sp>
          <p:nvSpPr>
            <p:cNvPr id="30806" name="Line 98"/>
            <p:cNvSpPr>
              <a:spLocks noChangeShapeType="1"/>
            </p:cNvSpPr>
            <p:nvPr/>
          </p:nvSpPr>
          <p:spPr bwMode="auto">
            <a:xfrm flipV="1">
              <a:off x="3911600" y="5583238"/>
              <a:ext cx="357188" cy="3175"/>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7" name="Text Box 100"/>
            <p:cNvSpPr txBox="1">
              <a:spLocks noChangeArrowheads="1"/>
            </p:cNvSpPr>
            <p:nvPr/>
          </p:nvSpPr>
          <p:spPr bwMode="auto">
            <a:xfrm>
              <a:off x="3708400" y="5056188"/>
              <a:ext cx="84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移动</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 </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D46DDB9-2B0E-48C3-AA1E-3FDF15DA274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22</a:t>
            </a:fld>
            <a:r>
              <a:rPr kumimoji="0" lang="en-US" altLang="zh-CN" sz="1000" smtClean="0">
                <a:latin typeface="Arial" panose="020B0604020202020204" pitchFamily="34" charset="0"/>
                <a:ea typeface="宋体" panose="02010600030101010101" pitchFamily="2" charset="-122"/>
              </a:rPr>
              <a:t>-</a:t>
            </a:r>
          </a:p>
        </p:txBody>
      </p:sp>
      <p:sp>
        <p:nvSpPr>
          <p:cNvPr id="1836034" name="Rectangle 2"/>
          <p:cNvSpPr>
            <a:spLocks noGrp="1" noChangeArrowheads="1"/>
          </p:cNvSpPr>
          <p:nvPr>
            <p:ph type="title"/>
          </p:nvPr>
        </p:nvSpPr>
        <p:spPr/>
        <p:txBody>
          <a:bodyPr/>
          <a:lstStyle/>
          <a:p>
            <a:pPr>
              <a:defRPr/>
            </a:pPr>
            <a:r>
              <a:rPr lang="zh-CN" altLang="en-US" dirty="0" smtClean="0">
                <a:latin typeface="+mj-ea"/>
              </a:rPr>
              <a:t>物理媒质</a:t>
            </a:r>
            <a:r>
              <a:rPr lang="en-US" altLang="zh-CN" dirty="0" smtClean="0">
                <a:latin typeface="+mj-ea"/>
              </a:rPr>
              <a:t>: </a:t>
            </a:r>
            <a:r>
              <a:rPr lang="zh-CN" altLang="en-US" dirty="0" smtClean="0">
                <a:latin typeface="+mj-ea"/>
              </a:rPr>
              <a:t>有线</a:t>
            </a:r>
            <a:r>
              <a:rPr lang="en-US" altLang="zh-CN" dirty="0" smtClean="0">
                <a:latin typeface="+mj-ea"/>
              </a:rPr>
              <a:t> </a:t>
            </a:r>
            <a:endParaRPr lang="en-US" altLang="zh-CN" sz="4300" dirty="0">
              <a:latin typeface="+mj-ea"/>
            </a:endParaRPr>
          </a:p>
        </p:txBody>
      </p:sp>
      <p:sp>
        <p:nvSpPr>
          <p:cNvPr id="1836036" name="Rectangle 4"/>
          <p:cNvSpPr>
            <a:spLocks noGrp="1" noChangeArrowheads="1"/>
          </p:cNvSpPr>
          <p:nvPr>
            <p:ph type="body" sz="half" idx="2"/>
          </p:nvPr>
        </p:nvSpPr>
        <p:spPr>
          <a:xfrm>
            <a:off x="203200" y="1106488"/>
            <a:ext cx="2714625" cy="4648200"/>
          </a:xfrm>
        </p:spPr>
        <p:txBody>
          <a:bodyPr/>
          <a:lstStyle/>
          <a:p>
            <a:pPr>
              <a:buFont typeface="Wingdings" panose="05000000000000000000" pitchFamily="2" charset="2"/>
              <a:buNone/>
              <a:defRPr/>
            </a:pPr>
            <a:r>
              <a:rPr lang="zh-CN" altLang="en-US" sz="2600" dirty="0" smtClean="0">
                <a:latin typeface="+mn-ea"/>
              </a:rPr>
              <a:t>双绞线</a:t>
            </a:r>
            <a:r>
              <a:rPr lang="en-US" altLang="zh-CN" sz="2600" dirty="0" smtClean="0">
                <a:latin typeface="+mn-ea"/>
              </a:rPr>
              <a:t>(</a:t>
            </a:r>
            <a:r>
              <a:rPr lang="en-US" altLang="zh-CN" sz="2600" dirty="0">
                <a:latin typeface="+mn-ea"/>
              </a:rPr>
              <a:t>TP)</a:t>
            </a:r>
          </a:p>
          <a:p>
            <a:pPr>
              <a:defRPr/>
            </a:pPr>
            <a:r>
              <a:rPr lang="zh-CN" altLang="en-US" sz="2400" dirty="0" smtClean="0">
                <a:latin typeface="+mn-ea"/>
              </a:rPr>
              <a:t>两根绝缘的铜线</a:t>
            </a:r>
            <a:endParaRPr lang="en-US" altLang="zh-CN" sz="2400" dirty="0">
              <a:latin typeface="+mn-ea"/>
            </a:endParaRPr>
          </a:p>
          <a:p>
            <a:pPr lvl="1">
              <a:defRPr/>
            </a:pPr>
            <a:r>
              <a:rPr lang="en-US" altLang="zh-CN" sz="2000" dirty="0" smtClean="0">
                <a:latin typeface="+mn-ea"/>
              </a:rPr>
              <a:t>3</a:t>
            </a:r>
            <a:r>
              <a:rPr lang="zh-CN" altLang="en-US" sz="2000" dirty="0" smtClean="0">
                <a:latin typeface="+mn-ea"/>
              </a:rPr>
              <a:t>类</a:t>
            </a:r>
            <a:r>
              <a:rPr lang="en-US" altLang="zh-CN" sz="2000" dirty="0" smtClean="0">
                <a:latin typeface="+mn-ea"/>
              </a:rPr>
              <a:t>: </a:t>
            </a:r>
            <a:r>
              <a:rPr lang="zh-CN" altLang="en-US" sz="2000" dirty="0" smtClean="0">
                <a:latin typeface="+mn-ea"/>
              </a:rPr>
              <a:t>传统电话线</a:t>
            </a:r>
            <a:r>
              <a:rPr lang="en-US" altLang="zh-CN" sz="2000" dirty="0" smtClean="0">
                <a:latin typeface="+mn-ea"/>
              </a:rPr>
              <a:t>, </a:t>
            </a:r>
            <a:r>
              <a:rPr lang="en-US" altLang="zh-CN" sz="2000" dirty="0">
                <a:latin typeface="+mn-ea"/>
              </a:rPr>
              <a:t>10 Mbps </a:t>
            </a:r>
            <a:r>
              <a:rPr lang="zh-CN" altLang="en-US" sz="2000" dirty="0" smtClean="0">
                <a:latin typeface="+mn-ea"/>
              </a:rPr>
              <a:t>以太网</a:t>
            </a:r>
            <a:endParaRPr lang="en-US" altLang="zh-CN" sz="2000" dirty="0">
              <a:latin typeface="+mn-ea"/>
            </a:endParaRPr>
          </a:p>
          <a:p>
            <a:pPr lvl="1">
              <a:defRPr/>
            </a:pPr>
            <a:r>
              <a:rPr lang="en-US" altLang="zh-CN" sz="2000" dirty="0" smtClean="0">
                <a:latin typeface="+mn-ea"/>
              </a:rPr>
              <a:t>5</a:t>
            </a:r>
            <a:r>
              <a:rPr lang="zh-CN" altLang="en-US" sz="2000" dirty="0" smtClean="0">
                <a:latin typeface="+mn-ea"/>
              </a:rPr>
              <a:t>类</a:t>
            </a:r>
            <a:r>
              <a:rPr lang="en-US" altLang="zh-CN" sz="2000" dirty="0" smtClean="0">
                <a:latin typeface="+mn-ea"/>
              </a:rPr>
              <a:t>: </a:t>
            </a:r>
            <a:r>
              <a:rPr lang="en-US" altLang="zh-CN" sz="2000" dirty="0">
                <a:latin typeface="+mn-ea"/>
              </a:rPr>
              <a:t/>
            </a:r>
            <a:br>
              <a:rPr lang="en-US" altLang="zh-CN" sz="2000" dirty="0">
                <a:latin typeface="+mn-ea"/>
              </a:rPr>
            </a:br>
            <a:r>
              <a:rPr lang="en-US" altLang="zh-CN" sz="2000" dirty="0">
                <a:latin typeface="+mn-ea"/>
              </a:rPr>
              <a:t>100Mbps </a:t>
            </a:r>
            <a:r>
              <a:rPr lang="zh-CN" altLang="en-US" sz="2000" dirty="0" smtClean="0">
                <a:latin typeface="+mn-ea"/>
              </a:rPr>
              <a:t>以太网</a:t>
            </a:r>
            <a:endParaRPr lang="en-US" altLang="zh-CN" sz="2000" dirty="0">
              <a:latin typeface="+mn-ea"/>
            </a:endParaRPr>
          </a:p>
        </p:txBody>
      </p:sp>
      <p:pic>
        <p:nvPicPr>
          <p:cNvPr id="31749" name="Picture 6" descr="查看完整尺寸的图片">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00688"/>
            <a:ext cx="13684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7">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13" y="5357813"/>
            <a:ext cx="1512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p:cNvSpPr>
            <a:spLocks noChangeArrowheads="1"/>
          </p:cNvSpPr>
          <p:nvPr/>
        </p:nvSpPr>
        <p:spPr bwMode="auto">
          <a:xfrm>
            <a:off x="6143625" y="1071563"/>
            <a:ext cx="2786063" cy="3438525"/>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None/>
              <a:defRPr/>
            </a:pPr>
            <a:r>
              <a:rPr lang="zh-CN" altLang="en-US" sz="2600" kern="0" dirty="0">
                <a:latin typeface="+mn-ea"/>
                <a:ea typeface="+mn-ea"/>
              </a:rPr>
              <a:t>光纤</a:t>
            </a:r>
            <a:endParaRPr lang="en-US" altLang="zh-CN" sz="2600" kern="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采用玻璃纤维传递光脉冲</a:t>
            </a:r>
            <a:r>
              <a:rPr lang="en-US" altLang="zh-CN" sz="2200" dirty="0">
                <a:latin typeface="+mn-ea"/>
                <a:ea typeface="+mn-ea"/>
              </a:rPr>
              <a:t>, </a:t>
            </a:r>
            <a:r>
              <a:rPr lang="zh-CN" altLang="en-US" sz="2200" dirty="0">
                <a:latin typeface="+mn-ea"/>
                <a:ea typeface="+mn-ea"/>
              </a:rPr>
              <a:t>一个脉冲代表一个比特</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高速</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低误码率</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远距离中继转发</a:t>
            </a:r>
            <a:endParaRPr lang="en-US" altLang="zh-CN" sz="2200" dirty="0">
              <a:latin typeface="+mn-ea"/>
              <a:ea typeface="+mn-ea"/>
            </a:endParaRPr>
          </a:p>
        </p:txBody>
      </p:sp>
      <p:pic>
        <p:nvPicPr>
          <p:cNvPr id="31752" name="Picture 8">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9375" y="4714875"/>
            <a:ext cx="21590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txBox="1">
            <a:spLocks noChangeArrowheads="1"/>
          </p:cNvSpPr>
          <p:nvPr/>
        </p:nvSpPr>
        <p:spPr bwMode="auto">
          <a:xfrm>
            <a:off x="3143250" y="1143000"/>
            <a:ext cx="3033713" cy="4327525"/>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None/>
              <a:defRPr/>
            </a:pPr>
            <a:r>
              <a:rPr lang="zh-CN" altLang="en-US" sz="2600" kern="0" dirty="0">
                <a:latin typeface="+mn-ea"/>
                <a:ea typeface="+mn-ea"/>
              </a:rPr>
              <a:t>同轴电缆</a:t>
            </a:r>
            <a:endParaRPr lang="en-US" altLang="zh-CN" sz="2600" kern="0" dirty="0">
              <a:latin typeface="+mn-ea"/>
              <a:ea typeface="+mn-ea"/>
            </a:endParaRPr>
          </a:p>
          <a:p>
            <a:pPr marL="342900" indent="-342900">
              <a:lnSpc>
                <a:spcPct val="90000"/>
              </a:lnSpc>
              <a:spcBef>
                <a:spcPct val="20000"/>
              </a:spcBef>
              <a:buClr>
                <a:schemeClr val="tx2"/>
              </a:buClr>
              <a:buSzPct val="70000"/>
              <a:buFont typeface="Wingdings" pitchFamily="2" charset="2"/>
              <a:buChar char="l"/>
              <a:defRPr/>
            </a:pPr>
            <a:r>
              <a:rPr lang="zh-CN" altLang="en-US" sz="2200" kern="0" dirty="0">
                <a:latin typeface="+mn-ea"/>
                <a:ea typeface="+mn-ea"/>
              </a:rPr>
              <a:t>全双工</a:t>
            </a:r>
            <a:endParaRPr lang="en-US" altLang="zh-CN" sz="2200" kern="0" dirty="0">
              <a:latin typeface="+mn-ea"/>
              <a:ea typeface="+mn-ea"/>
            </a:endParaRPr>
          </a:p>
          <a:p>
            <a:pPr marL="342900" indent="-342900">
              <a:lnSpc>
                <a:spcPct val="90000"/>
              </a:lnSpc>
              <a:spcBef>
                <a:spcPct val="20000"/>
              </a:spcBef>
              <a:buClr>
                <a:schemeClr val="tx2"/>
              </a:buClr>
              <a:buSzPct val="70000"/>
              <a:buFont typeface="Wingdings" pitchFamily="2" charset="2"/>
              <a:buChar char="l"/>
              <a:defRPr/>
            </a:pPr>
            <a:r>
              <a:rPr lang="zh-CN" altLang="en-US" sz="2200" kern="0" dirty="0">
                <a:latin typeface="+mn-ea"/>
                <a:ea typeface="+mn-ea"/>
              </a:rPr>
              <a:t>基带</a:t>
            </a:r>
            <a:r>
              <a:rPr lang="en-US" altLang="zh-CN" sz="2200" kern="0" dirty="0">
                <a:latin typeface="+mn-ea"/>
                <a:ea typeface="+mn-ea"/>
              </a:rPr>
              <a:t>:</a:t>
            </a:r>
          </a:p>
          <a:p>
            <a:pPr marL="692150" lvl="1" indent="-347663">
              <a:lnSpc>
                <a:spcPct val="90000"/>
              </a:lnSpc>
              <a:spcBef>
                <a:spcPct val="20000"/>
              </a:spcBef>
              <a:buClr>
                <a:schemeClr val="accent2"/>
              </a:buClr>
              <a:buSzPct val="70000"/>
              <a:buFont typeface="Wingdings" pitchFamily="2" charset="2"/>
              <a:buChar char="l"/>
              <a:defRPr/>
            </a:pPr>
            <a:r>
              <a:rPr lang="zh-CN" altLang="en-US" sz="2000" kern="0" dirty="0">
                <a:latin typeface="+mn-ea"/>
                <a:ea typeface="+mn-ea"/>
              </a:rPr>
              <a:t>单信道</a:t>
            </a:r>
            <a:endParaRPr lang="en-US" altLang="zh-CN" sz="2000" kern="0" dirty="0">
              <a:latin typeface="+mn-ea"/>
              <a:ea typeface="+mn-ea"/>
            </a:endParaRPr>
          </a:p>
          <a:p>
            <a:pPr marL="692150" lvl="1" indent="-347663">
              <a:lnSpc>
                <a:spcPct val="90000"/>
              </a:lnSpc>
              <a:spcBef>
                <a:spcPct val="20000"/>
              </a:spcBef>
              <a:buClr>
                <a:schemeClr val="accent2"/>
              </a:buClr>
              <a:buSzPct val="70000"/>
              <a:buFont typeface="Wingdings" pitchFamily="2" charset="2"/>
              <a:buChar char="l"/>
              <a:defRPr/>
            </a:pPr>
            <a:r>
              <a:rPr lang="zh-CN" altLang="en-US" sz="2000" kern="0" dirty="0">
                <a:latin typeface="+mn-ea"/>
                <a:ea typeface="+mn-ea"/>
              </a:rPr>
              <a:t>传统以太网</a:t>
            </a:r>
            <a:endParaRPr lang="en-US" altLang="zh-CN" sz="2000" kern="0" dirty="0">
              <a:latin typeface="+mn-ea"/>
              <a:ea typeface="+mn-ea"/>
            </a:endParaRPr>
          </a:p>
          <a:p>
            <a:pPr marL="342900" indent="-342900">
              <a:lnSpc>
                <a:spcPct val="90000"/>
              </a:lnSpc>
              <a:spcBef>
                <a:spcPct val="20000"/>
              </a:spcBef>
              <a:buClr>
                <a:schemeClr val="tx2"/>
              </a:buClr>
              <a:buSzPct val="70000"/>
              <a:buFont typeface="Wingdings" pitchFamily="2" charset="2"/>
              <a:buChar char="l"/>
              <a:defRPr/>
            </a:pPr>
            <a:r>
              <a:rPr lang="zh-CN" altLang="en-US" sz="2200" kern="0" dirty="0">
                <a:latin typeface="+mn-ea"/>
                <a:ea typeface="+mn-ea"/>
              </a:rPr>
              <a:t>宽带</a:t>
            </a:r>
            <a:r>
              <a:rPr lang="en-US" altLang="zh-CN" sz="2200" kern="0" dirty="0">
                <a:latin typeface="+mn-ea"/>
                <a:ea typeface="+mn-ea"/>
              </a:rPr>
              <a:t>:</a:t>
            </a:r>
          </a:p>
          <a:p>
            <a:pPr marL="692150" lvl="1" indent="-347663">
              <a:lnSpc>
                <a:spcPct val="90000"/>
              </a:lnSpc>
              <a:spcBef>
                <a:spcPct val="20000"/>
              </a:spcBef>
              <a:buClr>
                <a:schemeClr val="accent2"/>
              </a:buClr>
              <a:buSzPct val="70000"/>
              <a:buFont typeface="Wingdings" pitchFamily="2" charset="2"/>
              <a:buChar char="l"/>
              <a:defRPr/>
            </a:pPr>
            <a:r>
              <a:rPr lang="en-US" altLang="zh-CN" sz="2000" kern="0" dirty="0">
                <a:latin typeface="+mn-ea"/>
                <a:ea typeface="+mn-ea"/>
              </a:rPr>
              <a:t> </a:t>
            </a:r>
            <a:r>
              <a:rPr lang="zh-CN" altLang="en-US" sz="2000" kern="0" dirty="0">
                <a:latin typeface="+mn-ea"/>
                <a:ea typeface="+mn-ea"/>
              </a:rPr>
              <a:t>多信道</a:t>
            </a:r>
            <a:endParaRPr lang="en-US" altLang="zh-CN" sz="2000" kern="0" dirty="0">
              <a:latin typeface="+mn-ea"/>
              <a:ea typeface="+mn-ea"/>
            </a:endParaRPr>
          </a:p>
          <a:p>
            <a:pPr marL="692150" lvl="1" indent="-347663">
              <a:lnSpc>
                <a:spcPct val="90000"/>
              </a:lnSpc>
              <a:spcBef>
                <a:spcPct val="20000"/>
              </a:spcBef>
              <a:buClr>
                <a:schemeClr val="accent2"/>
              </a:buClr>
              <a:buSzPct val="70000"/>
              <a:buFont typeface="Wingdings" pitchFamily="2" charset="2"/>
              <a:buChar char="l"/>
              <a:defRPr/>
            </a:pPr>
            <a:r>
              <a:rPr lang="en-US" altLang="zh-CN" sz="2000" kern="0" dirty="0">
                <a:latin typeface="+mn-ea"/>
                <a:ea typeface="+mn-ea"/>
              </a:rPr>
              <a:t> </a:t>
            </a:r>
            <a:r>
              <a:rPr lang="zh-CN" altLang="en-US" sz="2000" kern="0" dirty="0">
                <a:latin typeface="+mn-ea"/>
                <a:ea typeface="+mn-ea"/>
              </a:rPr>
              <a:t>混合光纤同轴网（</a:t>
            </a:r>
            <a:r>
              <a:rPr lang="en-US" altLang="zh-CN" sz="2000" kern="0" dirty="0">
                <a:latin typeface="+mn-ea"/>
                <a:ea typeface="+mn-ea"/>
              </a:rPr>
              <a:t>HFC</a:t>
            </a:r>
            <a:r>
              <a:rPr lang="zh-CN" altLang="en-US" sz="2000" kern="0" dirty="0">
                <a:latin typeface="+mn-ea"/>
                <a:ea typeface="+mn-ea"/>
              </a:rPr>
              <a:t>）</a:t>
            </a:r>
            <a:endParaRPr lang="en-US" altLang="zh-CN" sz="2000" kern="0" dirty="0">
              <a:latin typeface="+mn-ea"/>
              <a:ea typeface="+mn-ea"/>
            </a:endParaRPr>
          </a:p>
        </p:txBody>
      </p:sp>
      <p:pic>
        <p:nvPicPr>
          <p:cNvPr id="31754" name="Picture 7">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3313" y="5286375"/>
            <a:ext cx="16557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EA1BA3A-25F0-4B20-A830-B216BB52849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23</a:t>
            </a:fld>
            <a:r>
              <a:rPr kumimoji="0" lang="en-US" altLang="zh-CN" sz="1000" smtClean="0">
                <a:latin typeface="Arial" panose="020B0604020202020204" pitchFamily="34" charset="0"/>
                <a:ea typeface="宋体" panose="02010600030101010101" pitchFamily="2" charset="-122"/>
              </a:rPr>
              <a:t>-</a:t>
            </a:r>
          </a:p>
        </p:txBody>
      </p:sp>
      <p:sp>
        <p:nvSpPr>
          <p:cNvPr id="1843202" name="Rectangle 2"/>
          <p:cNvSpPr>
            <a:spLocks noGrp="1" noChangeArrowheads="1"/>
          </p:cNvSpPr>
          <p:nvPr>
            <p:ph type="title"/>
          </p:nvPr>
        </p:nvSpPr>
        <p:spPr/>
        <p:txBody>
          <a:bodyPr/>
          <a:lstStyle/>
          <a:p>
            <a:pPr>
              <a:defRPr/>
            </a:pPr>
            <a:r>
              <a:rPr lang="zh-CN" altLang="en-US" sz="3800" dirty="0" smtClean="0">
                <a:latin typeface="+mj-ea"/>
              </a:rPr>
              <a:t>有线链路容量</a:t>
            </a:r>
            <a:endParaRPr lang="en-US" altLang="zh-CN" sz="3800" dirty="0">
              <a:latin typeface="+mj-ea"/>
            </a:endParaRP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714500"/>
            <a:ext cx="8085137"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2AE55D9-52EF-4582-BC86-D684FA5BDCF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24</a:t>
            </a:fld>
            <a:r>
              <a:rPr kumimoji="0" lang="en-US" altLang="zh-CN" sz="1000" smtClean="0">
                <a:latin typeface="Arial" panose="020B0604020202020204" pitchFamily="34" charset="0"/>
                <a:ea typeface="宋体" panose="02010600030101010101" pitchFamily="2" charset="-122"/>
              </a:rPr>
              <a:t>-</a:t>
            </a:r>
          </a:p>
        </p:txBody>
      </p:sp>
      <p:sp>
        <p:nvSpPr>
          <p:cNvPr id="35843" name="Rectangle 2"/>
          <p:cNvSpPr>
            <a:spLocks noGrp="1" noChangeArrowheads="1"/>
          </p:cNvSpPr>
          <p:nvPr>
            <p:ph type="title"/>
          </p:nvPr>
        </p:nvSpPr>
        <p:spPr/>
        <p:txBody>
          <a:bodyPr/>
          <a:lstStyle/>
          <a:p>
            <a:r>
              <a:rPr lang="zh-CN" altLang="en-US" smtClean="0"/>
              <a:t>商业链路</a:t>
            </a:r>
            <a:endParaRPr lang="en-US" altLang="zh-CN" smtClean="0"/>
          </a:p>
        </p:txBody>
      </p:sp>
      <p:sp>
        <p:nvSpPr>
          <p:cNvPr id="35844" name="Rectangle 3"/>
          <p:cNvSpPr>
            <a:spLocks noGrp="1" noChangeArrowheads="1"/>
          </p:cNvSpPr>
          <p:nvPr>
            <p:ph type="body" sz="half" idx="1"/>
          </p:nvPr>
        </p:nvSpPr>
        <p:spPr>
          <a:xfrm>
            <a:off x="457200" y="1125538"/>
            <a:ext cx="4043363" cy="5327650"/>
          </a:xfrm>
        </p:spPr>
        <p:txBody>
          <a:bodyPr/>
          <a:lstStyle/>
          <a:p>
            <a:r>
              <a:rPr lang="zh-CN" altLang="en-US" sz="2600" smtClean="0"/>
              <a:t>租用线路</a:t>
            </a:r>
            <a:endParaRPr lang="en-US" altLang="zh-CN" sz="2600" smtClean="0"/>
          </a:p>
          <a:p>
            <a:pPr lvl="1"/>
            <a:r>
              <a:rPr lang="zh-CN" altLang="en-US" sz="2200" smtClean="0"/>
              <a:t>通常指通过电话网络的一个逻辑连接</a:t>
            </a:r>
            <a:endParaRPr lang="en-US" altLang="zh-CN" sz="2200" smtClean="0"/>
          </a:p>
          <a:p>
            <a:pPr lvl="1"/>
            <a:r>
              <a:rPr lang="zh-CN" altLang="en-US" sz="2200" smtClean="0"/>
              <a:t>价格昂贵</a:t>
            </a:r>
            <a:endParaRPr lang="en-US" altLang="zh-CN" sz="2200" smtClean="0"/>
          </a:p>
          <a:p>
            <a:endParaRPr lang="en-US" altLang="zh-CN" sz="2600" smtClean="0"/>
          </a:p>
        </p:txBody>
      </p:sp>
      <p:sp>
        <p:nvSpPr>
          <p:cNvPr id="35845" name="Rectangle 5"/>
          <p:cNvSpPr>
            <a:spLocks noGrp="1" noChangeArrowheads="1"/>
          </p:cNvSpPr>
          <p:nvPr>
            <p:ph type="body" sz="half" idx="2"/>
          </p:nvPr>
        </p:nvSpPr>
        <p:spPr>
          <a:xfrm>
            <a:off x="4643438" y="1125538"/>
            <a:ext cx="4038600" cy="5327650"/>
          </a:xfrm>
        </p:spPr>
        <p:txBody>
          <a:bodyPr/>
          <a:lstStyle/>
          <a:p>
            <a:r>
              <a:rPr lang="zh-CN" altLang="en-US" sz="2600" dirty="0" smtClean="0">
                <a:solidFill>
                  <a:srgbClr val="FF0000"/>
                </a:solidFill>
              </a:rPr>
              <a:t>最后一公里</a:t>
            </a:r>
            <a:r>
              <a:rPr lang="zh-CN" altLang="en-US" sz="2600" dirty="0" smtClean="0"/>
              <a:t>链路</a:t>
            </a:r>
            <a:endParaRPr lang="en-US" altLang="zh-CN" sz="2600" dirty="0" smtClean="0"/>
          </a:p>
          <a:p>
            <a:pPr lvl="1"/>
            <a:r>
              <a:rPr lang="zh-CN" altLang="en-US" sz="2100" dirty="0" smtClean="0"/>
              <a:t>传统电话服务（</a:t>
            </a:r>
            <a:r>
              <a:rPr lang="en-US" altLang="zh-CN" sz="2100" dirty="0" smtClean="0"/>
              <a:t>POTS</a:t>
            </a:r>
            <a:r>
              <a:rPr lang="zh-CN" altLang="en-US" sz="2100" dirty="0" smtClean="0"/>
              <a:t>）和综合业务数字网（</a:t>
            </a:r>
            <a:r>
              <a:rPr lang="en-US" altLang="zh-CN" sz="2100" dirty="0" smtClean="0"/>
              <a:t>ISDN</a:t>
            </a:r>
            <a:r>
              <a:rPr lang="zh-CN" altLang="en-US" sz="2100" dirty="0" smtClean="0"/>
              <a:t>）</a:t>
            </a:r>
            <a:r>
              <a:rPr lang="en-US" altLang="zh-CN" sz="2100" dirty="0" smtClean="0"/>
              <a:t>: </a:t>
            </a:r>
            <a:r>
              <a:rPr lang="zh-CN" altLang="en-US" sz="2100" dirty="0" smtClean="0"/>
              <a:t>网络接入网络</a:t>
            </a:r>
            <a:r>
              <a:rPr lang="en-US" altLang="zh-CN" sz="2100" dirty="0" smtClean="0"/>
              <a:t> </a:t>
            </a:r>
          </a:p>
          <a:p>
            <a:pPr lvl="1"/>
            <a:r>
              <a:rPr lang="zh-CN" altLang="en-US" sz="2100" dirty="0" smtClean="0"/>
              <a:t>数字用户线（</a:t>
            </a:r>
            <a:r>
              <a:rPr lang="en-US" altLang="zh-CN" sz="2100" dirty="0" err="1" smtClean="0"/>
              <a:t>xDSL</a:t>
            </a:r>
            <a:r>
              <a:rPr lang="zh-CN" altLang="en-US" sz="2100" dirty="0" smtClean="0"/>
              <a:t>）</a:t>
            </a:r>
            <a:r>
              <a:rPr lang="en-US" altLang="zh-CN" sz="2100" dirty="0" smtClean="0"/>
              <a:t> </a:t>
            </a:r>
            <a:r>
              <a:rPr lang="zh-CN" altLang="en-US" sz="2100" dirty="0" smtClean="0"/>
              <a:t>和电缆调制解调器：用户接入网络</a:t>
            </a:r>
            <a:endParaRPr lang="en-US" altLang="zh-CN" sz="2600" dirty="0" smtClean="0"/>
          </a:p>
          <a:p>
            <a:endParaRPr lang="en-US" altLang="zh-CN" sz="2600" dirty="0" smtClean="0"/>
          </a:p>
        </p:txBody>
      </p:sp>
      <p:pic>
        <p:nvPicPr>
          <p:cNvPr id="358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213100"/>
            <a:ext cx="2919412"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786188"/>
            <a:ext cx="3529012"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42B3A16-EC96-4FA1-80E6-45E0C7BBA26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25</a:t>
            </a:fld>
            <a:r>
              <a:rPr kumimoji="0" lang="en-US" altLang="zh-CN" sz="1000" smtClean="0">
                <a:latin typeface="Arial" panose="020B0604020202020204" pitchFamily="34" charset="0"/>
                <a:ea typeface="宋体" panose="02010600030101010101" pitchFamily="2" charset="-122"/>
              </a:rPr>
              <a:t>-</a:t>
            </a:r>
          </a:p>
        </p:txBody>
      </p:sp>
      <p:sp>
        <p:nvSpPr>
          <p:cNvPr id="1840130" name="Rectangle 2"/>
          <p:cNvSpPr>
            <a:spLocks noGrp="1" noChangeArrowheads="1"/>
          </p:cNvSpPr>
          <p:nvPr>
            <p:ph type="title"/>
          </p:nvPr>
        </p:nvSpPr>
        <p:spPr>
          <a:xfrm>
            <a:off x="357188" y="214313"/>
            <a:ext cx="8382000" cy="823912"/>
          </a:xfrm>
        </p:spPr>
        <p:txBody>
          <a:bodyPr/>
          <a:lstStyle/>
          <a:p>
            <a:pPr>
              <a:defRPr/>
            </a:pPr>
            <a:r>
              <a:rPr lang="zh-CN" altLang="en-US" dirty="0" smtClean="0">
                <a:latin typeface="+mj-ea"/>
              </a:rPr>
              <a:t>物理媒质：无线</a:t>
            </a:r>
            <a:endParaRPr lang="en-US" altLang="zh-CN" dirty="0">
              <a:latin typeface="+mj-ea"/>
            </a:endParaRPr>
          </a:p>
        </p:txBody>
      </p:sp>
      <p:sp>
        <p:nvSpPr>
          <p:cNvPr id="1840131" name="Rectangle 3"/>
          <p:cNvSpPr>
            <a:spLocks noGrp="1" noChangeArrowheads="1"/>
          </p:cNvSpPr>
          <p:nvPr>
            <p:ph type="body" sz="half" idx="1"/>
          </p:nvPr>
        </p:nvSpPr>
        <p:spPr>
          <a:xfrm>
            <a:off x="539750" y="1268413"/>
            <a:ext cx="3962400" cy="4876800"/>
          </a:xfrm>
        </p:spPr>
        <p:txBody>
          <a:bodyPr/>
          <a:lstStyle/>
          <a:p>
            <a:pPr>
              <a:defRPr/>
            </a:pPr>
            <a:r>
              <a:rPr lang="zh-CN" altLang="en-US" sz="2600" dirty="0" smtClean="0">
                <a:latin typeface="+mn-ea"/>
              </a:rPr>
              <a:t>通过电磁波携带信号</a:t>
            </a:r>
            <a:endParaRPr lang="en-US" altLang="zh-CN" sz="2600" dirty="0">
              <a:latin typeface="+mn-ea"/>
            </a:endParaRPr>
          </a:p>
          <a:p>
            <a:pPr>
              <a:defRPr/>
            </a:pPr>
            <a:r>
              <a:rPr lang="zh-CN" altLang="en-US" sz="2600" dirty="0" smtClean="0">
                <a:latin typeface="+mn-ea"/>
              </a:rPr>
              <a:t>不存在物理的“线路”</a:t>
            </a:r>
            <a:endParaRPr lang="en-US" altLang="zh-CN" sz="2600" dirty="0" smtClean="0">
              <a:latin typeface="+mn-ea"/>
            </a:endParaRPr>
          </a:p>
          <a:p>
            <a:pPr>
              <a:defRPr/>
            </a:pPr>
            <a:r>
              <a:rPr lang="zh-CN" altLang="en-US" sz="2600" dirty="0" smtClean="0">
                <a:latin typeface="+mn-ea"/>
              </a:rPr>
              <a:t>双向</a:t>
            </a:r>
            <a:endParaRPr lang="en-US" altLang="zh-CN" sz="2600" dirty="0" smtClean="0">
              <a:latin typeface="+mn-ea"/>
            </a:endParaRPr>
          </a:p>
          <a:p>
            <a:pPr>
              <a:defRPr/>
            </a:pPr>
            <a:r>
              <a:rPr lang="zh-CN" altLang="en-US" sz="2600" dirty="0" smtClean="0">
                <a:latin typeface="+mn-ea"/>
              </a:rPr>
              <a:t>易受环境影响</a:t>
            </a:r>
            <a:r>
              <a:rPr lang="en-US" altLang="zh-CN" sz="2600" dirty="0" smtClean="0">
                <a:latin typeface="+mn-ea"/>
              </a:rPr>
              <a:t>:</a:t>
            </a:r>
            <a:endParaRPr lang="en-US" altLang="zh-CN" sz="2600" dirty="0">
              <a:latin typeface="+mn-ea"/>
            </a:endParaRPr>
          </a:p>
          <a:p>
            <a:pPr lvl="1">
              <a:defRPr/>
            </a:pPr>
            <a:r>
              <a:rPr lang="zh-CN" altLang="en-US" sz="2200" dirty="0" smtClean="0">
                <a:latin typeface="+mn-ea"/>
              </a:rPr>
              <a:t>反射</a:t>
            </a:r>
            <a:r>
              <a:rPr lang="en-US" altLang="zh-CN" sz="2200" dirty="0" smtClean="0">
                <a:latin typeface="+mn-ea"/>
              </a:rPr>
              <a:t> </a:t>
            </a:r>
            <a:endParaRPr lang="en-US" altLang="zh-CN" sz="2200" dirty="0">
              <a:latin typeface="+mn-ea"/>
            </a:endParaRPr>
          </a:p>
          <a:p>
            <a:pPr lvl="1">
              <a:defRPr/>
            </a:pPr>
            <a:r>
              <a:rPr lang="zh-CN" altLang="en-US" sz="2200" dirty="0" smtClean="0">
                <a:latin typeface="+mn-ea"/>
              </a:rPr>
              <a:t>障碍物</a:t>
            </a:r>
            <a:endParaRPr lang="en-US" altLang="zh-CN" sz="2200" dirty="0">
              <a:latin typeface="+mn-ea"/>
            </a:endParaRPr>
          </a:p>
          <a:p>
            <a:pPr lvl="1">
              <a:defRPr/>
            </a:pPr>
            <a:r>
              <a:rPr lang="zh-CN" altLang="en-US" sz="2200" dirty="0" smtClean="0">
                <a:latin typeface="+mn-ea"/>
              </a:rPr>
              <a:t>干扰</a:t>
            </a:r>
            <a:endParaRPr lang="en-US" altLang="zh-CN" sz="2200" dirty="0">
              <a:latin typeface="+mn-ea"/>
            </a:endParaRPr>
          </a:p>
        </p:txBody>
      </p:sp>
      <p:sp>
        <p:nvSpPr>
          <p:cNvPr id="1840132" name="Rectangle 4"/>
          <p:cNvSpPr>
            <a:spLocks noChangeArrowheads="1"/>
          </p:cNvSpPr>
          <p:nvPr/>
        </p:nvSpPr>
        <p:spPr bwMode="auto">
          <a:xfrm>
            <a:off x="4686300" y="1238250"/>
            <a:ext cx="4457700" cy="3438525"/>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None/>
              <a:defRPr/>
            </a:pPr>
            <a:r>
              <a:rPr lang="zh-CN" altLang="en-US" sz="2600" dirty="0">
                <a:latin typeface="+mn-ea"/>
                <a:ea typeface="+mn-ea"/>
              </a:rPr>
              <a:t>无线链路类型</a:t>
            </a:r>
            <a:r>
              <a:rPr lang="en-US" altLang="zh-CN" sz="2600" dirty="0">
                <a:latin typeface="+mn-ea"/>
                <a:ea typeface="+mn-ea"/>
              </a:rPr>
              <a:t>:</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地面微波</a:t>
            </a:r>
            <a:endParaRPr lang="en-US" altLang="zh-CN" sz="2200" dirty="0">
              <a:latin typeface="+mn-ea"/>
              <a:ea typeface="+mn-ea"/>
            </a:endParaRPr>
          </a:p>
          <a:p>
            <a:pPr marL="692150" lvl="1" indent="-347663" eaLnBrk="1" hangingPunct="1">
              <a:spcBef>
                <a:spcPct val="20000"/>
              </a:spcBef>
              <a:buClr>
                <a:schemeClr val="accent2"/>
              </a:buClr>
              <a:buSzPct val="70000"/>
              <a:buFont typeface="Wingdings" pitchFamily="2" charset="2"/>
              <a:buChar char="l"/>
              <a:defRPr/>
            </a:pPr>
            <a:r>
              <a:rPr lang="zh-CN" altLang="en-US" sz="2000" dirty="0">
                <a:latin typeface="+mn-ea"/>
                <a:ea typeface="+mn-ea"/>
              </a:rPr>
              <a:t>可达到</a:t>
            </a:r>
            <a:r>
              <a:rPr lang="en-US" altLang="zh-CN" sz="2000" dirty="0">
                <a:latin typeface="+mn-ea"/>
                <a:ea typeface="+mn-ea"/>
              </a:rPr>
              <a:t>45 Mbps</a:t>
            </a: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局域网</a:t>
            </a:r>
            <a:r>
              <a:rPr lang="en-US" altLang="zh-CN" sz="2200" dirty="0">
                <a:latin typeface="+mn-ea"/>
                <a:ea typeface="+mn-ea"/>
              </a:rPr>
              <a:t>(</a:t>
            </a:r>
            <a:r>
              <a:rPr lang="zh-CN" altLang="en-US" sz="2200" dirty="0">
                <a:latin typeface="+mn-ea"/>
                <a:ea typeface="+mn-ea"/>
              </a:rPr>
              <a:t>例如</a:t>
            </a:r>
            <a:r>
              <a:rPr lang="en-US" altLang="zh-CN" sz="2200" dirty="0">
                <a:latin typeface="+mn-ea"/>
                <a:ea typeface="+mn-ea"/>
              </a:rPr>
              <a:t>, </a:t>
            </a:r>
            <a:r>
              <a:rPr lang="en-US" altLang="zh-CN" sz="2200" dirty="0" err="1" smtClean="0">
                <a:latin typeface="+mn-ea"/>
                <a:ea typeface="+mn-ea"/>
              </a:rPr>
              <a:t>WiFi</a:t>
            </a:r>
            <a:r>
              <a:rPr lang="en-US" altLang="zh-CN" sz="2200" dirty="0">
                <a:latin typeface="+mn-ea"/>
                <a:ea typeface="+mn-ea"/>
              </a:rPr>
              <a:t>)</a:t>
            </a: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11Mbps, 54 Mbps</a:t>
            </a: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较大区域</a:t>
            </a:r>
            <a:r>
              <a:rPr lang="en-US" altLang="zh-CN" sz="2200" dirty="0">
                <a:latin typeface="+mn-ea"/>
                <a:ea typeface="+mn-ea"/>
              </a:rPr>
              <a:t> (</a:t>
            </a:r>
            <a:r>
              <a:rPr lang="zh-CN" altLang="en-US" sz="2200" dirty="0">
                <a:latin typeface="+mn-ea"/>
                <a:ea typeface="+mn-ea"/>
              </a:rPr>
              <a:t>例如</a:t>
            </a:r>
            <a:r>
              <a:rPr lang="en-US" altLang="zh-CN" sz="2200" dirty="0">
                <a:latin typeface="+mn-ea"/>
                <a:ea typeface="+mn-ea"/>
              </a:rPr>
              <a:t>, </a:t>
            </a:r>
            <a:r>
              <a:rPr lang="zh-CN" altLang="en-US" sz="2200" dirty="0">
                <a:latin typeface="+mn-ea"/>
                <a:ea typeface="+mn-ea"/>
              </a:rPr>
              <a:t>蜂窝网</a:t>
            </a:r>
            <a:r>
              <a:rPr lang="en-US" altLang="zh-CN" sz="2200" dirty="0">
                <a:latin typeface="+mn-ea"/>
                <a:ea typeface="+mn-ea"/>
              </a:rPr>
              <a:t>)</a:t>
            </a: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3G </a:t>
            </a:r>
            <a:r>
              <a:rPr lang="zh-CN" altLang="en-US" sz="2000" dirty="0">
                <a:latin typeface="+mn-ea"/>
                <a:ea typeface="+mn-ea"/>
              </a:rPr>
              <a:t>蜂窝网</a:t>
            </a:r>
            <a:r>
              <a:rPr lang="en-US" altLang="zh-CN" sz="2000" dirty="0">
                <a:latin typeface="+mn-ea"/>
                <a:ea typeface="+mn-ea"/>
              </a:rPr>
              <a:t>: ~ 1 Mbps</a:t>
            </a: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卫星网</a:t>
            </a:r>
            <a:endParaRPr lang="en-US" altLang="zh-CN" sz="2200" dirty="0">
              <a:latin typeface="+mn-ea"/>
              <a:ea typeface="+mn-ea"/>
            </a:endParaRP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45Mbps </a:t>
            </a: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270 ms </a:t>
            </a:r>
            <a:r>
              <a:rPr lang="zh-CN" altLang="en-US" sz="2000" dirty="0">
                <a:latin typeface="+mn-ea"/>
                <a:ea typeface="+mn-ea"/>
              </a:rPr>
              <a:t>端到端时延</a:t>
            </a:r>
            <a:endParaRPr lang="en-US" altLang="zh-CN" sz="2000" dirty="0">
              <a:latin typeface="+mn-ea"/>
              <a:ea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347CEB3-AACC-470E-87B1-3DBCACB6515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26</a:t>
            </a:fld>
            <a:r>
              <a:rPr kumimoji="0" lang="en-US" altLang="zh-CN" sz="1000" smtClean="0">
                <a:latin typeface="Arial" panose="020B0604020202020204" pitchFamily="34" charset="0"/>
                <a:ea typeface="宋体" panose="02010600030101010101" pitchFamily="2" charset="-122"/>
              </a:rPr>
              <a:t>-</a:t>
            </a:r>
          </a:p>
        </p:txBody>
      </p:sp>
      <p:sp>
        <p:nvSpPr>
          <p:cNvPr id="38915" name="Rectangle 2"/>
          <p:cNvSpPr>
            <a:spLocks noGrp="1" noChangeArrowheads="1"/>
          </p:cNvSpPr>
          <p:nvPr>
            <p:ph type="title"/>
          </p:nvPr>
        </p:nvSpPr>
        <p:spPr/>
        <p:txBody>
          <a:bodyPr/>
          <a:lstStyle/>
          <a:p>
            <a:r>
              <a:rPr lang="zh-CN" altLang="en-US" smtClean="0"/>
              <a:t>链路容量</a:t>
            </a:r>
            <a:endParaRPr lang="en-US" altLang="zh-CN" smtClean="0"/>
          </a:p>
        </p:txBody>
      </p:sp>
      <p:sp>
        <p:nvSpPr>
          <p:cNvPr id="38916" name="Rectangle 3"/>
          <p:cNvSpPr>
            <a:spLocks noGrp="1" noChangeArrowheads="1"/>
          </p:cNvSpPr>
          <p:nvPr>
            <p:ph type="body" idx="1"/>
          </p:nvPr>
        </p:nvSpPr>
        <p:spPr/>
        <p:txBody>
          <a:bodyPr/>
          <a:lstStyle/>
          <a:p>
            <a:r>
              <a:rPr lang="zh-CN" altLang="en-US" sz="2200" smtClean="0"/>
              <a:t>通信信道</a:t>
            </a:r>
            <a:endParaRPr lang="en-US" altLang="zh-CN" sz="2200" smtClean="0"/>
          </a:p>
          <a:p>
            <a:pPr lvl="1"/>
            <a:r>
              <a:rPr lang="zh-CN" altLang="en-US" sz="2000" smtClean="0"/>
              <a:t>收发机之间传送信息的传输媒质</a:t>
            </a:r>
            <a:endParaRPr lang="en-US" altLang="zh-CN" sz="2000" smtClean="0"/>
          </a:p>
          <a:p>
            <a:pPr lvl="1"/>
            <a:r>
              <a:rPr lang="zh-CN" altLang="en-US" sz="2000" smtClean="0"/>
              <a:t>用于分析物理传输媒质的特性</a:t>
            </a:r>
            <a:endParaRPr lang="en-US" altLang="zh-CN" sz="2000" smtClean="0"/>
          </a:p>
          <a:p>
            <a:r>
              <a:rPr lang="zh-CN" altLang="en-US" sz="2200" smtClean="0"/>
              <a:t>信道容量</a:t>
            </a:r>
            <a:endParaRPr lang="en-US" altLang="zh-CN" sz="2200" smtClean="0"/>
          </a:p>
          <a:p>
            <a:endParaRPr lang="en-US" altLang="zh-CN" sz="2200" smtClean="0"/>
          </a:p>
          <a:p>
            <a:endParaRPr lang="en-US" altLang="zh-CN" sz="2200" smtClean="0"/>
          </a:p>
          <a:p>
            <a:pPr lvl="1">
              <a:buFont typeface="Wingdings" panose="05000000000000000000" pitchFamily="2" charset="2"/>
              <a:buNone/>
            </a:pPr>
            <a:r>
              <a:rPr lang="zh-CN" altLang="en-US" sz="2000" smtClean="0"/>
              <a:t>其中</a:t>
            </a:r>
            <a:endParaRPr lang="en-US" altLang="zh-CN" sz="2000" smtClean="0"/>
          </a:p>
          <a:p>
            <a:pPr lvl="1"/>
            <a:r>
              <a:rPr lang="en-US" altLang="zh-CN" sz="2000" smtClean="0"/>
              <a:t>C: </a:t>
            </a:r>
            <a:r>
              <a:rPr lang="zh-CN" altLang="en-US" sz="2000" smtClean="0"/>
              <a:t>信道容量</a:t>
            </a:r>
            <a:r>
              <a:rPr lang="en-US" altLang="zh-CN" sz="2000" smtClean="0"/>
              <a:t>(bps); </a:t>
            </a:r>
          </a:p>
          <a:p>
            <a:pPr lvl="1"/>
            <a:r>
              <a:rPr lang="en-US" altLang="zh-CN" sz="2000" smtClean="0"/>
              <a:t>B:  </a:t>
            </a:r>
            <a:r>
              <a:rPr lang="zh-CN" altLang="en-US" sz="2000" smtClean="0"/>
              <a:t>信道的频带宽度</a:t>
            </a:r>
            <a:r>
              <a:rPr lang="en-US" altLang="zh-CN" sz="2000" smtClean="0"/>
              <a:t>(Hz); </a:t>
            </a:r>
          </a:p>
          <a:p>
            <a:pPr lvl="1"/>
            <a:r>
              <a:rPr lang="en-US" altLang="zh-CN" sz="2000" smtClean="0"/>
              <a:t>S/N: </a:t>
            </a:r>
            <a:r>
              <a:rPr lang="zh-CN" altLang="en-US" sz="2000" smtClean="0"/>
              <a:t>信噪比</a:t>
            </a:r>
            <a:r>
              <a:rPr lang="en-US" altLang="zh-CN" sz="2000" smtClean="0"/>
              <a:t>(SNR).</a:t>
            </a:r>
            <a:r>
              <a:rPr lang="en-US" altLang="zh-CN" sz="1800" smtClean="0"/>
              <a:t> </a:t>
            </a:r>
          </a:p>
        </p:txBody>
      </p:sp>
      <p:pic>
        <p:nvPicPr>
          <p:cNvPr id="38917" name="Picture 5" descr=" C =  B \log_2 \left( 1+\frac{S}{N} \righ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3068638"/>
            <a:ext cx="27368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1803400"/>
            <a:ext cx="878998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lstStyle/>
          <a:p>
            <a:r>
              <a:rPr lang="zh-CN" altLang="en-US" smtClean="0"/>
              <a:t>典型的通信系统</a:t>
            </a:r>
            <a:endParaRPr lang="en-US" altLang="zh-CN" smtClean="0"/>
          </a:p>
        </p:txBody>
      </p:sp>
      <p:sp>
        <p:nvSpPr>
          <p:cNvPr id="39940" name="Slide Number Placeholder 3"/>
          <p:cNvSpPr>
            <a:spLocks noGrp="1"/>
          </p:cNvSpPr>
          <p:nvPr>
            <p:ph type="sldNum" sz="quarter" idx="11"/>
          </p:nvPr>
        </p:nvSpPr>
        <p:spPr>
          <a:xfrm>
            <a:off x="65532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F779C092-62A0-4696-8BDD-0206B2AA1BA8}"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27</a:t>
            </a:fld>
            <a:endParaRPr kumimoji="0" lang="en-US" altLang="zh-CN" sz="1000" smtClean="0">
              <a:latin typeface="Arial" panose="020B0604020202020204" pitchFamily="34" charset="0"/>
              <a:ea typeface="宋体" panose="02010600030101010101" pitchFamily="2" charset="-122"/>
            </a:endParaRPr>
          </a:p>
        </p:txBody>
      </p:sp>
      <p:sp>
        <p:nvSpPr>
          <p:cNvPr id="24581" name="TextBox 5"/>
          <p:cNvSpPr txBox="1">
            <a:spLocks noChangeArrowheads="1"/>
          </p:cNvSpPr>
          <p:nvPr/>
        </p:nvSpPr>
        <p:spPr bwMode="auto">
          <a:xfrm>
            <a:off x="127000" y="4076700"/>
            <a:ext cx="9017000" cy="2216150"/>
          </a:xfrm>
          <a:prstGeom prst="rect">
            <a:avLst/>
          </a:prstGeom>
          <a:noFill/>
          <a:ln w="9525">
            <a:noFill/>
            <a:miter lim="800000"/>
            <a:headEnd/>
            <a:tailEnd/>
          </a:ln>
        </p:spPr>
        <p:txBody>
          <a:bodyPr>
            <a:spAutoFit/>
          </a:bodyPr>
          <a:lstStyle/>
          <a:p>
            <a:pPr eaLnBrk="1" hangingPunct="1">
              <a:buFont typeface="Arial" pitchFamily="34" charset="0"/>
              <a:buChar char="•"/>
              <a:defRPr/>
            </a:pPr>
            <a:r>
              <a:rPr lang="zh-CN" altLang="en-US" sz="2400" dirty="0">
                <a:solidFill>
                  <a:srgbClr val="0000FF"/>
                </a:solidFill>
                <a:latin typeface="+mn-ea"/>
                <a:ea typeface="+mn-ea"/>
              </a:rPr>
              <a:t>压缩</a:t>
            </a:r>
            <a:r>
              <a:rPr lang="en-US" altLang="zh-CN" sz="2400" dirty="0">
                <a:latin typeface="+mn-ea"/>
                <a:ea typeface="+mn-ea"/>
              </a:rPr>
              <a:t> </a:t>
            </a:r>
            <a:r>
              <a:rPr lang="zh-CN" altLang="en-US" sz="2400" dirty="0">
                <a:latin typeface="+mn-ea"/>
                <a:ea typeface="+mn-ea"/>
              </a:rPr>
              <a:t>比特流</a:t>
            </a:r>
            <a:endParaRPr lang="en-US" altLang="zh-CN" sz="2400" dirty="0">
              <a:latin typeface="+mn-ea"/>
              <a:ea typeface="+mn-ea"/>
            </a:endParaRPr>
          </a:p>
          <a:p>
            <a:pPr eaLnBrk="1" hangingPunct="1">
              <a:buFont typeface="Arial" pitchFamily="34" charset="0"/>
              <a:buChar char="•"/>
              <a:defRPr/>
            </a:pPr>
            <a:r>
              <a:rPr lang="zh-CN" altLang="en-US" sz="2400" dirty="0">
                <a:latin typeface="+mn-ea"/>
                <a:ea typeface="+mn-ea"/>
              </a:rPr>
              <a:t>加入</a:t>
            </a:r>
            <a:r>
              <a:rPr lang="zh-CN" altLang="en-US" sz="2400" dirty="0">
                <a:solidFill>
                  <a:srgbClr val="0000FF"/>
                </a:solidFill>
                <a:latin typeface="+mn-ea"/>
                <a:ea typeface="+mn-ea"/>
              </a:rPr>
              <a:t>冗余</a:t>
            </a:r>
            <a:r>
              <a:rPr lang="zh-CN" altLang="en-US" sz="2400" dirty="0">
                <a:latin typeface="+mn-ea"/>
                <a:ea typeface="+mn-ea"/>
              </a:rPr>
              <a:t>以便接收方能够检错或纠错</a:t>
            </a:r>
            <a:r>
              <a:rPr lang="en-US" altLang="zh-CN" sz="2400" dirty="0">
                <a:latin typeface="+mn-ea"/>
                <a:ea typeface="+mn-ea"/>
              </a:rPr>
              <a:t> (</a:t>
            </a:r>
            <a:r>
              <a:rPr lang="zh-CN" altLang="en-US" sz="2400" dirty="0">
                <a:latin typeface="+mn-ea"/>
                <a:ea typeface="+mn-ea"/>
              </a:rPr>
              <a:t>比特对应于码字</a:t>
            </a:r>
            <a:r>
              <a:rPr lang="en-US" altLang="zh-CN" sz="2400" dirty="0">
                <a:latin typeface="+mn-ea"/>
                <a:ea typeface="+mn-ea"/>
              </a:rPr>
              <a:t>)</a:t>
            </a:r>
          </a:p>
          <a:p>
            <a:pPr eaLnBrk="1" hangingPunct="1">
              <a:buFont typeface="Arial" pitchFamily="34" charset="0"/>
              <a:buChar char="•"/>
              <a:defRPr/>
            </a:pPr>
            <a:r>
              <a:rPr lang="en-US" altLang="zh-CN" sz="2400" dirty="0">
                <a:solidFill>
                  <a:srgbClr val="0000FF"/>
                </a:solidFill>
                <a:latin typeface="+mn-ea"/>
                <a:ea typeface="+mn-ea"/>
              </a:rPr>
              <a:t>Scrambles</a:t>
            </a:r>
            <a:r>
              <a:rPr lang="en-US" altLang="zh-CN" sz="2400" dirty="0">
                <a:latin typeface="+mn-ea"/>
                <a:ea typeface="+mn-ea"/>
              </a:rPr>
              <a:t> the bits of consecutive </a:t>
            </a:r>
            <a:r>
              <a:rPr lang="en-US" altLang="zh-CN" sz="2400" dirty="0" err="1">
                <a:latin typeface="+mn-ea"/>
                <a:ea typeface="+mn-ea"/>
              </a:rPr>
              <a:t>codewords</a:t>
            </a:r>
            <a:r>
              <a:rPr lang="en-US" altLang="zh-CN" sz="2400" dirty="0">
                <a:latin typeface="+mn-ea"/>
                <a:ea typeface="+mn-ea"/>
              </a:rPr>
              <a:t> to spread burst errors</a:t>
            </a:r>
          </a:p>
          <a:p>
            <a:pPr eaLnBrk="1" hangingPunct="1">
              <a:buFont typeface="Arial" pitchFamily="34" charset="0"/>
              <a:buChar char="•"/>
              <a:defRPr/>
            </a:pPr>
            <a:r>
              <a:rPr lang="zh-CN" altLang="en-US" sz="2400" dirty="0">
                <a:latin typeface="+mn-ea"/>
                <a:ea typeface="+mn-ea"/>
              </a:rPr>
              <a:t>将比特流转换为</a:t>
            </a:r>
            <a:r>
              <a:rPr lang="zh-CN" altLang="en-US" sz="2400" dirty="0">
                <a:solidFill>
                  <a:srgbClr val="0000FF"/>
                </a:solidFill>
                <a:latin typeface="+mn-ea"/>
                <a:ea typeface="+mn-ea"/>
              </a:rPr>
              <a:t>模拟信号</a:t>
            </a:r>
            <a:r>
              <a:rPr lang="zh-CN" altLang="en-US" sz="2400" dirty="0">
                <a:latin typeface="+mn-ea"/>
                <a:ea typeface="+mn-ea"/>
              </a:rPr>
              <a:t>进行调制并通过传输媒质传输</a:t>
            </a:r>
            <a:endParaRPr lang="en-US" altLang="zh-CN" sz="2400" dirty="0">
              <a:latin typeface="+mn-ea"/>
              <a:ea typeface="+mn-ea"/>
            </a:endParaRPr>
          </a:p>
          <a:p>
            <a:pPr eaLnBrk="1" hangingPunct="1">
              <a:defRPr/>
            </a:pPr>
            <a:endParaRPr lang="en-US" altLang="zh-CN" dirty="0">
              <a:latin typeface="+mn-ea"/>
              <a:ea typeface="+mn-ea"/>
            </a:endParaRPr>
          </a:p>
        </p:txBody>
      </p:sp>
      <p:cxnSp>
        <p:nvCxnSpPr>
          <p:cNvPr id="8" name="Straight Arrow Connector 7"/>
          <p:cNvCxnSpPr/>
          <p:nvPr/>
        </p:nvCxnSpPr>
        <p:spPr>
          <a:xfrm>
            <a:off x="1524000" y="2349500"/>
            <a:ext cx="0" cy="18288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10000" y="2362200"/>
            <a:ext cx="0" cy="21336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4413250" y="3659188"/>
            <a:ext cx="2605087" cy="1588"/>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734300" y="2362200"/>
            <a:ext cx="0" cy="32766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81">
                                            <p:txEl>
                                              <p:pRg st="0" end="0"/>
                                            </p:txEl>
                                          </p:spTgt>
                                        </p:tgtEl>
                                        <p:attrNameLst>
                                          <p:attrName>style.visibility</p:attrName>
                                        </p:attrNameLst>
                                      </p:cBhvr>
                                      <p:to>
                                        <p:strVal val="visible"/>
                                      </p:to>
                                    </p:set>
                                    <p:animEffect transition="in" filter="blinds(horizontal)">
                                      <p:cBhvr>
                                        <p:cTn id="7" dur="500"/>
                                        <p:tgtEl>
                                          <p:spTgt spid="2458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4581">
                                            <p:txEl>
                                              <p:pRg st="1" end="1"/>
                                            </p:txEl>
                                          </p:spTgt>
                                        </p:tgtEl>
                                        <p:attrNameLst>
                                          <p:attrName>style.visibility</p:attrName>
                                        </p:attrNameLst>
                                      </p:cBhvr>
                                      <p:to>
                                        <p:strVal val="visible"/>
                                      </p:to>
                                    </p:set>
                                    <p:animEffect transition="in" filter="blinds(horizontal)">
                                      <p:cBhvr>
                                        <p:cTn id="15" dur="500"/>
                                        <p:tgtEl>
                                          <p:spTgt spid="24581">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4581">
                                            <p:txEl>
                                              <p:pRg st="2" end="2"/>
                                            </p:txEl>
                                          </p:spTgt>
                                        </p:tgtEl>
                                        <p:attrNameLst>
                                          <p:attrName>style.visibility</p:attrName>
                                        </p:attrNameLst>
                                      </p:cBhvr>
                                      <p:to>
                                        <p:strVal val="visible"/>
                                      </p:to>
                                    </p:set>
                                    <p:animEffect transition="in" filter="blinds(horizontal)">
                                      <p:cBhvr>
                                        <p:cTn id="23" dur="500"/>
                                        <p:tgtEl>
                                          <p:spTgt spid="24581">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4581">
                                            <p:txEl>
                                              <p:pRg st="3" end="3"/>
                                            </p:txEl>
                                          </p:spTgt>
                                        </p:tgtEl>
                                        <p:attrNameLst>
                                          <p:attrName>style.visibility</p:attrName>
                                        </p:attrNameLst>
                                      </p:cBhvr>
                                      <p:to>
                                        <p:strVal val="visible"/>
                                      </p:to>
                                    </p:set>
                                    <p:animEffect transition="in" filter="blinds(horizontal)">
                                      <p:cBhvr>
                                        <p:cTn id="31" dur="500"/>
                                        <p:tgtEl>
                                          <p:spTgt spid="24581">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9054B3A-A9D5-4892-9CCF-A6B0CAC1AF1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28</a:t>
            </a:fld>
            <a:r>
              <a:rPr kumimoji="0" lang="en-US" altLang="zh-CN" sz="1000" smtClean="0">
                <a:latin typeface="Arial" panose="020B0604020202020204" pitchFamily="34" charset="0"/>
                <a:ea typeface="宋体" panose="02010600030101010101" pitchFamily="2" charset="-122"/>
              </a:rPr>
              <a:t>-</a:t>
            </a:r>
          </a:p>
        </p:txBody>
      </p:sp>
      <p:sp>
        <p:nvSpPr>
          <p:cNvPr id="40963"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40965" name="AutoShape 4"/>
          <p:cNvSpPr>
            <a:spLocks noChangeArrowheads="1"/>
          </p:cNvSpPr>
          <p:nvPr/>
        </p:nvSpPr>
        <p:spPr bwMode="auto">
          <a:xfrm>
            <a:off x="0" y="249237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5F891AC-4C91-4019-8762-080A0ECA3E4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29</a:t>
            </a:fld>
            <a:r>
              <a:rPr kumimoji="0" lang="en-US" altLang="zh-CN" sz="1000" smtClean="0">
                <a:latin typeface="Arial" panose="020B0604020202020204" pitchFamily="34" charset="0"/>
                <a:ea typeface="宋体" panose="02010600030101010101" pitchFamily="2" charset="-122"/>
              </a:rPr>
              <a:t>-</a:t>
            </a:r>
          </a:p>
        </p:txBody>
      </p:sp>
      <p:sp>
        <p:nvSpPr>
          <p:cNvPr id="41987" name="Rectangle 2"/>
          <p:cNvSpPr>
            <a:spLocks noGrp="1" noChangeArrowheads="1"/>
          </p:cNvSpPr>
          <p:nvPr>
            <p:ph type="title"/>
          </p:nvPr>
        </p:nvSpPr>
        <p:spPr/>
        <p:txBody>
          <a:bodyPr/>
          <a:lstStyle/>
          <a:p>
            <a:r>
              <a:rPr lang="zh-CN" altLang="en-US" sz="4000" smtClean="0"/>
              <a:t>比特和信号</a:t>
            </a:r>
            <a:endParaRPr lang="en-US" altLang="zh-CN" sz="4000" smtClean="0"/>
          </a:p>
        </p:txBody>
      </p:sp>
      <p:sp>
        <p:nvSpPr>
          <p:cNvPr id="41988" name="Rectangle 3"/>
          <p:cNvSpPr>
            <a:spLocks noGrp="1" noChangeArrowheads="1"/>
          </p:cNvSpPr>
          <p:nvPr>
            <p:ph type="body" idx="1"/>
          </p:nvPr>
        </p:nvSpPr>
        <p:spPr>
          <a:xfrm>
            <a:off x="457200" y="5026025"/>
            <a:ext cx="8229600" cy="1141413"/>
          </a:xfrm>
        </p:spPr>
        <p:txBody>
          <a:bodyPr/>
          <a:lstStyle/>
          <a:p>
            <a:r>
              <a:rPr lang="zh-CN" altLang="en-US" sz="2400" smtClean="0"/>
              <a:t>比特</a:t>
            </a:r>
            <a:r>
              <a:rPr lang="en-US" altLang="zh-CN" sz="2400" smtClean="0"/>
              <a:t> </a:t>
            </a:r>
            <a:r>
              <a:rPr lang="zh-CN" altLang="en-US" sz="2400" smtClean="0"/>
              <a:t>编码</a:t>
            </a:r>
            <a:r>
              <a:rPr lang="en-US" altLang="zh-CN" sz="2400" smtClean="0"/>
              <a:t>/</a:t>
            </a:r>
            <a:r>
              <a:rPr lang="zh-CN" altLang="en-US" sz="2400" smtClean="0"/>
              <a:t>解码</a:t>
            </a:r>
            <a:r>
              <a:rPr lang="en-US" altLang="zh-CN" sz="2400" smtClean="0"/>
              <a:t> </a:t>
            </a:r>
            <a:r>
              <a:rPr lang="zh-CN" altLang="en-US" sz="2400" smtClean="0"/>
              <a:t>信号</a:t>
            </a:r>
            <a:endParaRPr lang="en-US" altLang="zh-CN" sz="2400" smtClean="0"/>
          </a:p>
        </p:txBody>
      </p:sp>
      <p:pic>
        <p:nvPicPr>
          <p:cNvPr id="41989" name="Picture 4" descr="02x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39938"/>
            <a:ext cx="8424863"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AutoShape 6"/>
          <p:cNvSpPr>
            <a:spLocks noChangeAspect="1" noChangeArrowheads="1"/>
          </p:cNvSpPr>
          <p:nvPr/>
        </p:nvSpPr>
        <p:spPr bwMode="auto">
          <a:xfrm>
            <a:off x="323850" y="1989138"/>
            <a:ext cx="8424863"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6B4806E-3D3E-4CDF-A00C-4C10B72FFE9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a:t>
            </a:fld>
            <a:r>
              <a:rPr kumimoji="0" lang="en-US" altLang="zh-CN" sz="1000" smtClean="0">
                <a:latin typeface="Arial" panose="020B0604020202020204" pitchFamily="34" charset="0"/>
                <a:ea typeface="宋体" panose="02010600030101010101" pitchFamily="2" charset="-122"/>
              </a:rPr>
              <a:t>-</a:t>
            </a:r>
          </a:p>
        </p:txBody>
      </p:sp>
      <p:sp>
        <p:nvSpPr>
          <p:cNvPr id="9219" name="Rectangle 2"/>
          <p:cNvSpPr>
            <a:spLocks noGrp="1" noChangeArrowheads="1"/>
          </p:cNvSpPr>
          <p:nvPr>
            <p:ph type="title"/>
          </p:nvPr>
        </p:nvSpPr>
        <p:spPr/>
        <p:txBody>
          <a:bodyPr/>
          <a:lstStyle/>
          <a:p>
            <a:pPr eaLnBrk="1" hangingPunct="1"/>
            <a:r>
              <a:rPr lang="zh-CN" altLang="en-US" sz="3200" dirty="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无线局域网</a:t>
            </a:r>
            <a:endParaRPr lang="en-US" altLang="zh-CN" dirty="0" smtClean="0"/>
          </a:p>
          <a:p>
            <a:pPr eaLnBrk="1" hangingPunct="1">
              <a:defRPr/>
            </a:pPr>
            <a:r>
              <a:rPr lang="zh-CN" altLang="en-US" dirty="0" smtClean="0"/>
              <a:t>总结</a:t>
            </a:r>
            <a:endParaRPr lang="en-US" altLang="zh-CN" dirty="0" smtClean="0"/>
          </a:p>
        </p:txBody>
      </p:sp>
      <p:sp>
        <p:nvSpPr>
          <p:cNvPr id="9221" name="AutoShape 4"/>
          <p:cNvSpPr>
            <a:spLocks noChangeArrowheads="1"/>
          </p:cNvSpPr>
          <p:nvPr/>
        </p:nvSpPr>
        <p:spPr bwMode="auto">
          <a:xfrm>
            <a:off x="0" y="119697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假设</a:t>
            </a:r>
          </a:p>
        </p:txBody>
      </p:sp>
      <p:sp>
        <p:nvSpPr>
          <p:cNvPr id="3" name="内容占位符 2"/>
          <p:cNvSpPr>
            <a:spLocks noGrp="1"/>
          </p:cNvSpPr>
          <p:nvPr>
            <p:ph idx="1"/>
          </p:nvPr>
        </p:nvSpPr>
        <p:spPr/>
        <p:txBody>
          <a:bodyPr/>
          <a:lstStyle/>
          <a:p>
            <a:pPr marL="285750" indent="-285750">
              <a:defRPr/>
            </a:pPr>
            <a:r>
              <a:rPr lang="zh-CN" altLang="en-US" sz="2800" dirty="0" smtClean="0">
                <a:latin typeface="+mn-ea"/>
              </a:rPr>
              <a:t>假设处理离散信号</a:t>
            </a:r>
            <a:r>
              <a:rPr lang="en-US" altLang="zh-CN" sz="2800" dirty="0" smtClean="0">
                <a:latin typeface="+mn-ea"/>
              </a:rPr>
              <a:t>(</a:t>
            </a:r>
            <a:r>
              <a:rPr lang="zh-CN" altLang="en-US" sz="2800" dirty="0" smtClean="0">
                <a:latin typeface="+mn-ea"/>
              </a:rPr>
              <a:t>忽略调制细节</a:t>
            </a:r>
            <a:r>
              <a:rPr lang="en-US" altLang="zh-CN" sz="2800" dirty="0" smtClean="0">
                <a:latin typeface="+mn-ea"/>
              </a:rPr>
              <a:t>), </a:t>
            </a:r>
            <a:r>
              <a:rPr lang="zh-CN" altLang="en-US" sz="2800" dirty="0" smtClean="0">
                <a:latin typeface="+mn-ea"/>
              </a:rPr>
              <a:t>高信号和低信号</a:t>
            </a:r>
            <a:r>
              <a:rPr lang="en-US" altLang="zh-CN" sz="2800" dirty="0" smtClean="0">
                <a:latin typeface="+mn-ea"/>
              </a:rPr>
              <a:t>, </a:t>
            </a:r>
            <a:r>
              <a:rPr lang="zh-CN" altLang="en-US" sz="2800" dirty="0" smtClean="0">
                <a:latin typeface="+mn-ea"/>
              </a:rPr>
              <a:t>对应编码为</a:t>
            </a:r>
            <a:r>
              <a:rPr lang="en-US" altLang="zh-CN" sz="2800" dirty="0" smtClean="0">
                <a:latin typeface="+mn-ea"/>
              </a:rPr>
              <a:t>1</a:t>
            </a:r>
            <a:r>
              <a:rPr lang="zh-CN" altLang="en-US" sz="2800" dirty="0" smtClean="0">
                <a:latin typeface="+mn-ea"/>
              </a:rPr>
              <a:t>和</a:t>
            </a:r>
            <a:r>
              <a:rPr lang="en-US" altLang="zh-CN" sz="2800" dirty="0" smtClean="0">
                <a:latin typeface="+mn-ea"/>
              </a:rPr>
              <a:t>0</a:t>
            </a:r>
          </a:p>
          <a:p>
            <a:pPr marL="285750" indent="-285750">
              <a:defRPr/>
            </a:pPr>
            <a:endParaRPr lang="en-US" altLang="zh-CN" sz="2800" dirty="0" smtClean="0">
              <a:latin typeface="+mn-ea"/>
            </a:endParaRPr>
          </a:p>
          <a:p>
            <a:pPr marL="285750" indent="-285750">
              <a:defRPr/>
            </a:pPr>
            <a:r>
              <a:rPr lang="zh-CN" altLang="en-US" sz="2800" dirty="0" smtClean="0">
                <a:latin typeface="+mn-ea"/>
              </a:rPr>
              <a:t>收发双方同步</a:t>
            </a:r>
            <a:r>
              <a:rPr lang="en-US" altLang="zh-CN" sz="2800" dirty="0" smtClean="0">
                <a:latin typeface="+mn-ea"/>
              </a:rPr>
              <a:t>, </a:t>
            </a:r>
            <a:r>
              <a:rPr lang="zh-CN" altLang="en-US" sz="2800" dirty="0" smtClean="0">
                <a:latin typeface="+mn-ea"/>
              </a:rPr>
              <a:t>即</a:t>
            </a:r>
            <a:r>
              <a:rPr lang="en-US" altLang="zh-CN" sz="2800" dirty="0" smtClean="0">
                <a:latin typeface="+mn-ea"/>
              </a:rPr>
              <a:t>, </a:t>
            </a:r>
            <a:r>
              <a:rPr lang="zh-CN" altLang="en-US" sz="2800" dirty="0" smtClean="0">
                <a:latin typeface="+mn-ea"/>
              </a:rPr>
              <a:t>存在一个时钟进行信号采样</a:t>
            </a:r>
            <a:endParaRPr lang="en-US" altLang="zh-CN" sz="2800" dirty="0" smtClean="0">
              <a:latin typeface="+mn-ea"/>
            </a:endParaRPr>
          </a:p>
          <a:p>
            <a:pPr marL="285750" indent="-285750">
              <a:defRPr/>
            </a:pPr>
            <a:endParaRPr lang="en-US" altLang="zh-CN" sz="2800" dirty="0" smtClean="0">
              <a:latin typeface="+mn-ea"/>
            </a:endParaRPr>
          </a:p>
          <a:p>
            <a:pPr marL="285750" indent="-285750">
              <a:defRPr/>
            </a:pPr>
            <a:r>
              <a:rPr lang="zh-CN" altLang="en-US" sz="2800" dirty="0" smtClean="0">
                <a:latin typeface="+mn-ea"/>
              </a:rPr>
              <a:t>如果信号的幅值和持续时间足够大</a:t>
            </a:r>
            <a:r>
              <a:rPr lang="en-US" altLang="zh-CN" sz="2800" dirty="0" smtClean="0">
                <a:latin typeface="+mn-ea"/>
              </a:rPr>
              <a:t>, </a:t>
            </a:r>
            <a:r>
              <a:rPr lang="zh-CN" altLang="en-US" sz="2800" dirty="0" smtClean="0">
                <a:latin typeface="+mn-ea"/>
              </a:rPr>
              <a:t>接收机可以识别出发送的信号</a:t>
            </a:r>
            <a:r>
              <a:rPr lang="en-US" altLang="zh-CN" sz="2800" dirty="0" smtClean="0">
                <a:latin typeface="+mn-ea"/>
              </a:rPr>
              <a:t>. </a:t>
            </a:r>
          </a:p>
          <a:p>
            <a:pPr>
              <a:defRPr/>
            </a:pPr>
            <a:endParaRPr lang="zh-CN" altLang="en-US" sz="2800" dirty="0">
              <a:latin typeface="+mn-ea"/>
            </a:endParaRPr>
          </a:p>
        </p:txBody>
      </p:sp>
      <p:sp>
        <p:nvSpPr>
          <p:cNvPr id="4301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9DB4A64-4D5E-4E41-BDEF-0C2FE017740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8313" y="260350"/>
            <a:ext cx="7920037" cy="714375"/>
          </a:xfrm>
        </p:spPr>
        <p:txBody>
          <a:bodyPr/>
          <a:lstStyle/>
          <a:p>
            <a:r>
              <a:rPr lang="zh-CN" altLang="en-US" smtClean="0"/>
              <a:t>不归零 </a:t>
            </a:r>
            <a:r>
              <a:rPr lang="en-US" altLang="zh-CN" smtClean="0"/>
              <a:t>NRZ (Non-Return to Zero)</a:t>
            </a:r>
          </a:p>
        </p:txBody>
      </p:sp>
      <p:sp>
        <p:nvSpPr>
          <p:cNvPr id="44035" name="Rectangle 3"/>
          <p:cNvSpPr>
            <a:spLocks noGrp="1" noChangeArrowheads="1"/>
          </p:cNvSpPr>
          <p:nvPr>
            <p:ph type="body" idx="1"/>
          </p:nvPr>
        </p:nvSpPr>
        <p:spPr/>
        <p:txBody>
          <a:bodyPr/>
          <a:lstStyle/>
          <a:p>
            <a:r>
              <a:rPr lang="zh-CN" altLang="en-US" sz="2800" smtClean="0"/>
              <a:t>编码</a:t>
            </a:r>
            <a:endParaRPr lang="en-US" altLang="zh-CN" sz="2800" smtClean="0"/>
          </a:p>
          <a:p>
            <a:pPr lvl="1"/>
            <a:r>
              <a:rPr lang="en-US" altLang="zh-CN" sz="2400" smtClean="0">
                <a:ea typeface="宋体" panose="02010600030101010101" pitchFamily="2" charset="-122"/>
              </a:rPr>
              <a:t>1 </a:t>
            </a:r>
            <a:r>
              <a:rPr lang="en-US" altLang="zh-CN" sz="2400" smtClean="0">
                <a:ea typeface="宋体" panose="02010600030101010101" pitchFamily="2" charset="-122"/>
                <a:sym typeface="Wingdings" panose="05000000000000000000" pitchFamily="2" charset="2"/>
              </a:rPr>
              <a:t> </a:t>
            </a:r>
            <a:r>
              <a:rPr lang="zh-CN" altLang="en-US" sz="2400" smtClean="0">
                <a:ea typeface="宋体" panose="02010600030101010101" pitchFamily="2" charset="-122"/>
                <a:sym typeface="Wingdings" panose="05000000000000000000" pitchFamily="2" charset="2"/>
              </a:rPr>
              <a:t>高信号</a:t>
            </a:r>
            <a:r>
              <a:rPr lang="en-US" altLang="zh-CN" sz="2400" smtClean="0">
                <a:ea typeface="宋体" panose="02010600030101010101" pitchFamily="2" charset="-122"/>
                <a:sym typeface="Wingdings" panose="05000000000000000000" pitchFamily="2" charset="2"/>
              </a:rPr>
              <a:t>; </a:t>
            </a:r>
          </a:p>
          <a:p>
            <a:pPr lvl="1"/>
            <a:r>
              <a:rPr lang="en-US" altLang="zh-CN" sz="2400" smtClean="0">
                <a:ea typeface="宋体" panose="02010600030101010101" pitchFamily="2" charset="-122"/>
                <a:sym typeface="Wingdings" panose="05000000000000000000" pitchFamily="2" charset="2"/>
              </a:rPr>
              <a:t>0  </a:t>
            </a:r>
            <a:r>
              <a:rPr lang="zh-CN" altLang="en-US" sz="2400" smtClean="0">
                <a:ea typeface="宋体" panose="02010600030101010101" pitchFamily="2" charset="-122"/>
                <a:sym typeface="Wingdings" panose="05000000000000000000" pitchFamily="2" charset="2"/>
              </a:rPr>
              <a:t>低信号</a:t>
            </a:r>
            <a:endParaRPr lang="en-US" altLang="zh-CN" sz="2400" smtClean="0"/>
          </a:p>
          <a:p>
            <a:r>
              <a:rPr lang="zh-CN" altLang="en-US" sz="2800" smtClean="0"/>
              <a:t>问题</a:t>
            </a:r>
            <a:r>
              <a:rPr lang="en-US" altLang="zh-CN" sz="2800" smtClean="0"/>
              <a:t>: </a:t>
            </a:r>
            <a:r>
              <a:rPr lang="zh-CN" altLang="en-US" sz="2800" smtClean="0"/>
              <a:t>连续的</a:t>
            </a:r>
            <a:r>
              <a:rPr lang="en-US" altLang="zh-CN" sz="2800" smtClean="0"/>
              <a:t>1s </a:t>
            </a:r>
            <a:r>
              <a:rPr lang="zh-CN" altLang="en-US" sz="2800" smtClean="0"/>
              <a:t>或</a:t>
            </a:r>
            <a:r>
              <a:rPr lang="en-US" altLang="zh-CN" sz="2800" smtClean="0"/>
              <a:t> 0s</a:t>
            </a:r>
          </a:p>
          <a:p>
            <a:pPr lvl="1"/>
            <a:r>
              <a:rPr lang="zh-CN" altLang="en-US" sz="2400" smtClean="0"/>
              <a:t>连续的 </a:t>
            </a:r>
            <a:r>
              <a:rPr lang="en-US" altLang="zh-CN" sz="2400" smtClean="0"/>
              <a:t>0s</a:t>
            </a:r>
            <a:r>
              <a:rPr lang="zh-CN" altLang="en-US" sz="2400" smtClean="0"/>
              <a:t>可能被误认为没有信号</a:t>
            </a:r>
            <a:endParaRPr lang="en-US" altLang="zh-CN" sz="2400" smtClean="0"/>
          </a:p>
          <a:p>
            <a:pPr lvl="1"/>
            <a:r>
              <a:rPr lang="zh-CN" altLang="en-US" sz="2400" smtClean="0"/>
              <a:t>连续的 </a:t>
            </a:r>
            <a:r>
              <a:rPr lang="en-US" altLang="zh-CN" sz="2400" smtClean="0"/>
              <a:t>1s</a:t>
            </a:r>
            <a:r>
              <a:rPr lang="zh-CN" altLang="en-US" sz="2400" smtClean="0"/>
              <a:t>可能导致基线漂移</a:t>
            </a:r>
            <a:endParaRPr lang="en-US" altLang="zh-CN" sz="2400" smtClean="0"/>
          </a:p>
          <a:p>
            <a:pPr lvl="1"/>
            <a:r>
              <a:rPr lang="zh-CN" altLang="en-US" sz="2400" smtClean="0"/>
              <a:t>时钟恢复困难（同步问题）</a:t>
            </a:r>
            <a:endParaRPr lang="en-US" altLang="zh-CN" sz="2400" smtClean="0"/>
          </a:p>
        </p:txBody>
      </p:sp>
      <p:sp>
        <p:nvSpPr>
          <p:cNvPr id="4403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11C3161-B6D0-42C4-A9CD-7C2BDCC7CA6A}"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31</a:t>
            </a:fld>
            <a:r>
              <a:rPr kumimoji="0" lang="en-US" altLang="zh-CN" sz="1000" smtClean="0">
                <a:latin typeface="Arial" panose="020B0604020202020204" pitchFamily="34" charset="0"/>
                <a:ea typeface="宋体" panose="02010600030101010101" pitchFamily="2" charset="-122"/>
              </a:rPr>
              <a:t>-</a:t>
            </a:r>
          </a:p>
        </p:txBody>
      </p:sp>
      <p:sp>
        <p:nvSpPr>
          <p:cNvPr id="44037" name="Text Box 4"/>
          <p:cNvSpPr txBox="1">
            <a:spLocks noChangeArrowheads="1"/>
          </p:cNvSpPr>
          <p:nvPr/>
        </p:nvSpPr>
        <p:spPr bwMode="auto">
          <a:xfrm>
            <a:off x="2954338" y="4338638"/>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38" name="Text Box 5"/>
          <p:cNvSpPr txBox="1">
            <a:spLocks noChangeArrowheads="1"/>
          </p:cNvSpPr>
          <p:nvPr/>
        </p:nvSpPr>
        <p:spPr bwMode="auto">
          <a:xfrm>
            <a:off x="3633788" y="4352925"/>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39" name="Text Box 6"/>
          <p:cNvSpPr txBox="1">
            <a:spLocks noChangeArrowheads="1"/>
          </p:cNvSpPr>
          <p:nvPr/>
        </p:nvSpPr>
        <p:spPr bwMode="auto">
          <a:xfrm>
            <a:off x="42545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4040" name="Text Box 7"/>
          <p:cNvSpPr txBox="1">
            <a:spLocks noChangeArrowheads="1"/>
          </p:cNvSpPr>
          <p:nvPr/>
        </p:nvSpPr>
        <p:spPr bwMode="auto">
          <a:xfrm>
            <a:off x="47879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41" name="Text Box 8"/>
          <p:cNvSpPr txBox="1">
            <a:spLocks noChangeArrowheads="1"/>
          </p:cNvSpPr>
          <p:nvPr/>
        </p:nvSpPr>
        <p:spPr bwMode="auto">
          <a:xfrm>
            <a:off x="53975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4042" name="Text Box 9"/>
          <p:cNvSpPr txBox="1">
            <a:spLocks noChangeArrowheads="1"/>
          </p:cNvSpPr>
          <p:nvPr/>
        </p:nvSpPr>
        <p:spPr bwMode="auto">
          <a:xfrm>
            <a:off x="60071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43" name="Text Box 10"/>
          <p:cNvSpPr txBox="1">
            <a:spLocks noChangeArrowheads="1"/>
          </p:cNvSpPr>
          <p:nvPr/>
        </p:nvSpPr>
        <p:spPr bwMode="auto">
          <a:xfrm>
            <a:off x="66929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4044" name="Text Box 11"/>
          <p:cNvSpPr txBox="1">
            <a:spLocks noChangeArrowheads="1"/>
          </p:cNvSpPr>
          <p:nvPr/>
        </p:nvSpPr>
        <p:spPr bwMode="auto">
          <a:xfrm>
            <a:off x="73025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grpSp>
        <p:nvGrpSpPr>
          <p:cNvPr id="44045" name="Group 12"/>
          <p:cNvGrpSpPr>
            <a:grpSpLocks/>
          </p:cNvGrpSpPr>
          <p:nvPr/>
        </p:nvGrpSpPr>
        <p:grpSpPr bwMode="auto">
          <a:xfrm>
            <a:off x="2871788" y="4657725"/>
            <a:ext cx="5486400" cy="2057400"/>
            <a:chOff x="1392" y="1824"/>
            <a:chExt cx="3456" cy="1968"/>
          </a:xfrm>
        </p:grpSpPr>
        <p:sp>
          <p:nvSpPr>
            <p:cNvPr id="44060" name="Line 13"/>
            <p:cNvSpPr>
              <a:spLocks noChangeShapeType="1"/>
            </p:cNvSpPr>
            <p:nvPr/>
          </p:nvSpPr>
          <p:spPr bwMode="auto">
            <a:xfrm>
              <a:off x="139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1" name="Line 14"/>
            <p:cNvSpPr>
              <a:spLocks noChangeShapeType="1"/>
            </p:cNvSpPr>
            <p:nvPr/>
          </p:nvSpPr>
          <p:spPr bwMode="auto">
            <a:xfrm>
              <a:off x="177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2" name="Line 15"/>
            <p:cNvSpPr>
              <a:spLocks noChangeShapeType="1"/>
            </p:cNvSpPr>
            <p:nvPr/>
          </p:nvSpPr>
          <p:spPr bwMode="auto">
            <a:xfrm>
              <a:off x="216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3" name="Line 16"/>
            <p:cNvSpPr>
              <a:spLocks noChangeShapeType="1"/>
            </p:cNvSpPr>
            <p:nvPr/>
          </p:nvSpPr>
          <p:spPr bwMode="auto">
            <a:xfrm>
              <a:off x="254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4" name="Line 17"/>
            <p:cNvSpPr>
              <a:spLocks noChangeShapeType="1"/>
            </p:cNvSpPr>
            <p:nvPr/>
          </p:nvSpPr>
          <p:spPr bwMode="auto">
            <a:xfrm>
              <a:off x="292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5" name="Line 18"/>
            <p:cNvSpPr>
              <a:spLocks noChangeShapeType="1"/>
            </p:cNvSpPr>
            <p:nvPr/>
          </p:nvSpPr>
          <p:spPr bwMode="auto">
            <a:xfrm>
              <a:off x="331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6" name="Line 19"/>
            <p:cNvSpPr>
              <a:spLocks noChangeShapeType="1"/>
            </p:cNvSpPr>
            <p:nvPr/>
          </p:nvSpPr>
          <p:spPr bwMode="auto">
            <a:xfrm>
              <a:off x="369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7" name="Line 20"/>
            <p:cNvSpPr>
              <a:spLocks noChangeShapeType="1"/>
            </p:cNvSpPr>
            <p:nvPr/>
          </p:nvSpPr>
          <p:spPr bwMode="auto">
            <a:xfrm>
              <a:off x="408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8" name="Line 21"/>
            <p:cNvSpPr>
              <a:spLocks noChangeShapeType="1"/>
            </p:cNvSpPr>
            <p:nvPr/>
          </p:nvSpPr>
          <p:spPr bwMode="auto">
            <a:xfrm>
              <a:off x="446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9" name="Line 22"/>
            <p:cNvSpPr>
              <a:spLocks noChangeShapeType="1"/>
            </p:cNvSpPr>
            <p:nvPr/>
          </p:nvSpPr>
          <p:spPr bwMode="auto">
            <a:xfrm>
              <a:off x="484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44046" name="Text Box 23"/>
          <p:cNvSpPr txBox="1">
            <a:spLocks noChangeArrowheads="1"/>
          </p:cNvSpPr>
          <p:nvPr/>
        </p:nvSpPr>
        <p:spPr bwMode="auto">
          <a:xfrm>
            <a:off x="79121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grpSp>
        <p:nvGrpSpPr>
          <p:cNvPr id="3" name="Group 24"/>
          <p:cNvGrpSpPr>
            <a:grpSpLocks/>
          </p:cNvGrpSpPr>
          <p:nvPr/>
        </p:nvGrpSpPr>
        <p:grpSpPr bwMode="auto">
          <a:xfrm>
            <a:off x="1898650" y="4810125"/>
            <a:ext cx="6459538" cy="882650"/>
            <a:chOff x="779" y="1257"/>
            <a:chExt cx="4069" cy="556"/>
          </a:xfrm>
        </p:grpSpPr>
        <p:sp>
          <p:nvSpPr>
            <p:cNvPr id="44058" name="Freeform 25"/>
            <p:cNvSpPr>
              <a:spLocks/>
            </p:cNvSpPr>
            <p:nvPr/>
          </p:nvSpPr>
          <p:spPr bwMode="auto">
            <a:xfrm>
              <a:off x="1392" y="1257"/>
              <a:ext cx="3456" cy="384"/>
            </a:xfrm>
            <a:custGeom>
              <a:avLst/>
              <a:gdLst>
                <a:gd name="T0" fmla="*/ 0 w 3456"/>
                <a:gd name="T1" fmla="*/ 384 h 384"/>
                <a:gd name="T2" fmla="*/ 768 w 3456"/>
                <a:gd name="T3" fmla="*/ 384 h 384"/>
                <a:gd name="T4" fmla="*/ 768 w 3456"/>
                <a:gd name="T5" fmla="*/ 0 h 384"/>
                <a:gd name="T6" fmla="*/ 1152 w 3456"/>
                <a:gd name="T7" fmla="*/ 0 h 384"/>
                <a:gd name="T8" fmla="*/ 1152 w 3456"/>
                <a:gd name="T9" fmla="*/ 384 h 384"/>
                <a:gd name="T10" fmla="*/ 1536 w 3456"/>
                <a:gd name="T11" fmla="*/ 384 h 384"/>
                <a:gd name="T12" fmla="*/ 1536 w 3456"/>
                <a:gd name="T13" fmla="*/ 0 h 384"/>
                <a:gd name="T14" fmla="*/ 1920 w 3456"/>
                <a:gd name="T15" fmla="*/ 0 h 384"/>
                <a:gd name="T16" fmla="*/ 1920 w 3456"/>
                <a:gd name="T17" fmla="*/ 384 h 384"/>
                <a:gd name="T18" fmla="*/ 2304 w 3456"/>
                <a:gd name="T19" fmla="*/ 384 h 384"/>
                <a:gd name="T20" fmla="*/ 2304 w 3456"/>
                <a:gd name="T21" fmla="*/ 0 h 384"/>
                <a:gd name="T22" fmla="*/ 3072 w 3456"/>
                <a:gd name="T23" fmla="*/ 0 h 384"/>
                <a:gd name="T24" fmla="*/ 3072 w 3456"/>
                <a:gd name="T25" fmla="*/ 384 h 384"/>
                <a:gd name="T26" fmla="*/ 3456 w 3456"/>
                <a:gd name="T27" fmla="*/ 384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56"/>
                <a:gd name="T43" fmla="*/ 0 h 384"/>
                <a:gd name="T44" fmla="*/ 3456 w 3456"/>
                <a:gd name="T45" fmla="*/ 384 h 3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56" h="384">
                  <a:moveTo>
                    <a:pt x="0" y="384"/>
                  </a:moveTo>
                  <a:lnTo>
                    <a:pt x="768" y="384"/>
                  </a:lnTo>
                  <a:lnTo>
                    <a:pt x="768" y="0"/>
                  </a:lnTo>
                  <a:lnTo>
                    <a:pt x="1152" y="0"/>
                  </a:lnTo>
                  <a:lnTo>
                    <a:pt x="1152" y="384"/>
                  </a:lnTo>
                  <a:lnTo>
                    <a:pt x="1536" y="384"/>
                  </a:lnTo>
                  <a:lnTo>
                    <a:pt x="1536" y="0"/>
                  </a:lnTo>
                  <a:lnTo>
                    <a:pt x="1920" y="0"/>
                  </a:lnTo>
                  <a:lnTo>
                    <a:pt x="1920" y="384"/>
                  </a:lnTo>
                  <a:lnTo>
                    <a:pt x="2304" y="384"/>
                  </a:lnTo>
                  <a:lnTo>
                    <a:pt x="2304" y="0"/>
                  </a:lnTo>
                  <a:lnTo>
                    <a:pt x="3072" y="0"/>
                  </a:lnTo>
                  <a:lnTo>
                    <a:pt x="3072" y="384"/>
                  </a:lnTo>
                  <a:lnTo>
                    <a:pt x="3456" y="38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9" name="Text Box 26"/>
            <p:cNvSpPr txBox="1">
              <a:spLocks noChangeArrowheads="1"/>
            </p:cNvSpPr>
            <p:nvPr/>
          </p:nvSpPr>
          <p:spPr bwMode="auto">
            <a:xfrm>
              <a:off x="779" y="1449"/>
              <a:ext cx="584"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NRZ</a:t>
              </a:r>
            </a:p>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a:t>
              </a:r>
              <a:r>
                <a:rPr kumimoji="0" lang="zh-CN" altLang="en-US" sz="1600">
                  <a:latin typeface="Arial" panose="020B0604020202020204" pitchFamily="34" charset="0"/>
                  <a:ea typeface="宋体" panose="02010600030101010101" pitchFamily="2" charset="-122"/>
                  <a:cs typeface="Arial" panose="020B0604020202020204" pitchFamily="34" charset="0"/>
                </a:rPr>
                <a:t>不归零</a:t>
              </a:r>
              <a:r>
                <a:rPr kumimoji="0" lang="en-US" altLang="zh-CN" sz="1600">
                  <a:latin typeface="Arial" panose="020B0604020202020204" pitchFamily="34" charset="0"/>
                  <a:ea typeface="宋体" panose="02010600030101010101" pitchFamily="2" charset="-122"/>
                  <a:cs typeface="Arial" panose="020B0604020202020204" pitchFamily="34" charset="0"/>
                </a:rPr>
                <a:t>)</a:t>
              </a:r>
            </a:p>
          </p:txBody>
        </p:sp>
      </p:grpSp>
      <p:sp>
        <p:nvSpPr>
          <p:cNvPr id="44048" name="Freeform 27"/>
          <p:cNvSpPr>
            <a:spLocks/>
          </p:cNvSpPr>
          <p:nvPr/>
        </p:nvSpPr>
        <p:spPr bwMode="auto">
          <a:xfrm>
            <a:off x="28717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49" name="Freeform 28"/>
          <p:cNvSpPr>
            <a:spLocks/>
          </p:cNvSpPr>
          <p:nvPr/>
        </p:nvSpPr>
        <p:spPr bwMode="auto">
          <a:xfrm>
            <a:off x="34813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0" name="Freeform 29"/>
          <p:cNvSpPr>
            <a:spLocks/>
          </p:cNvSpPr>
          <p:nvPr/>
        </p:nvSpPr>
        <p:spPr bwMode="auto">
          <a:xfrm>
            <a:off x="40909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1" name="Freeform 30"/>
          <p:cNvSpPr>
            <a:spLocks/>
          </p:cNvSpPr>
          <p:nvPr/>
        </p:nvSpPr>
        <p:spPr bwMode="auto">
          <a:xfrm>
            <a:off x="47005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2" name="Freeform 31"/>
          <p:cNvSpPr>
            <a:spLocks/>
          </p:cNvSpPr>
          <p:nvPr/>
        </p:nvSpPr>
        <p:spPr bwMode="auto">
          <a:xfrm>
            <a:off x="53101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3" name="Freeform 32"/>
          <p:cNvSpPr>
            <a:spLocks/>
          </p:cNvSpPr>
          <p:nvPr/>
        </p:nvSpPr>
        <p:spPr bwMode="auto">
          <a:xfrm>
            <a:off x="59197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4" name="Freeform 33"/>
          <p:cNvSpPr>
            <a:spLocks/>
          </p:cNvSpPr>
          <p:nvPr/>
        </p:nvSpPr>
        <p:spPr bwMode="auto">
          <a:xfrm>
            <a:off x="65293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5" name="Freeform 34"/>
          <p:cNvSpPr>
            <a:spLocks/>
          </p:cNvSpPr>
          <p:nvPr/>
        </p:nvSpPr>
        <p:spPr bwMode="auto">
          <a:xfrm>
            <a:off x="71389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6" name="Freeform 35"/>
          <p:cNvSpPr>
            <a:spLocks/>
          </p:cNvSpPr>
          <p:nvPr/>
        </p:nvSpPr>
        <p:spPr bwMode="auto">
          <a:xfrm>
            <a:off x="77485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7" name="Text Box 36"/>
          <p:cNvSpPr txBox="1">
            <a:spLocks noChangeArrowheads="1"/>
          </p:cNvSpPr>
          <p:nvPr/>
        </p:nvSpPr>
        <p:spPr bwMode="auto">
          <a:xfrm>
            <a:off x="2124075" y="6243638"/>
            <a:ext cx="587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cs typeface="Arial" panose="020B0604020202020204" pitchFamily="34" charset="0"/>
              </a:rPr>
              <a:t>时钟</a:t>
            </a: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不归零反转 </a:t>
            </a:r>
            <a:r>
              <a:rPr lang="en-US" altLang="zh-CN" smtClean="0"/>
              <a:t>(NRZI)</a:t>
            </a:r>
            <a:endParaRPr lang="zh-CN" altLang="en-US" smtClean="0"/>
          </a:p>
        </p:txBody>
      </p:sp>
      <p:sp>
        <p:nvSpPr>
          <p:cNvPr id="45059" name="内容占位符 2"/>
          <p:cNvSpPr>
            <a:spLocks noGrp="1"/>
          </p:cNvSpPr>
          <p:nvPr>
            <p:ph idx="1"/>
          </p:nvPr>
        </p:nvSpPr>
        <p:spPr/>
        <p:txBody>
          <a:bodyPr/>
          <a:lstStyle/>
          <a:p>
            <a:r>
              <a:rPr lang="zh-CN" altLang="en-US" smtClean="0"/>
              <a:t>编码</a:t>
            </a:r>
            <a:endParaRPr lang="en-US" altLang="zh-CN" smtClean="0"/>
          </a:p>
          <a:p>
            <a:pPr lvl="1"/>
            <a:r>
              <a:rPr lang="en-US" altLang="zh-CN" smtClean="0">
                <a:ea typeface="宋体" panose="02010600030101010101" pitchFamily="2" charset="-122"/>
              </a:rPr>
              <a:t>1 </a:t>
            </a:r>
            <a:r>
              <a:rPr lang="en-US" altLang="zh-CN" smtClean="0">
                <a:ea typeface="宋体" panose="02010600030101010101" pitchFamily="2" charset="-122"/>
                <a:sym typeface="Wingdings" panose="05000000000000000000" pitchFamily="2" charset="2"/>
              </a:rPr>
              <a:t> </a:t>
            </a:r>
            <a:r>
              <a:rPr lang="zh-CN" altLang="en-US" smtClean="0">
                <a:ea typeface="宋体" panose="02010600030101010101" pitchFamily="2" charset="-122"/>
                <a:sym typeface="Wingdings" panose="05000000000000000000" pitchFamily="2" charset="2"/>
              </a:rPr>
              <a:t>信号跳变</a:t>
            </a:r>
            <a:r>
              <a:rPr lang="en-US" altLang="zh-CN" smtClean="0">
                <a:ea typeface="宋体" panose="02010600030101010101" pitchFamily="2" charset="-122"/>
                <a:sym typeface="Wingdings" panose="05000000000000000000" pitchFamily="2" charset="2"/>
              </a:rPr>
              <a:t> </a:t>
            </a:r>
          </a:p>
          <a:p>
            <a:pPr lvl="1"/>
            <a:r>
              <a:rPr lang="en-US" altLang="zh-CN" smtClean="0">
                <a:ea typeface="宋体" panose="02010600030101010101" pitchFamily="2" charset="-122"/>
                <a:sym typeface="Wingdings" panose="05000000000000000000" pitchFamily="2" charset="2"/>
              </a:rPr>
              <a:t>0  </a:t>
            </a:r>
            <a:r>
              <a:rPr lang="zh-CN" altLang="en-US" smtClean="0">
                <a:ea typeface="宋体" panose="02010600030101010101" pitchFamily="2" charset="-122"/>
                <a:sym typeface="Wingdings" panose="05000000000000000000" pitchFamily="2" charset="2"/>
              </a:rPr>
              <a:t>信号保持</a:t>
            </a:r>
            <a:endParaRPr lang="en-US" altLang="zh-CN" smtClean="0">
              <a:ea typeface="宋体" panose="02010600030101010101" pitchFamily="2" charset="-122"/>
              <a:sym typeface="Wingdings" panose="05000000000000000000" pitchFamily="2" charset="2"/>
            </a:endParaRPr>
          </a:p>
          <a:p>
            <a:r>
              <a:rPr lang="zh-CN" altLang="en-US" smtClean="0">
                <a:ea typeface="宋体" panose="02010600030101010101" pitchFamily="2" charset="-122"/>
                <a:sym typeface="Wingdings" panose="05000000000000000000" pitchFamily="2" charset="2"/>
              </a:rPr>
              <a:t>可以解决持续</a:t>
            </a:r>
            <a:r>
              <a:rPr lang="en-US" altLang="zh-CN" smtClean="0">
                <a:ea typeface="宋体" panose="02010600030101010101" pitchFamily="2" charset="-122"/>
                <a:sym typeface="Wingdings" panose="05000000000000000000" pitchFamily="2" charset="2"/>
              </a:rPr>
              <a:t>1’s</a:t>
            </a:r>
            <a:r>
              <a:rPr lang="zh-CN" altLang="en-US" smtClean="0">
                <a:ea typeface="宋体" panose="02010600030101010101" pitchFamily="2" charset="-122"/>
                <a:sym typeface="Wingdings" panose="05000000000000000000" pitchFamily="2" charset="2"/>
              </a:rPr>
              <a:t>的问题</a:t>
            </a:r>
            <a:r>
              <a:rPr lang="en-US" altLang="zh-CN" smtClean="0">
                <a:ea typeface="宋体" panose="02010600030101010101" pitchFamily="2" charset="-122"/>
                <a:sym typeface="Wingdings" panose="05000000000000000000" pitchFamily="2" charset="2"/>
              </a:rPr>
              <a:t>, </a:t>
            </a:r>
            <a:r>
              <a:rPr lang="zh-CN" altLang="en-US" smtClean="0">
                <a:ea typeface="宋体" panose="02010600030101010101" pitchFamily="2" charset="-122"/>
                <a:sym typeface="Wingdings" panose="05000000000000000000" pitchFamily="2" charset="2"/>
              </a:rPr>
              <a:t>未能解决连续</a:t>
            </a:r>
            <a:r>
              <a:rPr lang="en-US" altLang="zh-CN" smtClean="0">
                <a:ea typeface="宋体" panose="02010600030101010101" pitchFamily="2" charset="-122"/>
                <a:sym typeface="Wingdings" panose="05000000000000000000" pitchFamily="2" charset="2"/>
              </a:rPr>
              <a:t> 0’s</a:t>
            </a:r>
            <a:r>
              <a:rPr lang="zh-CN" altLang="en-US" smtClean="0">
                <a:ea typeface="宋体" panose="02010600030101010101" pitchFamily="2" charset="-122"/>
                <a:sym typeface="Wingdings" panose="05000000000000000000" pitchFamily="2" charset="2"/>
              </a:rPr>
              <a:t>的问题</a:t>
            </a:r>
            <a:endParaRPr lang="en-US" altLang="zh-CN" smtClean="0">
              <a:ea typeface="宋体" panose="02010600030101010101" pitchFamily="2" charset="-122"/>
            </a:endParaRPr>
          </a:p>
          <a:p>
            <a:endParaRPr lang="en-US" altLang="zh-CN" smtClean="0">
              <a:ea typeface="宋体" panose="02010600030101010101" pitchFamily="2" charset="-122"/>
              <a:sym typeface="Wingdings" panose="05000000000000000000" pitchFamily="2" charset="2"/>
            </a:endParaRPr>
          </a:p>
          <a:p>
            <a:pPr lvl="1"/>
            <a:endParaRPr lang="en-US" altLang="zh-CN" smtClean="0"/>
          </a:p>
          <a:p>
            <a:pPr lvl="1"/>
            <a:endParaRPr lang="zh-CN" altLang="en-US" smtClean="0"/>
          </a:p>
        </p:txBody>
      </p:sp>
      <p:sp>
        <p:nvSpPr>
          <p:cNvPr id="4506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69B775A-DE26-487A-90E9-F9FF03C746E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32</a:t>
            </a:fld>
            <a:r>
              <a:rPr kumimoji="0" lang="en-US" altLang="zh-CN" sz="1000" smtClean="0">
                <a:latin typeface="Arial" panose="020B0604020202020204" pitchFamily="34" charset="0"/>
                <a:ea typeface="宋体" panose="02010600030101010101" pitchFamily="2" charset="-122"/>
              </a:rPr>
              <a:t>-</a:t>
            </a:r>
          </a:p>
        </p:txBody>
      </p:sp>
      <p:sp>
        <p:nvSpPr>
          <p:cNvPr id="45061" name="Text Box 4"/>
          <p:cNvSpPr txBox="1">
            <a:spLocks noChangeArrowheads="1"/>
          </p:cNvSpPr>
          <p:nvPr/>
        </p:nvSpPr>
        <p:spPr bwMode="auto">
          <a:xfrm>
            <a:off x="2878138" y="4095750"/>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2" name="Text Box 5"/>
          <p:cNvSpPr txBox="1">
            <a:spLocks noChangeArrowheads="1"/>
          </p:cNvSpPr>
          <p:nvPr/>
        </p:nvSpPr>
        <p:spPr bwMode="auto">
          <a:xfrm>
            <a:off x="3557588" y="4110038"/>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3" name="Text Box 6"/>
          <p:cNvSpPr txBox="1">
            <a:spLocks noChangeArrowheads="1"/>
          </p:cNvSpPr>
          <p:nvPr/>
        </p:nvSpPr>
        <p:spPr bwMode="auto">
          <a:xfrm>
            <a:off x="41783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5064" name="Text Box 7"/>
          <p:cNvSpPr txBox="1">
            <a:spLocks noChangeArrowheads="1"/>
          </p:cNvSpPr>
          <p:nvPr/>
        </p:nvSpPr>
        <p:spPr bwMode="auto">
          <a:xfrm>
            <a:off x="47117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5" name="Text Box 8"/>
          <p:cNvSpPr txBox="1">
            <a:spLocks noChangeArrowheads="1"/>
          </p:cNvSpPr>
          <p:nvPr/>
        </p:nvSpPr>
        <p:spPr bwMode="auto">
          <a:xfrm>
            <a:off x="53213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5066" name="Text Box 9"/>
          <p:cNvSpPr txBox="1">
            <a:spLocks noChangeArrowheads="1"/>
          </p:cNvSpPr>
          <p:nvPr/>
        </p:nvSpPr>
        <p:spPr bwMode="auto">
          <a:xfrm>
            <a:off x="59309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7" name="Text Box 10"/>
          <p:cNvSpPr txBox="1">
            <a:spLocks noChangeArrowheads="1"/>
          </p:cNvSpPr>
          <p:nvPr/>
        </p:nvSpPr>
        <p:spPr bwMode="auto">
          <a:xfrm>
            <a:off x="66167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5068" name="Text Box 11"/>
          <p:cNvSpPr txBox="1">
            <a:spLocks noChangeArrowheads="1"/>
          </p:cNvSpPr>
          <p:nvPr/>
        </p:nvSpPr>
        <p:spPr bwMode="auto">
          <a:xfrm>
            <a:off x="72263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grpSp>
        <p:nvGrpSpPr>
          <p:cNvPr id="45069" name="Group 12"/>
          <p:cNvGrpSpPr>
            <a:grpSpLocks/>
          </p:cNvGrpSpPr>
          <p:nvPr/>
        </p:nvGrpSpPr>
        <p:grpSpPr bwMode="auto">
          <a:xfrm>
            <a:off x="2795588" y="4414838"/>
            <a:ext cx="5486400" cy="2057400"/>
            <a:chOff x="1392" y="1824"/>
            <a:chExt cx="3456" cy="1968"/>
          </a:xfrm>
        </p:grpSpPr>
        <p:sp>
          <p:nvSpPr>
            <p:cNvPr id="45084" name="Line 13"/>
            <p:cNvSpPr>
              <a:spLocks noChangeShapeType="1"/>
            </p:cNvSpPr>
            <p:nvPr/>
          </p:nvSpPr>
          <p:spPr bwMode="auto">
            <a:xfrm>
              <a:off x="139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5" name="Line 14"/>
            <p:cNvSpPr>
              <a:spLocks noChangeShapeType="1"/>
            </p:cNvSpPr>
            <p:nvPr/>
          </p:nvSpPr>
          <p:spPr bwMode="auto">
            <a:xfrm>
              <a:off x="177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6" name="Line 15"/>
            <p:cNvSpPr>
              <a:spLocks noChangeShapeType="1"/>
            </p:cNvSpPr>
            <p:nvPr/>
          </p:nvSpPr>
          <p:spPr bwMode="auto">
            <a:xfrm>
              <a:off x="216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7" name="Line 16"/>
            <p:cNvSpPr>
              <a:spLocks noChangeShapeType="1"/>
            </p:cNvSpPr>
            <p:nvPr/>
          </p:nvSpPr>
          <p:spPr bwMode="auto">
            <a:xfrm>
              <a:off x="254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8" name="Line 17"/>
            <p:cNvSpPr>
              <a:spLocks noChangeShapeType="1"/>
            </p:cNvSpPr>
            <p:nvPr/>
          </p:nvSpPr>
          <p:spPr bwMode="auto">
            <a:xfrm>
              <a:off x="292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9" name="Line 18"/>
            <p:cNvSpPr>
              <a:spLocks noChangeShapeType="1"/>
            </p:cNvSpPr>
            <p:nvPr/>
          </p:nvSpPr>
          <p:spPr bwMode="auto">
            <a:xfrm>
              <a:off x="331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0" name="Line 19"/>
            <p:cNvSpPr>
              <a:spLocks noChangeShapeType="1"/>
            </p:cNvSpPr>
            <p:nvPr/>
          </p:nvSpPr>
          <p:spPr bwMode="auto">
            <a:xfrm>
              <a:off x="369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1" name="Line 20"/>
            <p:cNvSpPr>
              <a:spLocks noChangeShapeType="1"/>
            </p:cNvSpPr>
            <p:nvPr/>
          </p:nvSpPr>
          <p:spPr bwMode="auto">
            <a:xfrm>
              <a:off x="408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2" name="Line 21"/>
            <p:cNvSpPr>
              <a:spLocks noChangeShapeType="1"/>
            </p:cNvSpPr>
            <p:nvPr/>
          </p:nvSpPr>
          <p:spPr bwMode="auto">
            <a:xfrm>
              <a:off x="446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3" name="Line 22"/>
            <p:cNvSpPr>
              <a:spLocks noChangeShapeType="1"/>
            </p:cNvSpPr>
            <p:nvPr/>
          </p:nvSpPr>
          <p:spPr bwMode="auto">
            <a:xfrm>
              <a:off x="484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45070" name="Text Box 23"/>
          <p:cNvSpPr txBox="1">
            <a:spLocks noChangeArrowheads="1"/>
          </p:cNvSpPr>
          <p:nvPr/>
        </p:nvSpPr>
        <p:spPr bwMode="auto">
          <a:xfrm>
            <a:off x="78359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71" name="Freeform 24"/>
          <p:cNvSpPr>
            <a:spLocks/>
          </p:cNvSpPr>
          <p:nvPr/>
        </p:nvSpPr>
        <p:spPr bwMode="auto">
          <a:xfrm>
            <a:off x="27955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2" name="Freeform 25"/>
          <p:cNvSpPr>
            <a:spLocks/>
          </p:cNvSpPr>
          <p:nvPr/>
        </p:nvSpPr>
        <p:spPr bwMode="auto">
          <a:xfrm>
            <a:off x="34051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3" name="Freeform 26"/>
          <p:cNvSpPr>
            <a:spLocks/>
          </p:cNvSpPr>
          <p:nvPr/>
        </p:nvSpPr>
        <p:spPr bwMode="auto">
          <a:xfrm>
            <a:off x="40147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4" name="Freeform 27"/>
          <p:cNvSpPr>
            <a:spLocks/>
          </p:cNvSpPr>
          <p:nvPr/>
        </p:nvSpPr>
        <p:spPr bwMode="auto">
          <a:xfrm>
            <a:off x="46243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5" name="Freeform 28"/>
          <p:cNvSpPr>
            <a:spLocks/>
          </p:cNvSpPr>
          <p:nvPr/>
        </p:nvSpPr>
        <p:spPr bwMode="auto">
          <a:xfrm>
            <a:off x="52339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6" name="Freeform 29"/>
          <p:cNvSpPr>
            <a:spLocks/>
          </p:cNvSpPr>
          <p:nvPr/>
        </p:nvSpPr>
        <p:spPr bwMode="auto">
          <a:xfrm>
            <a:off x="58435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7" name="Freeform 30"/>
          <p:cNvSpPr>
            <a:spLocks/>
          </p:cNvSpPr>
          <p:nvPr/>
        </p:nvSpPr>
        <p:spPr bwMode="auto">
          <a:xfrm>
            <a:off x="64531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8" name="Freeform 31"/>
          <p:cNvSpPr>
            <a:spLocks/>
          </p:cNvSpPr>
          <p:nvPr/>
        </p:nvSpPr>
        <p:spPr bwMode="auto">
          <a:xfrm>
            <a:off x="70627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9" name="Freeform 32"/>
          <p:cNvSpPr>
            <a:spLocks/>
          </p:cNvSpPr>
          <p:nvPr/>
        </p:nvSpPr>
        <p:spPr bwMode="auto">
          <a:xfrm>
            <a:off x="76723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80" name="Text Box 33"/>
          <p:cNvSpPr txBox="1">
            <a:spLocks noChangeArrowheads="1"/>
          </p:cNvSpPr>
          <p:nvPr/>
        </p:nvSpPr>
        <p:spPr bwMode="auto">
          <a:xfrm>
            <a:off x="2124075" y="6000750"/>
            <a:ext cx="587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cs typeface="Arial" panose="020B0604020202020204" pitchFamily="34" charset="0"/>
              </a:rPr>
              <a:t>时钟</a:t>
            </a: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grpSp>
        <p:nvGrpSpPr>
          <p:cNvPr id="3" name="Group 34"/>
          <p:cNvGrpSpPr>
            <a:grpSpLocks/>
          </p:cNvGrpSpPr>
          <p:nvPr/>
        </p:nvGrpSpPr>
        <p:grpSpPr bwMode="auto">
          <a:xfrm>
            <a:off x="1447800" y="4643438"/>
            <a:ext cx="6834188" cy="958850"/>
            <a:chOff x="543" y="1929"/>
            <a:chExt cx="4305" cy="604"/>
          </a:xfrm>
        </p:grpSpPr>
        <p:sp>
          <p:nvSpPr>
            <p:cNvPr id="45082" name="Freeform 35"/>
            <p:cNvSpPr>
              <a:spLocks/>
            </p:cNvSpPr>
            <p:nvPr/>
          </p:nvSpPr>
          <p:spPr bwMode="auto">
            <a:xfrm>
              <a:off x="1392" y="1929"/>
              <a:ext cx="3456" cy="384"/>
            </a:xfrm>
            <a:custGeom>
              <a:avLst/>
              <a:gdLst>
                <a:gd name="T0" fmla="*/ 0 w 3456"/>
                <a:gd name="T1" fmla="*/ 384 h 384"/>
                <a:gd name="T2" fmla="*/ 960 w 3456"/>
                <a:gd name="T3" fmla="*/ 384 h 384"/>
                <a:gd name="T4" fmla="*/ 960 w 3456"/>
                <a:gd name="T5" fmla="*/ 0 h 384"/>
                <a:gd name="T6" fmla="*/ 1728 w 3456"/>
                <a:gd name="T7" fmla="*/ 0 h 384"/>
                <a:gd name="T8" fmla="*/ 1728 w 3456"/>
                <a:gd name="T9" fmla="*/ 384 h 384"/>
                <a:gd name="T10" fmla="*/ 2496 w 3456"/>
                <a:gd name="T11" fmla="*/ 384 h 384"/>
                <a:gd name="T12" fmla="*/ 2496 w 3456"/>
                <a:gd name="T13" fmla="*/ 0 h 384"/>
                <a:gd name="T14" fmla="*/ 2880 w 3456"/>
                <a:gd name="T15" fmla="*/ 0 h 384"/>
                <a:gd name="T16" fmla="*/ 2880 w 3456"/>
                <a:gd name="T17" fmla="*/ 384 h 384"/>
                <a:gd name="T18" fmla="*/ 3456 w 3456"/>
                <a:gd name="T19" fmla="*/ 384 h 3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56"/>
                <a:gd name="T31" fmla="*/ 0 h 384"/>
                <a:gd name="T32" fmla="*/ 3456 w 3456"/>
                <a:gd name="T33" fmla="*/ 384 h 3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56" h="384">
                  <a:moveTo>
                    <a:pt x="0" y="384"/>
                  </a:moveTo>
                  <a:lnTo>
                    <a:pt x="960" y="384"/>
                  </a:lnTo>
                  <a:lnTo>
                    <a:pt x="960" y="0"/>
                  </a:lnTo>
                  <a:lnTo>
                    <a:pt x="1728" y="0"/>
                  </a:lnTo>
                  <a:lnTo>
                    <a:pt x="1728" y="384"/>
                  </a:lnTo>
                  <a:lnTo>
                    <a:pt x="2496" y="384"/>
                  </a:lnTo>
                  <a:lnTo>
                    <a:pt x="2496" y="0"/>
                  </a:lnTo>
                  <a:lnTo>
                    <a:pt x="2880" y="0"/>
                  </a:lnTo>
                  <a:lnTo>
                    <a:pt x="2880" y="384"/>
                  </a:lnTo>
                  <a:lnTo>
                    <a:pt x="3456" y="38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83" name="Text Box 36"/>
            <p:cNvSpPr txBox="1">
              <a:spLocks noChangeArrowheads="1"/>
            </p:cNvSpPr>
            <p:nvPr/>
          </p:nvSpPr>
          <p:spPr bwMode="auto">
            <a:xfrm>
              <a:off x="543" y="2169"/>
              <a:ext cx="8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NRZI</a:t>
              </a:r>
            </a:p>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a:t>
              </a:r>
              <a:r>
                <a:rPr kumimoji="0" lang="zh-CN" altLang="en-US" sz="1600">
                  <a:latin typeface="Arial" panose="020B0604020202020204" pitchFamily="34" charset="0"/>
                  <a:ea typeface="宋体" panose="02010600030101010101" pitchFamily="2" charset="-122"/>
                  <a:cs typeface="Arial" panose="020B0604020202020204" pitchFamily="34" charset="0"/>
                </a:rPr>
                <a:t>不归零反转</a:t>
              </a:r>
              <a:r>
                <a:rPr kumimoji="0" lang="en-US" altLang="zh-CN" sz="1600">
                  <a:latin typeface="Arial" panose="020B0604020202020204" pitchFamily="34" charset="0"/>
                  <a:ea typeface="宋体" panose="02010600030101010101" pitchFamily="2" charset="-122"/>
                  <a:cs typeface="Arial" panose="020B06040202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t>曼彻斯特编码</a:t>
            </a:r>
          </a:p>
        </p:txBody>
      </p:sp>
      <p:sp>
        <p:nvSpPr>
          <p:cNvPr id="46083" name="内容占位符 2"/>
          <p:cNvSpPr>
            <a:spLocks noGrp="1"/>
          </p:cNvSpPr>
          <p:nvPr>
            <p:ph idx="1"/>
          </p:nvPr>
        </p:nvSpPr>
        <p:spPr/>
        <p:txBody>
          <a:bodyPr/>
          <a:lstStyle/>
          <a:p>
            <a:r>
              <a:rPr lang="zh-CN" altLang="en-US" sz="2400" smtClean="0"/>
              <a:t>编码</a:t>
            </a:r>
            <a:endParaRPr lang="en-US" altLang="zh-CN" sz="2400" smtClean="0"/>
          </a:p>
          <a:p>
            <a:pPr lvl="1"/>
            <a:r>
              <a:rPr lang="en-US" altLang="zh-CN" sz="2000" smtClean="0">
                <a:ea typeface="宋体" panose="02010600030101010101" pitchFamily="2" charset="-122"/>
              </a:rPr>
              <a:t>1 </a:t>
            </a:r>
            <a:r>
              <a:rPr lang="en-US" altLang="zh-CN" sz="2000" smtClean="0">
                <a:ea typeface="宋体" panose="02010600030101010101" pitchFamily="2" charset="-122"/>
                <a:sym typeface="Wingdings" panose="05000000000000000000" pitchFamily="2" charset="2"/>
              </a:rPr>
              <a:t> </a:t>
            </a:r>
            <a:r>
              <a:rPr lang="zh-CN" altLang="en-US" sz="2000" smtClean="0">
                <a:ea typeface="宋体" panose="02010600030101010101" pitchFamily="2" charset="-122"/>
                <a:sym typeface="Wingdings" panose="05000000000000000000" pitchFamily="2" charset="2"/>
              </a:rPr>
              <a:t>高到低跳变</a:t>
            </a:r>
            <a:endParaRPr lang="en-US" altLang="zh-CN" sz="2000" smtClean="0">
              <a:ea typeface="宋体" panose="02010600030101010101" pitchFamily="2" charset="-122"/>
              <a:sym typeface="Wingdings" panose="05000000000000000000" pitchFamily="2" charset="2"/>
            </a:endParaRPr>
          </a:p>
          <a:p>
            <a:pPr lvl="1"/>
            <a:r>
              <a:rPr lang="en-US" altLang="zh-CN" sz="2000" smtClean="0">
                <a:ea typeface="宋体" panose="02010600030101010101" pitchFamily="2" charset="-122"/>
                <a:sym typeface="Wingdings" panose="05000000000000000000" pitchFamily="2" charset="2"/>
              </a:rPr>
              <a:t>0  </a:t>
            </a:r>
            <a:r>
              <a:rPr lang="zh-CN" altLang="en-US" sz="2000" smtClean="0">
                <a:ea typeface="宋体" panose="02010600030101010101" pitchFamily="2" charset="-122"/>
                <a:sym typeface="Wingdings" panose="05000000000000000000" pitchFamily="2" charset="2"/>
              </a:rPr>
              <a:t>低到高跳变</a:t>
            </a:r>
            <a:endParaRPr lang="en-US" altLang="zh-CN" sz="2000" smtClean="0">
              <a:ea typeface="宋体" panose="02010600030101010101" pitchFamily="2" charset="-122"/>
              <a:sym typeface="Wingdings" panose="05000000000000000000" pitchFamily="2" charset="2"/>
            </a:endParaRPr>
          </a:p>
          <a:p>
            <a:r>
              <a:rPr lang="zh-CN" altLang="en-US" sz="2400" smtClean="0">
                <a:ea typeface="宋体" panose="02010600030101010101" pitchFamily="2" charset="-122"/>
                <a:sym typeface="Wingdings" panose="05000000000000000000" pitchFamily="2" charset="2"/>
              </a:rPr>
              <a:t>有效恢复时钟</a:t>
            </a:r>
            <a:endParaRPr lang="en-US" altLang="zh-CN" sz="2400" smtClean="0">
              <a:ea typeface="宋体" panose="02010600030101010101" pitchFamily="2" charset="-122"/>
              <a:sym typeface="Wingdings" panose="05000000000000000000" pitchFamily="2" charset="2"/>
            </a:endParaRPr>
          </a:p>
          <a:p>
            <a:r>
              <a:rPr lang="zh-CN" altLang="en-US" sz="2400" smtClean="0">
                <a:ea typeface="宋体" panose="02010600030101010101" pitchFamily="2" charset="-122"/>
                <a:sym typeface="Wingdings" panose="05000000000000000000" pitchFamily="2" charset="2"/>
              </a:rPr>
              <a:t>缺点</a:t>
            </a:r>
            <a:r>
              <a:rPr lang="en-US" altLang="zh-CN" sz="2400" smtClean="0">
                <a:ea typeface="宋体" panose="02010600030101010101" pitchFamily="2" charset="-122"/>
                <a:sym typeface="Wingdings" panose="05000000000000000000" pitchFamily="2" charset="2"/>
              </a:rPr>
              <a:t>: </a:t>
            </a:r>
            <a:r>
              <a:rPr lang="zh-CN" altLang="en-US" sz="2400" smtClean="0">
                <a:ea typeface="宋体" panose="02010600030101010101" pitchFamily="2" charset="-122"/>
                <a:sym typeface="Wingdings" panose="05000000000000000000" pitchFamily="2" charset="2"/>
              </a:rPr>
              <a:t>信号跳变速率翻倍</a:t>
            </a:r>
            <a:endParaRPr lang="en-US" altLang="zh-CN" sz="2400" smtClean="0">
              <a:ea typeface="宋体" panose="02010600030101010101" pitchFamily="2" charset="-122"/>
              <a:sym typeface="Wingdings" panose="05000000000000000000" pitchFamily="2" charset="2"/>
            </a:endParaRPr>
          </a:p>
          <a:p>
            <a:pPr lvl="1"/>
            <a:r>
              <a:rPr lang="zh-CN" altLang="en-US" sz="2000" smtClean="0">
                <a:ea typeface="宋体" panose="02010600030101010101" pitchFamily="2" charset="-122"/>
                <a:sym typeface="Wingdings" panose="05000000000000000000" pitchFamily="2" charset="2"/>
              </a:rPr>
              <a:t>比特率是信号跳变速率（波特率）的一半</a:t>
            </a:r>
            <a:endParaRPr lang="en-US" altLang="zh-CN" sz="2000" smtClean="0">
              <a:ea typeface="宋体" panose="02010600030101010101" pitchFamily="2" charset="-122"/>
              <a:sym typeface="Wingdings" panose="05000000000000000000" pitchFamily="2" charset="2"/>
            </a:endParaRPr>
          </a:p>
          <a:p>
            <a:r>
              <a:rPr lang="zh-CN" altLang="en-US" sz="2400" smtClean="0">
                <a:ea typeface="宋体" panose="02010600030101010101" pitchFamily="2" charset="-122"/>
                <a:sym typeface="Wingdings" panose="05000000000000000000" pitchFamily="2" charset="2"/>
              </a:rPr>
              <a:t>编码效率</a:t>
            </a:r>
            <a:r>
              <a:rPr lang="en-US" altLang="zh-CN" sz="2400" smtClean="0">
                <a:ea typeface="宋体" panose="02010600030101010101" pitchFamily="2" charset="-122"/>
                <a:sym typeface="Wingdings" panose="05000000000000000000" pitchFamily="2" charset="2"/>
              </a:rPr>
              <a:t>: 50%</a:t>
            </a:r>
          </a:p>
          <a:p>
            <a:endParaRPr lang="en-US" altLang="zh-CN" sz="2400" smtClean="0">
              <a:ea typeface="宋体" panose="02010600030101010101" pitchFamily="2" charset="-122"/>
              <a:sym typeface="Wingdings" panose="05000000000000000000" pitchFamily="2" charset="2"/>
            </a:endParaRPr>
          </a:p>
          <a:p>
            <a:pPr lvl="1"/>
            <a:endParaRPr lang="en-US" altLang="zh-CN" sz="2000" smtClean="0"/>
          </a:p>
          <a:p>
            <a:endParaRPr lang="zh-CN" altLang="en-US" sz="2400" smtClean="0"/>
          </a:p>
        </p:txBody>
      </p:sp>
      <p:sp>
        <p:nvSpPr>
          <p:cNvPr id="4608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65B4503-F03D-4D79-93E8-4D242456307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33</a:t>
            </a:fld>
            <a:r>
              <a:rPr kumimoji="0" lang="en-US" altLang="zh-CN" sz="1000" smtClean="0">
                <a:latin typeface="Arial" panose="020B0604020202020204" pitchFamily="34" charset="0"/>
                <a:ea typeface="宋体" panose="02010600030101010101" pitchFamily="2" charset="-122"/>
              </a:rPr>
              <a:t>-</a:t>
            </a:r>
          </a:p>
        </p:txBody>
      </p:sp>
      <p:sp>
        <p:nvSpPr>
          <p:cNvPr id="46085" name="Text Box 4"/>
          <p:cNvSpPr txBox="1">
            <a:spLocks noChangeArrowheads="1"/>
          </p:cNvSpPr>
          <p:nvPr/>
        </p:nvSpPr>
        <p:spPr bwMode="auto">
          <a:xfrm>
            <a:off x="2754313" y="4071938"/>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86" name="Text Box 5"/>
          <p:cNvSpPr txBox="1">
            <a:spLocks noChangeArrowheads="1"/>
          </p:cNvSpPr>
          <p:nvPr/>
        </p:nvSpPr>
        <p:spPr bwMode="auto">
          <a:xfrm>
            <a:off x="3433763" y="4086225"/>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87" name="Text Box 6"/>
          <p:cNvSpPr txBox="1">
            <a:spLocks noChangeArrowheads="1"/>
          </p:cNvSpPr>
          <p:nvPr/>
        </p:nvSpPr>
        <p:spPr bwMode="auto">
          <a:xfrm>
            <a:off x="40544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6088" name="Text Box 7"/>
          <p:cNvSpPr txBox="1">
            <a:spLocks noChangeArrowheads="1"/>
          </p:cNvSpPr>
          <p:nvPr/>
        </p:nvSpPr>
        <p:spPr bwMode="auto">
          <a:xfrm>
            <a:off x="45878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89" name="Text Box 8"/>
          <p:cNvSpPr txBox="1">
            <a:spLocks noChangeArrowheads="1"/>
          </p:cNvSpPr>
          <p:nvPr/>
        </p:nvSpPr>
        <p:spPr bwMode="auto">
          <a:xfrm>
            <a:off x="51974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6090" name="Text Box 9"/>
          <p:cNvSpPr txBox="1">
            <a:spLocks noChangeArrowheads="1"/>
          </p:cNvSpPr>
          <p:nvPr/>
        </p:nvSpPr>
        <p:spPr bwMode="auto">
          <a:xfrm>
            <a:off x="58070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91" name="Text Box 10"/>
          <p:cNvSpPr txBox="1">
            <a:spLocks noChangeArrowheads="1"/>
          </p:cNvSpPr>
          <p:nvPr/>
        </p:nvSpPr>
        <p:spPr bwMode="auto">
          <a:xfrm>
            <a:off x="64928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6092" name="Text Box 11"/>
          <p:cNvSpPr txBox="1">
            <a:spLocks noChangeArrowheads="1"/>
          </p:cNvSpPr>
          <p:nvPr/>
        </p:nvSpPr>
        <p:spPr bwMode="auto">
          <a:xfrm>
            <a:off x="71024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grpSp>
        <p:nvGrpSpPr>
          <p:cNvPr id="46093" name="Group 12"/>
          <p:cNvGrpSpPr>
            <a:grpSpLocks/>
          </p:cNvGrpSpPr>
          <p:nvPr/>
        </p:nvGrpSpPr>
        <p:grpSpPr bwMode="auto">
          <a:xfrm>
            <a:off x="2671763" y="4391025"/>
            <a:ext cx="5486400" cy="2057400"/>
            <a:chOff x="1392" y="1824"/>
            <a:chExt cx="3456" cy="1968"/>
          </a:xfrm>
        </p:grpSpPr>
        <p:sp>
          <p:nvSpPr>
            <p:cNvPr id="46118" name="Line 13"/>
            <p:cNvSpPr>
              <a:spLocks noChangeShapeType="1"/>
            </p:cNvSpPr>
            <p:nvPr/>
          </p:nvSpPr>
          <p:spPr bwMode="auto">
            <a:xfrm>
              <a:off x="139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19" name="Line 14"/>
            <p:cNvSpPr>
              <a:spLocks noChangeShapeType="1"/>
            </p:cNvSpPr>
            <p:nvPr/>
          </p:nvSpPr>
          <p:spPr bwMode="auto">
            <a:xfrm>
              <a:off x="177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0" name="Line 15"/>
            <p:cNvSpPr>
              <a:spLocks noChangeShapeType="1"/>
            </p:cNvSpPr>
            <p:nvPr/>
          </p:nvSpPr>
          <p:spPr bwMode="auto">
            <a:xfrm>
              <a:off x="216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1" name="Line 16"/>
            <p:cNvSpPr>
              <a:spLocks noChangeShapeType="1"/>
            </p:cNvSpPr>
            <p:nvPr/>
          </p:nvSpPr>
          <p:spPr bwMode="auto">
            <a:xfrm>
              <a:off x="254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2" name="Line 17"/>
            <p:cNvSpPr>
              <a:spLocks noChangeShapeType="1"/>
            </p:cNvSpPr>
            <p:nvPr/>
          </p:nvSpPr>
          <p:spPr bwMode="auto">
            <a:xfrm>
              <a:off x="292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3" name="Line 18"/>
            <p:cNvSpPr>
              <a:spLocks noChangeShapeType="1"/>
            </p:cNvSpPr>
            <p:nvPr/>
          </p:nvSpPr>
          <p:spPr bwMode="auto">
            <a:xfrm>
              <a:off x="331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4" name="Line 19"/>
            <p:cNvSpPr>
              <a:spLocks noChangeShapeType="1"/>
            </p:cNvSpPr>
            <p:nvPr/>
          </p:nvSpPr>
          <p:spPr bwMode="auto">
            <a:xfrm>
              <a:off x="369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5" name="Line 20"/>
            <p:cNvSpPr>
              <a:spLocks noChangeShapeType="1"/>
            </p:cNvSpPr>
            <p:nvPr/>
          </p:nvSpPr>
          <p:spPr bwMode="auto">
            <a:xfrm>
              <a:off x="408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6" name="Line 21"/>
            <p:cNvSpPr>
              <a:spLocks noChangeShapeType="1"/>
            </p:cNvSpPr>
            <p:nvPr/>
          </p:nvSpPr>
          <p:spPr bwMode="auto">
            <a:xfrm>
              <a:off x="446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7" name="Line 22"/>
            <p:cNvSpPr>
              <a:spLocks noChangeShapeType="1"/>
            </p:cNvSpPr>
            <p:nvPr/>
          </p:nvSpPr>
          <p:spPr bwMode="auto">
            <a:xfrm>
              <a:off x="484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46094" name="Text Box 23"/>
          <p:cNvSpPr txBox="1">
            <a:spLocks noChangeArrowheads="1"/>
          </p:cNvSpPr>
          <p:nvPr/>
        </p:nvSpPr>
        <p:spPr bwMode="auto">
          <a:xfrm>
            <a:off x="77120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grpSp>
        <p:nvGrpSpPr>
          <p:cNvPr id="46095" name="Group 24"/>
          <p:cNvGrpSpPr>
            <a:grpSpLocks/>
          </p:cNvGrpSpPr>
          <p:nvPr/>
        </p:nvGrpSpPr>
        <p:grpSpPr bwMode="auto">
          <a:xfrm>
            <a:off x="2671763" y="5610225"/>
            <a:ext cx="2438400" cy="609600"/>
            <a:chOff x="1440" y="3129"/>
            <a:chExt cx="3072" cy="384"/>
          </a:xfrm>
        </p:grpSpPr>
        <p:sp>
          <p:nvSpPr>
            <p:cNvPr id="46110" name="Freeform 25"/>
            <p:cNvSpPr>
              <a:spLocks/>
            </p:cNvSpPr>
            <p:nvPr/>
          </p:nvSpPr>
          <p:spPr bwMode="auto">
            <a:xfrm>
              <a:off x="1440"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1" name="Freeform 26"/>
            <p:cNvSpPr>
              <a:spLocks/>
            </p:cNvSpPr>
            <p:nvPr/>
          </p:nvSpPr>
          <p:spPr bwMode="auto">
            <a:xfrm>
              <a:off x="1824"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2" name="Freeform 27"/>
            <p:cNvSpPr>
              <a:spLocks/>
            </p:cNvSpPr>
            <p:nvPr/>
          </p:nvSpPr>
          <p:spPr bwMode="auto">
            <a:xfrm>
              <a:off x="2208"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3" name="Freeform 28"/>
            <p:cNvSpPr>
              <a:spLocks/>
            </p:cNvSpPr>
            <p:nvPr/>
          </p:nvSpPr>
          <p:spPr bwMode="auto">
            <a:xfrm>
              <a:off x="2592"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4" name="Freeform 29"/>
            <p:cNvSpPr>
              <a:spLocks/>
            </p:cNvSpPr>
            <p:nvPr/>
          </p:nvSpPr>
          <p:spPr bwMode="auto">
            <a:xfrm>
              <a:off x="2976"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5" name="Freeform 30"/>
            <p:cNvSpPr>
              <a:spLocks/>
            </p:cNvSpPr>
            <p:nvPr/>
          </p:nvSpPr>
          <p:spPr bwMode="auto">
            <a:xfrm>
              <a:off x="3360"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6" name="Freeform 31"/>
            <p:cNvSpPr>
              <a:spLocks/>
            </p:cNvSpPr>
            <p:nvPr/>
          </p:nvSpPr>
          <p:spPr bwMode="auto">
            <a:xfrm>
              <a:off x="3744"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7" name="Freeform 32"/>
            <p:cNvSpPr>
              <a:spLocks/>
            </p:cNvSpPr>
            <p:nvPr/>
          </p:nvSpPr>
          <p:spPr bwMode="auto">
            <a:xfrm>
              <a:off x="4128"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sp>
        <p:nvSpPr>
          <p:cNvPr id="46096" name="Text Box 33"/>
          <p:cNvSpPr txBox="1">
            <a:spLocks noChangeArrowheads="1"/>
          </p:cNvSpPr>
          <p:nvPr/>
        </p:nvSpPr>
        <p:spPr bwMode="auto">
          <a:xfrm>
            <a:off x="1831975" y="5976938"/>
            <a:ext cx="6873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Clock</a:t>
            </a:r>
          </a:p>
        </p:txBody>
      </p:sp>
      <p:grpSp>
        <p:nvGrpSpPr>
          <p:cNvPr id="4" name="Group 34"/>
          <p:cNvGrpSpPr>
            <a:grpSpLocks/>
          </p:cNvGrpSpPr>
          <p:nvPr/>
        </p:nvGrpSpPr>
        <p:grpSpPr bwMode="auto">
          <a:xfrm>
            <a:off x="1428750" y="4681538"/>
            <a:ext cx="6729413" cy="790575"/>
            <a:chOff x="609" y="2601"/>
            <a:chExt cx="4239" cy="498"/>
          </a:xfrm>
        </p:grpSpPr>
        <p:sp>
          <p:nvSpPr>
            <p:cNvPr id="46108" name="Freeform 35"/>
            <p:cNvSpPr>
              <a:spLocks/>
            </p:cNvSpPr>
            <p:nvPr/>
          </p:nvSpPr>
          <p:spPr bwMode="auto">
            <a:xfrm>
              <a:off x="1392" y="2601"/>
              <a:ext cx="3456" cy="384"/>
            </a:xfrm>
            <a:custGeom>
              <a:avLst/>
              <a:gdLst>
                <a:gd name="T0" fmla="*/ 0 w 3456"/>
                <a:gd name="T1" fmla="*/ 384 h 384"/>
                <a:gd name="T2" fmla="*/ 192 w 3456"/>
                <a:gd name="T3" fmla="*/ 384 h 384"/>
                <a:gd name="T4" fmla="*/ 192 w 3456"/>
                <a:gd name="T5" fmla="*/ 0 h 384"/>
                <a:gd name="T6" fmla="*/ 384 w 3456"/>
                <a:gd name="T7" fmla="*/ 0 h 384"/>
                <a:gd name="T8" fmla="*/ 384 w 3456"/>
                <a:gd name="T9" fmla="*/ 384 h 384"/>
                <a:gd name="T10" fmla="*/ 576 w 3456"/>
                <a:gd name="T11" fmla="*/ 384 h 384"/>
                <a:gd name="T12" fmla="*/ 576 w 3456"/>
                <a:gd name="T13" fmla="*/ 0 h 384"/>
                <a:gd name="T14" fmla="*/ 960 w 3456"/>
                <a:gd name="T15" fmla="*/ 0 h 384"/>
                <a:gd name="T16" fmla="*/ 960 w 3456"/>
                <a:gd name="T17" fmla="*/ 384 h 384"/>
                <a:gd name="T18" fmla="*/ 1344 w 3456"/>
                <a:gd name="T19" fmla="*/ 384 h 384"/>
                <a:gd name="T20" fmla="*/ 1344 w 3456"/>
                <a:gd name="T21" fmla="*/ 0 h 384"/>
                <a:gd name="T22" fmla="*/ 1728 w 3456"/>
                <a:gd name="T23" fmla="*/ 0 h 384"/>
                <a:gd name="T24" fmla="*/ 1728 w 3456"/>
                <a:gd name="T25" fmla="*/ 384 h 384"/>
                <a:gd name="T26" fmla="*/ 2112 w 3456"/>
                <a:gd name="T27" fmla="*/ 384 h 384"/>
                <a:gd name="T28" fmla="*/ 2112 w 3456"/>
                <a:gd name="T29" fmla="*/ 0 h 384"/>
                <a:gd name="T30" fmla="*/ 2496 w 3456"/>
                <a:gd name="T31" fmla="*/ 0 h 384"/>
                <a:gd name="T32" fmla="*/ 2496 w 3456"/>
                <a:gd name="T33" fmla="*/ 384 h 384"/>
                <a:gd name="T34" fmla="*/ 2688 w 3456"/>
                <a:gd name="T35" fmla="*/ 384 h 384"/>
                <a:gd name="T36" fmla="*/ 2688 w 3456"/>
                <a:gd name="T37" fmla="*/ 0 h 384"/>
                <a:gd name="T38" fmla="*/ 2880 w 3456"/>
                <a:gd name="T39" fmla="*/ 0 h 384"/>
                <a:gd name="T40" fmla="*/ 2880 w 3456"/>
                <a:gd name="T41" fmla="*/ 384 h 384"/>
                <a:gd name="T42" fmla="*/ 3264 w 3456"/>
                <a:gd name="T43" fmla="*/ 384 h 384"/>
                <a:gd name="T44" fmla="*/ 3264 w 3456"/>
                <a:gd name="T45" fmla="*/ 0 h 384"/>
                <a:gd name="T46" fmla="*/ 3456 w 3456"/>
                <a:gd name="T47" fmla="*/ 0 h 3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6"/>
                <a:gd name="T73" fmla="*/ 0 h 384"/>
                <a:gd name="T74" fmla="*/ 3456 w 3456"/>
                <a:gd name="T75" fmla="*/ 384 h 3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6" h="384">
                  <a:moveTo>
                    <a:pt x="0" y="384"/>
                  </a:moveTo>
                  <a:lnTo>
                    <a:pt x="192" y="384"/>
                  </a:lnTo>
                  <a:lnTo>
                    <a:pt x="192" y="0"/>
                  </a:lnTo>
                  <a:lnTo>
                    <a:pt x="384" y="0"/>
                  </a:lnTo>
                  <a:lnTo>
                    <a:pt x="384" y="384"/>
                  </a:lnTo>
                  <a:lnTo>
                    <a:pt x="576" y="384"/>
                  </a:lnTo>
                  <a:lnTo>
                    <a:pt x="576" y="0"/>
                  </a:lnTo>
                  <a:lnTo>
                    <a:pt x="960" y="0"/>
                  </a:lnTo>
                  <a:lnTo>
                    <a:pt x="960" y="384"/>
                  </a:lnTo>
                  <a:lnTo>
                    <a:pt x="1344" y="384"/>
                  </a:lnTo>
                  <a:lnTo>
                    <a:pt x="1344" y="0"/>
                  </a:lnTo>
                  <a:lnTo>
                    <a:pt x="1728" y="0"/>
                  </a:lnTo>
                  <a:lnTo>
                    <a:pt x="1728" y="384"/>
                  </a:lnTo>
                  <a:lnTo>
                    <a:pt x="2112" y="384"/>
                  </a:lnTo>
                  <a:lnTo>
                    <a:pt x="2112" y="0"/>
                  </a:lnTo>
                  <a:lnTo>
                    <a:pt x="2496" y="0"/>
                  </a:lnTo>
                  <a:lnTo>
                    <a:pt x="2496" y="384"/>
                  </a:lnTo>
                  <a:lnTo>
                    <a:pt x="2688" y="384"/>
                  </a:lnTo>
                  <a:lnTo>
                    <a:pt x="2688" y="0"/>
                  </a:lnTo>
                  <a:lnTo>
                    <a:pt x="2880" y="0"/>
                  </a:lnTo>
                  <a:lnTo>
                    <a:pt x="2880" y="384"/>
                  </a:lnTo>
                  <a:lnTo>
                    <a:pt x="3264" y="384"/>
                  </a:lnTo>
                  <a:lnTo>
                    <a:pt x="3264" y="0"/>
                  </a:lnTo>
                  <a:lnTo>
                    <a:pt x="3456"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9" name="Text Box 36"/>
            <p:cNvSpPr txBox="1">
              <a:spLocks noChangeArrowheads="1"/>
            </p:cNvSpPr>
            <p:nvPr/>
          </p:nvSpPr>
          <p:spPr bwMode="auto">
            <a:xfrm>
              <a:off x="609" y="2889"/>
              <a:ext cx="78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Manchester</a:t>
              </a:r>
            </a:p>
          </p:txBody>
        </p:sp>
      </p:grpSp>
      <p:sp>
        <p:nvSpPr>
          <p:cNvPr id="46098" name="Freeform 37"/>
          <p:cNvSpPr>
            <a:spLocks/>
          </p:cNvSpPr>
          <p:nvPr/>
        </p:nvSpPr>
        <p:spPr bwMode="auto">
          <a:xfrm>
            <a:off x="51101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099" name="Freeform 38"/>
          <p:cNvSpPr>
            <a:spLocks/>
          </p:cNvSpPr>
          <p:nvPr/>
        </p:nvSpPr>
        <p:spPr bwMode="auto">
          <a:xfrm>
            <a:off x="54149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0" name="Freeform 39"/>
          <p:cNvSpPr>
            <a:spLocks/>
          </p:cNvSpPr>
          <p:nvPr/>
        </p:nvSpPr>
        <p:spPr bwMode="auto">
          <a:xfrm>
            <a:off x="57197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1" name="Freeform 40"/>
          <p:cNvSpPr>
            <a:spLocks/>
          </p:cNvSpPr>
          <p:nvPr/>
        </p:nvSpPr>
        <p:spPr bwMode="auto">
          <a:xfrm>
            <a:off x="60245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2" name="Freeform 41"/>
          <p:cNvSpPr>
            <a:spLocks/>
          </p:cNvSpPr>
          <p:nvPr/>
        </p:nvSpPr>
        <p:spPr bwMode="auto">
          <a:xfrm>
            <a:off x="63293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3" name="Freeform 42"/>
          <p:cNvSpPr>
            <a:spLocks/>
          </p:cNvSpPr>
          <p:nvPr/>
        </p:nvSpPr>
        <p:spPr bwMode="auto">
          <a:xfrm>
            <a:off x="66341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4" name="Freeform 43"/>
          <p:cNvSpPr>
            <a:spLocks/>
          </p:cNvSpPr>
          <p:nvPr/>
        </p:nvSpPr>
        <p:spPr bwMode="auto">
          <a:xfrm>
            <a:off x="69389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5" name="Freeform 44"/>
          <p:cNvSpPr>
            <a:spLocks/>
          </p:cNvSpPr>
          <p:nvPr/>
        </p:nvSpPr>
        <p:spPr bwMode="auto">
          <a:xfrm>
            <a:off x="72437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6" name="Freeform 45"/>
          <p:cNvSpPr>
            <a:spLocks/>
          </p:cNvSpPr>
          <p:nvPr/>
        </p:nvSpPr>
        <p:spPr bwMode="auto">
          <a:xfrm>
            <a:off x="75485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7" name="Freeform 46"/>
          <p:cNvSpPr>
            <a:spLocks/>
          </p:cNvSpPr>
          <p:nvPr/>
        </p:nvSpPr>
        <p:spPr bwMode="auto">
          <a:xfrm>
            <a:off x="78533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E48F129-1571-4560-9EF8-B8F34570368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34</a:t>
            </a:fld>
            <a:r>
              <a:rPr kumimoji="0" lang="en-US" altLang="zh-CN" sz="1000" smtClean="0">
                <a:latin typeface="Arial" panose="020B0604020202020204" pitchFamily="34" charset="0"/>
                <a:ea typeface="宋体" panose="02010600030101010101" pitchFamily="2" charset="-122"/>
              </a:rPr>
              <a:t>-</a:t>
            </a:r>
          </a:p>
        </p:txBody>
      </p:sp>
      <p:sp>
        <p:nvSpPr>
          <p:cNvPr id="47107" name="Rectangle 2"/>
          <p:cNvSpPr>
            <a:spLocks noGrp="1" noChangeArrowheads="1"/>
          </p:cNvSpPr>
          <p:nvPr>
            <p:ph type="title"/>
          </p:nvPr>
        </p:nvSpPr>
        <p:spPr/>
        <p:txBody>
          <a:bodyPr/>
          <a:lstStyle/>
          <a:p>
            <a:r>
              <a:rPr lang="zh-CN" altLang="en-US" sz="4000" smtClean="0"/>
              <a:t>图示说明</a:t>
            </a:r>
            <a:endParaRPr lang="en-US" altLang="zh-CN" sz="4000" smtClean="0"/>
          </a:p>
        </p:txBody>
      </p:sp>
      <p:pic>
        <p:nvPicPr>
          <p:cNvPr id="47108" name="Picture 3" descr="02x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714500"/>
            <a:ext cx="8066088"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smtClean="0">
                <a:ea typeface="宋体" panose="02010600030101010101" pitchFamily="2" charset="-122"/>
              </a:rPr>
              <a:t>4-bit/5-bit</a:t>
            </a:r>
            <a:endParaRPr lang="zh-CN" altLang="en-US" smtClean="0"/>
          </a:p>
        </p:txBody>
      </p:sp>
      <p:sp>
        <p:nvSpPr>
          <p:cNvPr id="48131" name="内容占位符 2"/>
          <p:cNvSpPr>
            <a:spLocks noGrp="1"/>
          </p:cNvSpPr>
          <p:nvPr>
            <p:ph idx="1"/>
          </p:nvPr>
        </p:nvSpPr>
        <p:spPr/>
        <p:txBody>
          <a:bodyPr/>
          <a:lstStyle/>
          <a:p>
            <a:r>
              <a:rPr lang="zh-CN" altLang="en-US" sz="2400" dirty="0" smtClean="0"/>
              <a:t>目标</a:t>
            </a:r>
            <a:r>
              <a:rPr lang="en-US" altLang="zh-CN" sz="2400" dirty="0" smtClean="0"/>
              <a:t>: </a:t>
            </a:r>
            <a:r>
              <a:rPr lang="zh-CN" altLang="en-US" sz="2400" dirty="0" smtClean="0"/>
              <a:t>解决曼彻斯特编码的低效问题</a:t>
            </a:r>
            <a:r>
              <a:rPr lang="en-US" altLang="zh-CN" sz="2400" dirty="0" smtClean="0"/>
              <a:t>, </a:t>
            </a:r>
            <a:r>
              <a:rPr lang="zh-CN" altLang="en-US" sz="2400" dirty="0" smtClean="0"/>
              <a:t>同时避免持续的低信号</a:t>
            </a:r>
            <a:endParaRPr lang="en-US" altLang="zh-CN" sz="2400" dirty="0" smtClean="0"/>
          </a:p>
          <a:p>
            <a:r>
              <a:rPr lang="zh-CN" altLang="en-US" sz="2400" dirty="0" smtClean="0"/>
              <a:t>解决方案</a:t>
            </a:r>
            <a:r>
              <a:rPr lang="en-US" altLang="zh-CN" sz="2400" dirty="0" smtClean="0"/>
              <a:t>:</a:t>
            </a:r>
          </a:p>
          <a:p>
            <a:pPr lvl="1"/>
            <a:r>
              <a:rPr lang="zh-CN" altLang="en-US" sz="2000" dirty="0" smtClean="0"/>
              <a:t>用</a:t>
            </a:r>
            <a:r>
              <a:rPr lang="en-US" altLang="zh-CN" sz="2000" dirty="0" smtClean="0"/>
              <a:t>5</a:t>
            </a:r>
            <a:r>
              <a:rPr lang="zh-CN" altLang="en-US" sz="2000" dirty="0" smtClean="0"/>
              <a:t>个比特对</a:t>
            </a:r>
            <a:r>
              <a:rPr lang="en-US" altLang="zh-CN" sz="2000" dirty="0" smtClean="0"/>
              <a:t>4</a:t>
            </a:r>
            <a:r>
              <a:rPr lang="zh-CN" altLang="en-US" sz="2000" dirty="0" smtClean="0"/>
              <a:t>个比特的数据进行编码</a:t>
            </a:r>
            <a:r>
              <a:rPr lang="en-US" altLang="zh-CN" sz="2000" dirty="0" smtClean="0"/>
              <a:t>, </a:t>
            </a:r>
            <a:r>
              <a:rPr lang="zh-CN" altLang="en-US" sz="2000" dirty="0" smtClean="0"/>
              <a:t>其中每个代码</a:t>
            </a:r>
            <a:r>
              <a:rPr lang="en-US" altLang="zh-CN" sz="2000" dirty="0" smtClean="0"/>
              <a:t>(5</a:t>
            </a:r>
            <a:r>
              <a:rPr lang="zh-CN" altLang="en-US" sz="2000" dirty="0" smtClean="0"/>
              <a:t>个比特</a:t>
            </a:r>
            <a:r>
              <a:rPr lang="en-US" altLang="zh-CN" sz="2000" dirty="0" smtClean="0"/>
              <a:t>)</a:t>
            </a:r>
            <a:r>
              <a:rPr lang="zh-CN" altLang="en-US" sz="2000" dirty="0" smtClean="0"/>
              <a:t>中最多有</a:t>
            </a:r>
            <a:r>
              <a:rPr lang="en-US" altLang="zh-CN" sz="2000" dirty="0" smtClean="0"/>
              <a:t>1</a:t>
            </a:r>
            <a:r>
              <a:rPr lang="zh-CN" altLang="en-US" sz="2000" dirty="0" smtClean="0"/>
              <a:t>个前导</a:t>
            </a:r>
            <a:r>
              <a:rPr lang="en-US" altLang="zh-CN" sz="2000" dirty="0" smtClean="0"/>
              <a:t>0, </a:t>
            </a:r>
            <a:r>
              <a:rPr lang="zh-CN" altLang="en-US" sz="2000" dirty="0" smtClean="0"/>
              <a:t>且末端最多有</a:t>
            </a:r>
            <a:r>
              <a:rPr lang="en-US" altLang="zh-CN" sz="2000" dirty="0" smtClean="0"/>
              <a:t>2</a:t>
            </a:r>
            <a:r>
              <a:rPr lang="zh-CN" altLang="en-US" sz="2000" dirty="0" smtClean="0"/>
              <a:t>个</a:t>
            </a:r>
            <a:r>
              <a:rPr lang="en-US" altLang="zh-CN" sz="2000" dirty="0" smtClean="0"/>
              <a:t>0</a:t>
            </a:r>
          </a:p>
          <a:p>
            <a:pPr lvl="1"/>
            <a:r>
              <a:rPr lang="zh-CN" altLang="en-US" sz="2000" dirty="0" smtClean="0"/>
              <a:t>采用</a:t>
            </a:r>
            <a:r>
              <a:rPr lang="en-US" altLang="zh-CN" sz="2000" dirty="0" smtClean="0"/>
              <a:t>NRZI</a:t>
            </a:r>
            <a:r>
              <a:rPr lang="zh-CN" altLang="en-US" sz="2000" dirty="0" smtClean="0"/>
              <a:t>对</a:t>
            </a:r>
            <a:r>
              <a:rPr lang="en-US" altLang="zh-CN" sz="2000" dirty="0" smtClean="0"/>
              <a:t>5</a:t>
            </a:r>
            <a:r>
              <a:rPr lang="zh-CN" altLang="en-US" sz="2000" dirty="0" smtClean="0"/>
              <a:t>比特的代码进行编码</a:t>
            </a:r>
            <a:endParaRPr lang="en-US" altLang="zh-CN" sz="2000" dirty="0" smtClean="0"/>
          </a:p>
          <a:p>
            <a:pPr lvl="1"/>
            <a:r>
              <a:rPr lang="zh-CN" altLang="en-US" sz="2000" dirty="0" smtClean="0"/>
              <a:t>编码效率</a:t>
            </a:r>
            <a:r>
              <a:rPr lang="en-US" altLang="zh-CN" sz="2000" dirty="0" smtClean="0"/>
              <a:t>: 80%</a:t>
            </a:r>
          </a:p>
          <a:p>
            <a:endParaRPr lang="zh-CN" altLang="en-US" sz="2400" dirty="0" smtClean="0"/>
          </a:p>
        </p:txBody>
      </p:sp>
      <p:sp>
        <p:nvSpPr>
          <p:cNvPr id="4813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C777727-CCFA-4011-8254-B58C2C95007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35</a:t>
            </a:fld>
            <a:r>
              <a:rPr kumimoji="0" lang="en-US" altLang="zh-CN" sz="1000" smtClean="0">
                <a:latin typeface="Arial" panose="020B0604020202020204" pitchFamily="34" charset="0"/>
                <a:ea typeface="宋体" panose="02010600030101010101" pitchFamily="2" charset="-122"/>
              </a:rPr>
              <a:t>-</a:t>
            </a:r>
          </a:p>
        </p:txBody>
      </p:sp>
      <p:sp>
        <p:nvSpPr>
          <p:cNvPr id="5" name="Text Box 4"/>
          <p:cNvSpPr txBox="1">
            <a:spLocks noChangeArrowheads="1"/>
          </p:cNvSpPr>
          <p:nvPr/>
        </p:nvSpPr>
        <p:spPr bwMode="auto">
          <a:xfrm>
            <a:off x="2362200" y="4187825"/>
            <a:ext cx="142398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0000    11110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0001    01001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0010    10100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0011    10101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0100    01010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0101    01011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0110    01110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0111    01111</a:t>
            </a:r>
          </a:p>
          <a:p>
            <a:pPr eaLnBrk="1" hangingPunct="1">
              <a:spcBef>
                <a:spcPct val="0"/>
              </a:spcBef>
              <a:buClrTx/>
              <a:buSzTx/>
              <a:buFontTx/>
              <a:buAutoNum type="arabicPlain"/>
            </a:pP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sp>
        <p:nvSpPr>
          <p:cNvPr id="6" name="Text Box 5"/>
          <p:cNvSpPr txBox="1">
            <a:spLocks noChangeArrowheads="1"/>
          </p:cNvSpPr>
          <p:nvPr/>
        </p:nvSpPr>
        <p:spPr bwMode="auto">
          <a:xfrm>
            <a:off x="4976813" y="4184650"/>
            <a:ext cx="1423987"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1000    10010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1001    10011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1010    10110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1011    10111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1100    11010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1101    11011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1110    11100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1111    11101</a:t>
            </a:r>
          </a:p>
          <a:p>
            <a:pPr eaLnBrk="1" hangingPunct="1">
              <a:spcBef>
                <a:spcPct val="0"/>
              </a:spcBef>
              <a:buClrTx/>
              <a:buSzTx/>
              <a:buFontTx/>
              <a:buAutoNum type="arabicPlain"/>
            </a:pP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sp>
        <p:nvSpPr>
          <p:cNvPr id="7" name="Line 6"/>
          <p:cNvSpPr>
            <a:spLocks noChangeShapeType="1"/>
          </p:cNvSpPr>
          <p:nvPr/>
        </p:nvSpPr>
        <p:spPr bwMode="auto">
          <a:xfrm>
            <a:off x="3048000" y="3810000"/>
            <a:ext cx="0" cy="2362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8" name="Line 7"/>
          <p:cNvSpPr>
            <a:spLocks noChangeShapeType="1"/>
          </p:cNvSpPr>
          <p:nvPr/>
        </p:nvSpPr>
        <p:spPr bwMode="auto">
          <a:xfrm>
            <a:off x="5638800" y="3810000"/>
            <a:ext cx="0" cy="2362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9" name="Line 8"/>
          <p:cNvSpPr>
            <a:spLocks noChangeShapeType="1"/>
          </p:cNvSpPr>
          <p:nvPr/>
        </p:nvSpPr>
        <p:spPr bwMode="auto">
          <a:xfrm>
            <a:off x="2362200" y="4187825"/>
            <a:ext cx="1371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0" name="Line 9"/>
          <p:cNvSpPr>
            <a:spLocks noChangeShapeType="1"/>
          </p:cNvSpPr>
          <p:nvPr/>
        </p:nvSpPr>
        <p:spPr bwMode="auto">
          <a:xfrm>
            <a:off x="5029200" y="4187825"/>
            <a:ext cx="1371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1" name="Text Box 10"/>
          <p:cNvSpPr txBox="1">
            <a:spLocks noChangeArrowheads="1"/>
          </p:cNvSpPr>
          <p:nvPr/>
        </p:nvSpPr>
        <p:spPr bwMode="auto">
          <a:xfrm>
            <a:off x="2419350" y="3810000"/>
            <a:ext cx="13144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4-bit      5-bit</a:t>
            </a:r>
          </a:p>
        </p:txBody>
      </p:sp>
      <p:sp>
        <p:nvSpPr>
          <p:cNvPr id="12" name="Text Box 11"/>
          <p:cNvSpPr txBox="1">
            <a:spLocks noChangeArrowheads="1"/>
          </p:cNvSpPr>
          <p:nvPr/>
        </p:nvSpPr>
        <p:spPr bwMode="auto">
          <a:xfrm>
            <a:off x="5010150" y="3810000"/>
            <a:ext cx="13144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4-bit      5-bit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6690900-B6D4-4A4F-AC48-18E0897867E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36</a:t>
            </a:fld>
            <a:r>
              <a:rPr kumimoji="0" lang="en-US" altLang="zh-CN" sz="1000" smtClean="0">
                <a:latin typeface="Arial" panose="020B0604020202020204" pitchFamily="34" charset="0"/>
                <a:ea typeface="宋体" panose="02010600030101010101" pitchFamily="2" charset="-122"/>
              </a:rPr>
              <a:t>-</a:t>
            </a:r>
          </a:p>
        </p:txBody>
      </p:sp>
      <p:sp>
        <p:nvSpPr>
          <p:cNvPr id="49155"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a:t>无线局域网</a:t>
            </a:r>
            <a:endParaRPr lang="en-US" altLang="zh-CN" dirty="0"/>
          </a:p>
          <a:p>
            <a:pPr eaLnBrk="1" hangingPunct="1">
              <a:defRPr/>
            </a:pPr>
            <a:r>
              <a:rPr lang="zh-CN" altLang="en-US" dirty="0" smtClean="0"/>
              <a:t>总结</a:t>
            </a:r>
            <a:endParaRPr lang="en-US" altLang="zh-CN" dirty="0" smtClean="0"/>
          </a:p>
        </p:txBody>
      </p:sp>
      <p:sp>
        <p:nvSpPr>
          <p:cNvPr id="49157" name="AutoShape 4"/>
          <p:cNvSpPr>
            <a:spLocks noChangeArrowheads="1"/>
          </p:cNvSpPr>
          <p:nvPr/>
        </p:nvSpPr>
        <p:spPr bwMode="auto">
          <a:xfrm>
            <a:off x="0" y="292417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C748CAB-CF76-416C-BB95-E35156C07F1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37</a:t>
            </a:fld>
            <a:r>
              <a:rPr kumimoji="0" lang="en-US" altLang="zh-CN" sz="1000" smtClean="0">
                <a:latin typeface="Arial" panose="020B0604020202020204" pitchFamily="34" charset="0"/>
                <a:ea typeface="宋体" panose="02010600030101010101" pitchFamily="2" charset="-122"/>
              </a:rPr>
              <a:t>-</a:t>
            </a:r>
          </a:p>
        </p:txBody>
      </p:sp>
      <p:sp>
        <p:nvSpPr>
          <p:cNvPr id="50179" name="Rectangle 2"/>
          <p:cNvSpPr>
            <a:spLocks noGrp="1" noChangeArrowheads="1"/>
          </p:cNvSpPr>
          <p:nvPr>
            <p:ph type="title"/>
          </p:nvPr>
        </p:nvSpPr>
        <p:spPr/>
        <p:txBody>
          <a:bodyPr/>
          <a:lstStyle/>
          <a:p>
            <a:r>
              <a:rPr lang="zh-CN" altLang="en-US" sz="3300" smtClean="0"/>
              <a:t>帧定界问题</a:t>
            </a:r>
            <a:endParaRPr lang="en-US" altLang="zh-CN" sz="3300" smtClean="0"/>
          </a:p>
        </p:txBody>
      </p:sp>
      <p:sp>
        <p:nvSpPr>
          <p:cNvPr id="50180" name="Rectangle 3"/>
          <p:cNvSpPr>
            <a:spLocks noGrp="1" noChangeArrowheads="1"/>
          </p:cNvSpPr>
          <p:nvPr>
            <p:ph type="body" idx="1"/>
          </p:nvPr>
        </p:nvSpPr>
        <p:spPr>
          <a:xfrm>
            <a:off x="457200" y="4740275"/>
            <a:ext cx="8229600" cy="1712913"/>
          </a:xfrm>
        </p:spPr>
        <p:txBody>
          <a:bodyPr/>
          <a:lstStyle/>
          <a:p>
            <a:r>
              <a:rPr lang="zh-CN" altLang="en-US" sz="2000" smtClean="0"/>
              <a:t>两个节点之间的数据传输以块为单位</a:t>
            </a:r>
            <a:r>
              <a:rPr lang="en-US" altLang="zh-CN" sz="2000" smtClean="0"/>
              <a:t>(</a:t>
            </a:r>
            <a:r>
              <a:rPr lang="zh-CN" altLang="en-US" sz="2000" smtClean="0"/>
              <a:t>帧</a:t>
            </a:r>
            <a:r>
              <a:rPr lang="en-US" altLang="zh-CN" sz="2000" smtClean="0"/>
              <a:t>)</a:t>
            </a:r>
          </a:p>
          <a:p>
            <a:r>
              <a:rPr lang="zh-CN" altLang="en-US" sz="2000" smtClean="0"/>
              <a:t>能够识别数据帧的开始和结束</a:t>
            </a:r>
            <a:endParaRPr lang="en-US" altLang="zh-CN" sz="2000" smtClean="0"/>
          </a:p>
        </p:txBody>
      </p:sp>
      <p:pic>
        <p:nvPicPr>
          <p:cNvPr id="50181" name="Picture 4" descr="02x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700213"/>
            <a:ext cx="7980362"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lstStyle/>
          <a:p>
            <a:r>
              <a:rPr lang="zh-CN" altLang="en-US" dirty="0" smtClean="0"/>
              <a:t>面向字节的协议</a:t>
            </a:r>
            <a:endParaRPr lang="en-US" altLang="zh-CN" dirty="0" smtClean="0"/>
          </a:p>
        </p:txBody>
      </p:sp>
      <p:sp>
        <p:nvSpPr>
          <p:cNvPr id="51203" name="Rectangle 5"/>
          <p:cNvSpPr>
            <a:spLocks noGrp="1" noChangeArrowheads="1"/>
          </p:cNvSpPr>
          <p:nvPr>
            <p:ph type="body" idx="1"/>
          </p:nvPr>
        </p:nvSpPr>
        <p:spPr/>
        <p:txBody>
          <a:bodyPr/>
          <a:lstStyle/>
          <a:p>
            <a:r>
              <a:rPr lang="zh-CN" altLang="en-US" dirty="0" smtClean="0"/>
              <a:t>面向字节</a:t>
            </a:r>
            <a:endParaRPr lang="en-US" altLang="zh-CN" dirty="0" smtClean="0"/>
          </a:p>
          <a:p>
            <a:pPr lvl="1"/>
            <a:r>
              <a:rPr lang="zh-CN" altLang="en-US" dirty="0" smtClean="0"/>
              <a:t>把每一帧看做一个字节</a:t>
            </a:r>
            <a:r>
              <a:rPr lang="en-US" altLang="zh-CN" dirty="0" smtClean="0"/>
              <a:t>(</a:t>
            </a:r>
            <a:r>
              <a:rPr lang="zh-CN" altLang="en-US" dirty="0" smtClean="0"/>
              <a:t>字符</a:t>
            </a:r>
            <a:r>
              <a:rPr lang="en-US" altLang="zh-CN" dirty="0" smtClean="0"/>
              <a:t>)</a:t>
            </a:r>
            <a:r>
              <a:rPr lang="zh-CN" altLang="en-US" dirty="0" smtClean="0"/>
              <a:t>集合</a:t>
            </a:r>
            <a:endParaRPr lang="en-US" altLang="zh-CN" dirty="0" smtClean="0"/>
          </a:p>
          <a:p>
            <a:endParaRPr lang="en-US" altLang="zh-CN" dirty="0" smtClean="0"/>
          </a:p>
          <a:p>
            <a:r>
              <a:rPr lang="zh-CN" altLang="en-US" dirty="0" smtClean="0"/>
              <a:t>两种方法</a:t>
            </a:r>
            <a:endParaRPr lang="en-US" altLang="zh-CN" dirty="0" smtClean="0"/>
          </a:p>
          <a:p>
            <a:pPr lvl="1"/>
            <a:r>
              <a:rPr lang="zh-CN" altLang="en-US" dirty="0" smtClean="0"/>
              <a:t>字符计数法</a:t>
            </a:r>
            <a:endParaRPr lang="en-US" altLang="zh-CN" dirty="0" smtClean="0"/>
          </a:p>
          <a:p>
            <a:pPr lvl="1"/>
            <a:r>
              <a:rPr lang="zh-CN" altLang="en-US" dirty="0" smtClean="0"/>
              <a:t>起止标记法</a:t>
            </a:r>
            <a:endParaRPr lang="en-US" altLang="zh-CN" dirty="0" smtClean="0"/>
          </a:p>
          <a:p>
            <a:endParaRPr lang="en-US" altLang="zh-CN" dirty="0" smtClean="0"/>
          </a:p>
        </p:txBody>
      </p:sp>
      <p:sp>
        <p:nvSpPr>
          <p:cNvPr id="5120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16BB127-212A-4B39-9402-B406CFA9D1D2}"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38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B7D5CC4-56D6-4EF4-A6FA-0ED73F358A5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39</a:t>
            </a:fld>
            <a:r>
              <a:rPr kumimoji="0" lang="en-US" altLang="zh-CN" sz="1000" smtClean="0">
                <a:latin typeface="Arial" panose="020B0604020202020204" pitchFamily="34" charset="0"/>
                <a:ea typeface="宋体" panose="02010600030101010101" pitchFamily="2" charset="-122"/>
              </a:rPr>
              <a:t>-</a:t>
            </a:r>
          </a:p>
        </p:txBody>
      </p:sp>
      <p:sp>
        <p:nvSpPr>
          <p:cNvPr id="52227" name="Rectangle 2"/>
          <p:cNvSpPr>
            <a:spLocks noGrp="1" noChangeArrowheads="1"/>
          </p:cNvSpPr>
          <p:nvPr>
            <p:ph type="title"/>
          </p:nvPr>
        </p:nvSpPr>
        <p:spPr/>
        <p:txBody>
          <a:bodyPr/>
          <a:lstStyle/>
          <a:p>
            <a:r>
              <a:rPr lang="zh-CN" altLang="en-US" smtClean="0"/>
              <a:t>字节计数法</a:t>
            </a:r>
            <a:endParaRPr lang="en-US" altLang="zh-CN" smtClean="0"/>
          </a:p>
        </p:txBody>
      </p:sp>
      <p:sp>
        <p:nvSpPr>
          <p:cNvPr id="52228" name="Rectangle 3"/>
          <p:cNvSpPr>
            <a:spLocks noGrp="1" noChangeArrowheads="1"/>
          </p:cNvSpPr>
          <p:nvPr>
            <p:ph type="body" idx="1"/>
          </p:nvPr>
        </p:nvSpPr>
        <p:spPr>
          <a:xfrm>
            <a:off x="457200" y="2857500"/>
            <a:ext cx="8229600" cy="2786063"/>
          </a:xfrm>
        </p:spPr>
        <p:txBody>
          <a:bodyPr/>
          <a:lstStyle/>
          <a:p>
            <a:r>
              <a:rPr lang="en-US" altLang="zh-CN" sz="2400" smtClean="0"/>
              <a:t>DDCMP (Digital Data Communication Message Protocol) </a:t>
            </a:r>
          </a:p>
          <a:p>
            <a:pPr lvl="1"/>
            <a:r>
              <a:rPr lang="en-US" altLang="zh-CN" sz="2400" smtClean="0"/>
              <a:t>Digital Equipment Corporation</a:t>
            </a:r>
            <a:r>
              <a:rPr lang="en-US" altLang="zh-CN" sz="2400" smtClean="0">
                <a:latin typeface="Verdana" panose="020B0604030504040204" pitchFamily="34" charset="0"/>
              </a:rPr>
              <a:t>’</a:t>
            </a:r>
            <a:r>
              <a:rPr lang="en-US" altLang="zh-CN" sz="2400" smtClean="0"/>
              <a:t>s DECNET. </a:t>
            </a:r>
          </a:p>
          <a:p>
            <a:r>
              <a:rPr lang="zh-CN" altLang="en-US" sz="2400" smtClean="0"/>
              <a:t>特点</a:t>
            </a:r>
            <a:endParaRPr lang="en-US" altLang="zh-CN" sz="2400" smtClean="0"/>
          </a:p>
          <a:p>
            <a:pPr lvl="1"/>
            <a:r>
              <a:rPr lang="zh-CN" altLang="en-US" sz="2400" smtClean="0"/>
              <a:t>帧首部有一个字段注明帧的字节数</a:t>
            </a:r>
            <a:endParaRPr lang="en-US" altLang="zh-CN" sz="2400" smtClean="0"/>
          </a:p>
          <a:p>
            <a:r>
              <a:rPr lang="zh-CN" altLang="en-US" sz="2400" smtClean="0"/>
              <a:t>缺点</a:t>
            </a:r>
            <a:endParaRPr lang="en-US" altLang="zh-CN" sz="2400" smtClean="0"/>
          </a:p>
          <a:p>
            <a:pPr lvl="1"/>
            <a:r>
              <a:rPr lang="zh-CN" altLang="en-US" sz="2400" smtClean="0"/>
              <a:t>一旦发生错误</a:t>
            </a:r>
            <a:r>
              <a:rPr lang="en-US" altLang="zh-CN" sz="2400" smtClean="0"/>
              <a:t>, </a:t>
            </a:r>
            <a:r>
              <a:rPr lang="zh-CN" altLang="en-US" sz="2400" smtClean="0"/>
              <a:t>错误会发生累积效应</a:t>
            </a:r>
            <a:endParaRPr lang="en-US" altLang="zh-CN" sz="2400" smtClean="0"/>
          </a:p>
        </p:txBody>
      </p:sp>
      <p:pic>
        <p:nvPicPr>
          <p:cNvPr id="52229" name="Picture 4" descr="02x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357313"/>
            <a:ext cx="708660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任意多边形 10"/>
          <p:cNvSpPr/>
          <p:nvPr/>
        </p:nvSpPr>
        <p:spPr>
          <a:xfrm>
            <a:off x="3786188" y="1214438"/>
            <a:ext cx="2190750" cy="714375"/>
          </a:xfrm>
          <a:custGeom>
            <a:avLst/>
            <a:gdLst>
              <a:gd name="connsiteX0" fmla="*/ 0 w 2190307"/>
              <a:gd name="connsiteY0" fmla="*/ 428846 h 577702"/>
              <a:gd name="connsiteX1" fmla="*/ 903767 w 2190307"/>
              <a:gd name="connsiteY1" fmla="*/ 24809 h 577702"/>
              <a:gd name="connsiteX2" fmla="*/ 2190307 w 2190307"/>
              <a:gd name="connsiteY2" fmla="*/ 577702 h 577702"/>
            </a:gdLst>
            <a:ahLst/>
            <a:cxnLst>
              <a:cxn ang="0">
                <a:pos x="connsiteX0" y="connsiteY0"/>
              </a:cxn>
              <a:cxn ang="0">
                <a:pos x="connsiteX1" y="connsiteY1"/>
              </a:cxn>
              <a:cxn ang="0">
                <a:pos x="connsiteX2" y="connsiteY2"/>
              </a:cxn>
            </a:cxnLst>
            <a:rect l="l" t="t" r="r" b="b"/>
            <a:pathLst>
              <a:path w="2190307" h="577702">
                <a:moveTo>
                  <a:pt x="0" y="428846"/>
                </a:moveTo>
                <a:cubicBezTo>
                  <a:pt x="269358" y="214423"/>
                  <a:pt x="538716" y="0"/>
                  <a:pt x="903767" y="24809"/>
                </a:cubicBezTo>
                <a:cubicBezTo>
                  <a:pt x="1268818" y="49618"/>
                  <a:pt x="1729562" y="313660"/>
                  <a:pt x="2190307" y="577702"/>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52231" name="矩形 12"/>
          <p:cNvSpPr>
            <a:spLocks noChangeArrowheads="1"/>
          </p:cNvSpPr>
          <p:nvPr/>
        </p:nvSpPr>
        <p:spPr bwMode="auto">
          <a:xfrm>
            <a:off x="5643563" y="2571750"/>
            <a:ext cx="3240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Count: Specifies # of bytes in the body</a:t>
            </a:r>
          </a:p>
        </p:txBody>
      </p:sp>
      <p:pic>
        <p:nvPicPr>
          <p:cNvPr id="378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968625"/>
            <a:ext cx="771525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7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smtClean="0"/>
              <a:t>回顾</a:t>
            </a:r>
            <a:r>
              <a:rPr lang="en-US" altLang="zh-CN" smtClean="0"/>
              <a:t>: </a:t>
            </a:r>
            <a:r>
              <a:rPr lang="zh-CN" altLang="en-US" smtClean="0"/>
              <a:t>网络连通性</a:t>
            </a:r>
          </a:p>
        </p:txBody>
      </p:sp>
      <p:sp>
        <p:nvSpPr>
          <p:cNvPr id="10243" name="内容占位符 2"/>
          <p:cNvSpPr>
            <a:spLocks noGrp="1"/>
          </p:cNvSpPr>
          <p:nvPr>
            <p:ph idx="1"/>
          </p:nvPr>
        </p:nvSpPr>
        <p:spPr>
          <a:xfrm>
            <a:off x="457200" y="4932363"/>
            <a:ext cx="8229600" cy="1952625"/>
          </a:xfrm>
        </p:spPr>
        <p:txBody>
          <a:bodyPr/>
          <a:lstStyle/>
          <a:p>
            <a:r>
              <a:rPr lang="zh-CN" altLang="en-US" sz="2600" smtClean="0">
                <a:latin typeface="华文中宋" panose="02010600040101010101" pitchFamily="2" charset="-122"/>
              </a:rPr>
              <a:t>什么是直连网络</a:t>
            </a:r>
            <a:r>
              <a:rPr lang="en-US" altLang="zh-CN" sz="2600" smtClean="0">
                <a:latin typeface="华文中宋" panose="02010600040101010101" pitchFamily="2" charset="-122"/>
              </a:rPr>
              <a:t>?</a:t>
            </a:r>
          </a:p>
          <a:p>
            <a:pPr lvl="1"/>
            <a:r>
              <a:rPr lang="zh-CN" altLang="en-US" sz="2200" smtClean="0">
                <a:latin typeface="华文中宋" panose="02010600040101010101" pitchFamily="2" charset="-122"/>
              </a:rPr>
              <a:t>所有的主机通过某种物理媒质直接连接</a:t>
            </a:r>
            <a:endParaRPr lang="en-US" altLang="zh-CN" sz="2200" smtClean="0">
              <a:latin typeface="华文中宋" panose="02010600040101010101" pitchFamily="2" charset="-122"/>
            </a:endParaRPr>
          </a:p>
          <a:p>
            <a:pPr lvl="2"/>
            <a:endParaRPr lang="en-US" altLang="zh-CN" sz="2000" smtClean="0">
              <a:latin typeface="华文中宋" panose="02010600040101010101" pitchFamily="2" charset="-122"/>
            </a:endParaRPr>
          </a:p>
          <a:p>
            <a:pPr lvl="2"/>
            <a:endParaRPr lang="en-US" altLang="zh-CN" sz="1900" smtClean="0">
              <a:latin typeface="华文中宋" panose="02010600040101010101" pitchFamily="2" charset="-122"/>
            </a:endParaRPr>
          </a:p>
          <a:p>
            <a:pPr>
              <a:buFont typeface="Wingdings" panose="05000000000000000000" pitchFamily="2" charset="2"/>
              <a:buNone/>
            </a:pPr>
            <a:r>
              <a:rPr lang="en-US" altLang="zh-CN" sz="2200" i="1" smtClean="0">
                <a:latin typeface="华文中宋" panose="02010600040101010101" pitchFamily="2" charset="-122"/>
              </a:rPr>
              <a:t>	</a:t>
            </a:r>
          </a:p>
          <a:p>
            <a:endParaRPr lang="zh-CN" altLang="en-US" sz="2000" smtClean="0">
              <a:latin typeface="华文中宋" panose="02010600040101010101" pitchFamily="2" charset="-122"/>
            </a:endParaRPr>
          </a:p>
        </p:txBody>
      </p:sp>
      <p:sp>
        <p:nvSpPr>
          <p:cNvPr id="1024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E266DFA-5D98-445B-8C0A-A4DFDB39926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a:t>
            </a:fld>
            <a:r>
              <a:rPr kumimoji="0" lang="en-US" altLang="zh-CN" sz="1000" smtClean="0">
                <a:latin typeface="Arial" panose="020B0604020202020204" pitchFamily="34" charset="0"/>
                <a:ea typeface="宋体" panose="02010600030101010101" pitchFamily="2" charset="-122"/>
              </a:rPr>
              <a:t>-</a:t>
            </a:r>
          </a:p>
        </p:txBody>
      </p:sp>
      <p:grpSp>
        <p:nvGrpSpPr>
          <p:cNvPr id="10245" name="组合 10"/>
          <p:cNvGrpSpPr>
            <a:grpSpLocks/>
          </p:cNvGrpSpPr>
          <p:nvPr/>
        </p:nvGrpSpPr>
        <p:grpSpPr bwMode="auto">
          <a:xfrm>
            <a:off x="0" y="1214438"/>
            <a:ext cx="9144000" cy="3084512"/>
            <a:chOff x="0" y="1071546"/>
            <a:chExt cx="9144001" cy="3083976"/>
          </a:xfrm>
        </p:grpSpPr>
        <p:pic>
          <p:nvPicPr>
            <p:cNvPr id="102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16"/>
              <a:ext cx="2240390" cy="131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74" y="1357298"/>
              <a:ext cx="2970952" cy="244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447" y="1071546"/>
              <a:ext cx="3357554" cy="271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63550" y="3785699"/>
              <a:ext cx="1108075" cy="369823"/>
            </a:xfrm>
            <a:prstGeom prst="rect">
              <a:avLst/>
            </a:prstGeom>
            <a:noFill/>
          </p:spPr>
          <p:txBody>
            <a:bodyPr wrap="none">
              <a:spAutoFit/>
            </a:bodyPr>
            <a:lstStyle/>
            <a:p>
              <a:pPr eaLnBrk="1" hangingPunct="1">
                <a:defRPr/>
              </a:pPr>
              <a:r>
                <a:rPr lang="zh-CN" altLang="en-US" dirty="0">
                  <a:latin typeface="+mn-ea"/>
                  <a:ea typeface="+mn-ea"/>
                </a:rPr>
                <a:t>直连网络</a:t>
              </a:r>
            </a:p>
          </p:txBody>
        </p:sp>
        <p:sp>
          <p:nvSpPr>
            <p:cNvPr id="9" name="TextBox 8"/>
            <p:cNvSpPr txBox="1"/>
            <p:nvPr/>
          </p:nvSpPr>
          <p:spPr>
            <a:xfrm>
              <a:off x="6964364" y="3785699"/>
              <a:ext cx="1108075" cy="369823"/>
            </a:xfrm>
            <a:prstGeom prst="rect">
              <a:avLst/>
            </a:prstGeom>
            <a:noFill/>
          </p:spPr>
          <p:txBody>
            <a:bodyPr wrap="none">
              <a:spAutoFit/>
            </a:bodyPr>
            <a:lstStyle/>
            <a:p>
              <a:pPr eaLnBrk="1" hangingPunct="1">
                <a:defRPr/>
              </a:pPr>
              <a:r>
                <a:rPr lang="zh-CN" altLang="en-US" dirty="0">
                  <a:latin typeface="+mn-ea"/>
                  <a:ea typeface="+mn-ea"/>
                </a:rPr>
                <a:t>网络互联</a:t>
              </a:r>
            </a:p>
          </p:txBody>
        </p:sp>
        <p:sp>
          <p:nvSpPr>
            <p:cNvPr id="10" name="TextBox 9"/>
            <p:cNvSpPr txBox="1"/>
            <p:nvPr/>
          </p:nvSpPr>
          <p:spPr>
            <a:xfrm>
              <a:off x="3463925" y="3785699"/>
              <a:ext cx="1108075" cy="369823"/>
            </a:xfrm>
            <a:prstGeom prst="rect">
              <a:avLst/>
            </a:prstGeom>
            <a:noFill/>
          </p:spPr>
          <p:txBody>
            <a:bodyPr wrap="none">
              <a:spAutoFit/>
            </a:bodyPr>
            <a:lstStyle/>
            <a:p>
              <a:pPr eaLnBrk="1" hangingPunct="1">
                <a:defRPr/>
              </a:pPr>
              <a:r>
                <a:rPr lang="zh-CN" altLang="en-US" dirty="0">
                  <a:latin typeface="+mn-ea"/>
                  <a:ea typeface="+mn-ea"/>
                </a:rPr>
                <a:t>交换网络</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85BD386-DFDE-4591-8FB1-8E5C8850188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40</a:t>
            </a:fld>
            <a:r>
              <a:rPr kumimoji="0" lang="en-US" altLang="zh-CN" sz="1000" smtClean="0">
                <a:latin typeface="Arial" panose="020B0604020202020204" pitchFamily="34" charset="0"/>
                <a:ea typeface="宋体" panose="02010600030101010101" pitchFamily="2" charset="-122"/>
              </a:rPr>
              <a:t>-</a:t>
            </a:r>
          </a:p>
        </p:txBody>
      </p:sp>
      <p:sp>
        <p:nvSpPr>
          <p:cNvPr id="53251" name="Rectangle 2"/>
          <p:cNvSpPr>
            <a:spLocks noGrp="1" noChangeArrowheads="1"/>
          </p:cNvSpPr>
          <p:nvPr>
            <p:ph type="title"/>
          </p:nvPr>
        </p:nvSpPr>
        <p:spPr/>
        <p:txBody>
          <a:bodyPr/>
          <a:lstStyle/>
          <a:p>
            <a:r>
              <a:rPr lang="zh-CN" altLang="en-US" dirty="0" smtClean="0"/>
              <a:t>起止标记法：协议案例</a:t>
            </a:r>
            <a:endParaRPr lang="en-US" altLang="zh-CN" dirty="0" smtClean="0"/>
          </a:p>
        </p:txBody>
      </p:sp>
      <p:sp>
        <p:nvSpPr>
          <p:cNvPr id="53252" name="Rectangle 3"/>
          <p:cNvSpPr>
            <a:spLocks noGrp="1" noChangeArrowheads="1"/>
          </p:cNvSpPr>
          <p:nvPr>
            <p:ph type="body" idx="1"/>
          </p:nvPr>
        </p:nvSpPr>
        <p:spPr>
          <a:xfrm>
            <a:off x="468313" y="2714625"/>
            <a:ext cx="8229600" cy="3943350"/>
          </a:xfrm>
        </p:spPr>
        <p:txBody>
          <a:bodyPr/>
          <a:lstStyle/>
          <a:p>
            <a:pPr>
              <a:lnSpc>
                <a:spcPct val="90000"/>
              </a:lnSpc>
            </a:pPr>
            <a:endParaRPr lang="en-US" altLang="zh-CN" sz="2000" dirty="0" smtClean="0"/>
          </a:p>
          <a:p>
            <a:pPr>
              <a:lnSpc>
                <a:spcPct val="90000"/>
              </a:lnSpc>
            </a:pPr>
            <a:r>
              <a:rPr lang="en-US" altLang="zh-CN" sz="2000" dirty="0" smtClean="0"/>
              <a:t>BISYNC (</a:t>
            </a:r>
            <a:r>
              <a:rPr lang="zh-CN" altLang="en-US" sz="2000" dirty="0" smtClean="0"/>
              <a:t>二进制同步通信</a:t>
            </a:r>
            <a:r>
              <a:rPr lang="en-US" altLang="zh-CN" sz="2000" dirty="0" smtClean="0"/>
              <a:t>) </a:t>
            </a:r>
          </a:p>
          <a:p>
            <a:pPr marL="742950" lvl="1" indent="-285750">
              <a:lnSpc>
                <a:spcPct val="90000"/>
              </a:lnSpc>
            </a:pPr>
            <a:r>
              <a:rPr lang="en-US" altLang="zh-CN" sz="2000" dirty="0" smtClean="0"/>
              <a:t>IBM</a:t>
            </a:r>
            <a:r>
              <a:rPr lang="zh-CN" altLang="en-US" sz="2000" dirty="0" smtClean="0"/>
              <a:t>在</a:t>
            </a:r>
            <a:r>
              <a:rPr lang="en-US" altLang="zh-CN" sz="2000" dirty="0" smtClean="0"/>
              <a:t>1960s</a:t>
            </a:r>
            <a:r>
              <a:rPr lang="zh-CN" altLang="en-US" sz="2000" dirty="0" smtClean="0"/>
              <a:t>末期开发</a:t>
            </a:r>
            <a:endParaRPr lang="en-US" altLang="zh-CN" sz="2000" dirty="0" smtClean="0"/>
          </a:p>
          <a:p>
            <a:pPr>
              <a:lnSpc>
                <a:spcPct val="90000"/>
              </a:lnSpc>
            </a:pPr>
            <a:r>
              <a:rPr lang="zh-CN" altLang="en-US" sz="2000" dirty="0" smtClean="0"/>
              <a:t>特点</a:t>
            </a:r>
            <a:endParaRPr lang="en-US" altLang="zh-CN" sz="2000" dirty="0" smtClean="0"/>
          </a:p>
          <a:p>
            <a:pPr marL="742950" lvl="1" indent="-285750">
              <a:lnSpc>
                <a:spcPct val="90000"/>
              </a:lnSpc>
            </a:pPr>
            <a:r>
              <a:rPr lang="zh-CN" altLang="en-US" sz="2000" dirty="0" smtClean="0"/>
              <a:t>起止字符</a:t>
            </a:r>
            <a:r>
              <a:rPr lang="en-US" altLang="zh-CN" sz="2000" dirty="0" smtClean="0"/>
              <a:t>: </a:t>
            </a:r>
            <a:r>
              <a:rPr lang="zh-CN" altLang="en-US" sz="2000" dirty="0" smtClean="0"/>
              <a:t>开始和结束字符</a:t>
            </a:r>
            <a:endParaRPr lang="en-US" altLang="zh-CN" sz="2000" dirty="0" smtClean="0"/>
          </a:p>
          <a:p>
            <a:pPr>
              <a:lnSpc>
                <a:spcPct val="90000"/>
              </a:lnSpc>
              <a:buFont typeface="Wingdings" panose="05000000000000000000" pitchFamily="2" charset="2"/>
              <a:buNone/>
            </a:pPr>
            <a:r>
              <a:rPr lang="en-US" altLang="zh-CN" sz="2000" dirty="0" smtClean="0"/>
              <a:t>		STX (</a:t>
            </a:r>
            <a:r>
              <a:rPr lang="zh-CN" altLang="en-US" sz="2000" dirty="0" smtClean="0"/>
              <a:t>正文开始符</a:t>
            </a:r>
            <a:r>
              <a:rPr lang="en-US" altLang="zh-CN" sz="2000" dirty="0" smtClean="0"/>
              <a:t>), ETX (</a:t>
            </a:r>
            <a:r>
              <a:rPr lang="zh-CN" altLang="en-US" sz="2000" dirty="0" smtClean="0"/>
              <a:t>正文结束符</a:t>
            </a:r>
            <a:r>
              <a:rPr lang="en-US" altLang="zh-CN" sz="2000" dirty="0" smtClean="0"/>
              <a:t>)</a:t>
            </a:r>
          </a:p>
          <a:p>
            <a:pPr>
              <a:lnSpc>
                <a:spcPct val="90000"/>
              </a:lnSpc>
            </a:pPr>
            <a:r>
              <a:rPr lang="zh-CN" altLang="en-US" sz="2000" dirty="0" smtClean="0"/>
              <a:t>问题</a:t>
            </a:r>
            <a:endParaRPr lang="en-US" altLang="zh-CN" sz="2000" dirty="0" smtClean="0"/>
          </a:p>
          <a:p>
            <a:pPr marL="742950" lvl="1" indent="-285750">
              <a:lnSpc>
                <a:spcPct val="90000"/>
              </a:lnSpc>
            </a:pPr>
            <a:r>
              <a:rPr lang="en-US" altLang="zh-CN" sz="2000" dirty="0" smtClean="0"/>
              <a:t>ETX</a:t>
            </a:r>
            <a:r>
              <a:rPr lang="zh-CN" altLang="en-US" sz="2000" dirty="0" smtClean="0"/>
              <a:t>字符可能出现在数据帧的数据部分</a:t>
            </a:r>
            <a:endParaRPr lang="en-US" altLang="zh-CN" sz="2000" dirty="0" smtClean="0"/>
          </a:p>
          <a:p>
            <a:pPr>
              <a:lnSpc>
                <a:spcPct val="90000"/>
              </a:lnSpc>
            </a:pPr>
            <a:r>
              <a:rPr lang="zh-CN" altLang="en-US" sz="2000" dirty="0" smtClean="0">
                <a:latin typeface="Verdana" panose="020B0604030504040204" pitchFamily="34" charset="0"/>
              </a:rPr>
              <a:t>解决方案：</a:t>
            </a:r>
            <a:r>
              <a:rPr lang="zh-CN" altLang="en-US" sz="2000" dirty="0" smtClean="0"/>
              <a:t>字符填充</a:t>
            </a:r>
            <a:endParaRPr lang="en-US" altLang="zh-CN" sz="2000" dirty="0" smtClean="0"/>
          </a:p>
          <a:p>
            <a:pPr marL="742950" lvl="1" indent="-285750">
              <a:lnSpc>
                <a:spcPct val="90000"/>
              </a:lnSpc>
            </a:pPr>
            <a:r>
              <a:rPr lang="zh-CN" altLang="en-US" sz="2000" dirty="0" smtClean="0"/>
              <a:t>在数据部分的</a:t>
            </a:r>
            <a:r>
              <a:rPr lang="en-US" altLang="zh-CN" sz="2000" dirty="0" smtClean="0"/>
              <a:t>ETX</a:t>
            </a:r>
            <a:r>
              <a:rPr lang="zh-CN" altLang="en-US" sz="2000" dirty="0" smtClean="0"/>
              <a:t>前填充</a:t>
            </a:r>
            <a:r>
              <a:rPr lang="en-US" altLang="zh-CN" sz="2000" dirty="0" smtClean="0"/>
              <a:t>DLE (</a:t>
            </a:r>
            <a:r>
              <a:rPr lang="zh-CN" altLang="en-US" sz="2000" dirty="0" smtClean="0"/>
              <a:t>数据链路转义</a:t>
            </a:r>
            <a:r>
              <a:rPr lang="en-US" altLang="zh-CN" sz="2000" dirty="0" smtClean="0"/>
              <a:t>)</a:t>
            </a:r>
          </a:p>
          <a:p>
            <a:pPr marL="742950" lvl="1" indent="-285750">
              <a:lnSpc>
                <a:spcPct val="90000"/>
              </a:lnSpc>
            </a:pPr>
            <a:r>
              <a:rPr lang="zh-CN" altLang="en-US" sz="2000" dirty="0" smtClean="0"/>
              <a:t>数据部分的</a:t>
            </a:r>
            <a:r>
              <a:rPr lang="en-US" altLang="zh-CN" sz="2000" dirty="0" smtClean="0"/>
              <a:t>DLE</a:t>
            </a:r>
            <a:r>
              <a:rPr lang="zh-CN" altLang="en-US" sz="2000" dirty="0" smtClean="0"/>
              <a:t>前也重复填充</a:t>
            </a:r>
            <a:r>
              <a:rPr lang="en-US" altLang="zh-CN" sz="2000" dirty="0" smtClean="0"/>
              <a:t>DLE</a:t>
            </a:r>
          </a:p>
        </p:txBody>
      </p:sp>
      <p:pic>
        <p:nvPicPr>
          <p:cNvPr id="53253" name="Picture 4" descr="02x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357313"/>
            <a:ext cx="6705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8"/>
          <p:cNvGrpSpPr>
            <a:grpSpLocks/>
          </p:cNvGrpSpPr>
          <p:nvPr/>
        </p:nvGrpSpPr>
        <p:grpSpPr bwMode="auto">
          <a:xfrm>
            <a:off x="4098925" y="1230313"/>
            <a:ext cx="3143250" cy="1357312"/>
            <a:chOff x="4071934" y="1357298"/>
            <a:chExt cx="3143272" cy="1357322"/>
          </a:xfrm>
        </p:grpSpPr>
        <p:sp>
          <p:nvSpPr>
            <p:cNvPr id="7" name="矩形 6"/>
            <p:cNvSpPr/>
            <p:nvPr/>
          </p:nvSpPr>
          <p:spPr>
            <a:xfrm>
              <a:off x="4071934" y="1357298"/>
              <a:ext cx="571504" cy="1357322"/>
            </a:xfrm>
            <a:prstGeom prst="rect">
              <a:avLst/>
            </a:prstGeom>
            <a:solidFill>
              <a:schemeClr val="accent1">
                <a:lumMod val="20000"/>
                <a:lumOff val="80000"/>
                <a:alpha val="50196"/>
              </a:schemeClr>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
          <p:nvSpPr>
            <p:cNvPr id="8" name="矩形 7"/>
            <p:cNvSpPr/>
            <p:nvPr/>
          </p:nvSpPr>
          <p:spPr>
            <a:xfrm>
              <a:off x="6643702" y="1357298"/>
              <a:ext cx="571504" cy="1357322"/>
            </a:xfrm>
            <a:prstGeom prst="rect">
              <a:avLst/>
            </a:prstGeom>
            <a:solidFill>
              <a:schemeClr val="accent1">
                <a:lumMod val="20000"/>
                <a:lumOff val="80000"/>
                <a:alpha val="50196"/>
              </a:schemeClr>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grpSp>
      <p:sp>
        <p:nvSpPr>
          <p:cNvPr id="53255" name="TextBox 9"/>
          <p:cNvSpPr txBox="1">
            <a:spLocks noChangeArrowheads="1"/>
          </p:cNvSpPr>
          <p:nvPr/>
        </p:nvSpPr>
        <p:spPr bwMode="auto">
          <a:xfrm>
            <a:off x="5786438" y="2428875"/>
            <a:ext cx="341471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SYN: Synchronization character</a:t>
            </a:r>
          </a:p>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SOH: Start of header</a:t>
            </a:r>
          </a:p>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STX, ETX: Start of text, End of text</a:t>
            </a:r>
          </a:p>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CRC: Cyclic redundancy check</a:t>
            </a:r>
          </a:p>
          <a:p>
            <a:pP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5C69663-84EE-4B77-9C39-BF7E863616C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41</a:t>
            </a:fld>
            <a:r>
              <a:rPr kumimoji="0" lang="en-US" altLang="zh-CN" sz="1000" smtClean="0">
                <a:latin typeface="Arial" panose="020B0604020202020204" pitchFamily="34" charset="0"/>
                <a:ea typeface="宋体" panose="02010600030101010101" pitchFamily="2" charset="-122"/>
              </a:rPr>
              <a:t>-</a:t>
            </a:r>
          </a:p>
        </p:txBody>
      </p:sp>
      <p:sp>
        <p:nvSpPr>
          <p:cNvPr id="54275" name="Rectangle 2"/>
          <p:cNvSpPr>
            <a:spLocks noGrp="1" noChangeArrowheads="1"/>
          </p:cNvSpPr>
          <p:nvPr>
            <p:ph type="title"/>
          </p:nvPr>
        </p:nvSpPr>
        <p:spPr/>
        <p:txBody>
          <a:bodyPr/>
          <a:lstStyle/>
          <a:p>
            <a:r>
              <a:rPr lang="zh-CN" altLang="en-US" dirty="0" smtClean="0"/>
              <a:t>起止标记</a:t>
            </a:r>
            <a:r>
              <a:rPr lang="zh-CN" altLang="en-US" dirty="0"/>
              <a:t>法：协议案例</a:t>
            </a:r>
            <a:endParaRPr lang="en-US" altLang="zh-CN" dirty="0" smtClean="0"/>
          </a:p>
        </p:txBody>
      </p:sp>
      <p:sp>
        <p:nvSpPr>
          <p:cNvPr id="54276" name="Rectangle 3"/>
          <p:cNvSpPr>
            <a:spLocks noGrp="1" noChangeArrowheads="1"/>
          </p:cNvSpPr>
          <p:nvPr>
            <p:ph type="body" idx="1"/>
          </p:nvPr>
        </p:nvSpPr>
        <p:spPr>
          <a:xfrm>
            <a:off x="457200" y="2571750"/>
            <a:ext cx="8229600" cy="4025900"/>
          </a:xfrm>
        </p:spPr>
        <p:txBody>
          <a:bodyPr/>
          <a:lstStyle/>
          <a:p>
            <a:r>
              <a:rPr lang="en-US" altLang="zh-CN" sz="2000" smtClean="0"/>
              <a:t>PPP (Point-to-Point Protocol )</a:t>
            </a:r>
          </a:p>
          <a:p>
            <a:pPr lvl="1"/>
            <a:r>
              <a:rPr lang="en-US" altLang="zh-CN" sz="2000" smtClean="0"/>
              <a:t>RFC 1547 (Requirements for an Internet Standard Point-to-Point Protocol, December 1993) provides historical information about the need for PPP and its development.</a:t>
            </a:r>
          </a:p>
          <a:p>
            <a:pPr lvl="1"/>
            <a:r>
              <a:rPr lang="en-US" altLang="zh-CN" sz="2000" smtClean="0"/>
              <a:t>RFC 1661 (The Point-to-Point Protocol, July 1994)</a:t>
            </a:r>
          </a:p>
          <a:p>
            <a:r>
              <a:rPr lang="zh-CN" altLang="en-US" sz="2000" smtClean="0"/>
              <a:t>特点</a:t>
            </a:r>
            <a:endParaRPr lang="en-US" altLang="zh-CN" sz="2000" smtClean="0"/>
          </a:p>
          <a:p>
            <a:pPr lvl="1"/>
            <a:r>
              <a:rPr lang="en-US" altLang="zh-CN" sz="2000" smtClean="0"/>
              <a:t>STX</a:t>
            </a:r>
            <a:r>
              <a:rPr lang="zh-CN" altLang="en-US" sz="2000" smtClean="0"/>
              <a:t>和</a:t>
            </a:r>
            <a:r>
              <a:rPr lang="en-US" altLang="zh-CN" sz="2000" smtClean="0"/>
              <a:t>ETX:    0x7E</a:t>
            </a:r>
          </a:p>
          <a:p>
            <a:pPr lvl="1"/>
            <a:r>
              <a:rPr lang="zh-CN" altLang="en-US" sz="2000" smtClean="0"/>
              <a:t>数据帧的有效载荷字段的长度可以协商</a:t>
            </a:r>
            <a:r>
              <a:rPr lang="en-US" altLang="zh-CN" sz="2000" smtClean="0"/>
              <a:t>, </a:t>
            </a:r>
            <a:r>
              <a:rPr lang="zh-CN" altLang="en-US" sz="2000" smtClean="0"/>
              <a:t>缺省值为</a:t>
            </a:r>
            <a:r>
              <a:rPr lang="en-US" altLang="zh-CN" sz="2000" smtClean="0"/>
              <a:t>1500</a:t>
            </a:r>
            <a:r>
              <a:rPr lang="zh-CN" altLang="en-US" sz="2000" smtClean="0"/>
              <a:t>字节</a:t>
            </a:r>
            <a:endParaRPr lang="en-US" altLang="zh-CN" sz="2000" smtClean="0"/>
          </a:p>
          <a:p>
            <a:pPr lvl="1"/>
            <a:r>
              <a:rPr lang="en-US" altLang="zh-CN" sz="2000" smtClean="0"/>
              <a:t>LCP (</a:t>
            </a:r>
            <a:r>
              <a:rPr lang="zh-CN" altLang="en-US" sz="2000" smtClean="0"/>
              <a:t>链路控制协议与</a:t>
            </a:r>
            <a:r>
              <a:rPr lang="en-US" altLang="zh-CN" sz="2000" smtClean="0"/>
              <a:t>NCP (</a:t>
            </a:r>
            <a:r>
              <a:rPr lang="zh-CN" altLang="en-US" sz="2000" smtClean="0"/>
              <a:t>网络控制协议</a:t>
            </a:r>
            <a:r>
              <a:rPr lang="en-US" altLang="zh-CN" sz="2000" smtClean="0"/>
              <a:t>)</a:t>
            </a:r>
            <a:r>
              <a:rPr lang="zh-CN" altLang="en-US" sz="2000" smtClean="0"/>
              <a:t>协商链路及网络参数</a:t>
            </a:r>
            <a:endParaRPr lang="en-US" altLang="zh-CN" sz="2000" smtClean="0"/>
          </a:p>
        </p:txBody>
      </p:sp>
      <p:pic>
        <p:nvPicPr>
          <p:cNvPr id="54277" name="Picture 4" descr="02x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357313"/>
            <a:ext cx="78486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8"/>
          <p:cNvGrpSpPr>
            <a:grpSpLocks/>
          </p:cNvGrpSpPr>
          <p:nvPr/>
        </p:nvGrpSpPr>
        <p:grpSpPr bwMode="auto">
          <a:xfrm>
            <a:off x="714375" y="1285875"/>
            <a:ext cx="7715250" cy="1143000"/>
            <a:chOff x="714348" y="1285860"/>
            <a:chExt cx="7715304" cy="1143008"/>
          </a:xfrm>
        </p:grpSpPr>
        <p:sp>
          <p:nvSpPr>
            <p:cNvPr id="7" name="矩形 6"/>
            <p:cNvSpPr/>
            <p:nvPr/>
          </p:nvSpPr>
          <p:spPr>
            <a:xfrm>
              <a:off x="714348" y="1285860"/>
              <a:ext cx="642943" cy="1143008"/>
            </a:xfrm>
            <a:prstGeom prst="rect">
              <a:avLst/>
            </a:prstGeom>
            <a:solidFill>
              <a:srgbClr val="FFBFBF">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7786711" y="1285860"/>
              <a:ext cx="642941" cy="1143008"/>
            </a:xfrm>
            <a:prstGeom prst="rect">
              <a:avLst/>
            </a:prstGeom>
            <a:solidFill>
              <a:srgbClr val="FFBFBF">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1A87688-9FBB-4385-8118-A9A4BE0112A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42</a:t>
            </a:fld>
            <a:r>
              <a:rPr kumimoji="0" lang="en-US" altLang="zh-CN" sz="1000" smtClean="0">
                <a:latin typeface="Arial" panose="020B0604020202020204" pitchFamily="34" charset="0"/>
                <a:ea typeface="宋体" panose="02010600030101010101" pitchFamily="2" charset="-122"/>
              </a:rPr>
              <a:t>-</a:t>
            </a:r>
          </a:p>
        </p:txBody>
      </p:sp>
      <p:sp>
        <p:nvSpPr>
          <p:cNvPr id="55299" name="Rectangle 2"/>
          <p:cNvSpPr>
            <a:spLocks noGrp="1" noChangeArrowheads="1"/>
          </p:cNvSpPr>
          <p:nvPr>
            <p:ph type="title"/>
          </p:nvPr>
        </p:nvSpPr>
        <p:spPr/>
        <p:txBody>
          <a:bodyPr/>
          <a:lstStyle/>
          <a:p>
            <a:r>
              <a:rPr lang="zh-CN" altLang="en-US" dirty="0" smtClean="0"/>
              <a:t>面向比特的协议</a:t>
            </a:r>
            <a:endParaRPr lang="en-US" altLang="zh-CN" dirty="0" smtClean="0"/>
          </a:p>
        </p:txBody>
      </p:sp>
      <p:sp>
        <p:nvSpPr>
          <p:cNvPr id="1779715" name="Rectangle 3"/>
          <p:cNvSpPr>
            <a:spLocks noGrp="1" noChangeArrowheads="1"/>
          </p:cNvSpPr>
          <p:nvPr>
            <p:ph type="body" idx="1"/>
          </p:nvPr>
        </p:nvSpPr>
        <p:spPr>
          <a:xfrm>
            <a:off x="457200" y="1071563"/>
            <a:ext cx="8229600" cy="5381625"/>
          </a:xfrm>
        </p:spPr>
        <p:txBody>
          <a:bodyPr/>
          <a:lstStyle/>
          <a:p>
            <a:pPr>
              <a:defRPr/>
            </a:pPr>
            <a:r>
              <a:rPr lang="zh-CN" altLang="en-US" sz="2400" dirty="0" smtClean="0"/>
              <a:t>面向比特的协议</a:t>
            </a:r>
            <a:r>
              <a:rPr lang="en-US" altLang="zh-CN" sz="2400" dirty="0" smtClean="0"/>
              <a:t> </a:t>
            </a:r>
            <a:endParaRPr lang="en-US" altLang="zh-CN" sz="2400" dirty="0"/>
          </a:p>
          <a:p>
            <a:pPr marL="742950" lvl="1" indent="-285750">
              <a:defRPr/>
            </a:pPr>
            <a:r>
              <a:rPr lang="zh-CN" altLang="en-US" sz="2000" dirty="0" smtClean="0"/>
              <a:t>把数据帧看做比特的集合</a:t>
            </a:r>
            <a:endParaRPr lang="en-US" altLang="zh-CN" sz="2000" dirty="0"/>
          </a:p>
          <a:p>
            <a:pPr>
              <a:defRPr/>
            </a:pPr>
            <a:endParaRPr lang="en-US" altLang="zh-CN" sz="2400" dirty="0"/>
          </a:p>
          <a:p>
            <a:pPr>
              <a:defRPr/>
            </a:pPr>
            <a:endParaRPr lang="en-US" altLang="zh-CN" sz="2400" dirty="0"/>
          </a:p>
          <a:p>
            <a:pPr>
              <a:defRPr/>
            </a:pPr>
            <a:endParaRPr lang="en-US" altLang="zh-CN" sz="2400" dirty="0"/>
          </a:p>
          <a:p>
            <a:pPr>
              <a:defRPr/>
            </a:pPr>
            <a:endParaRPr lang="en-US" altLang="zh-CN" sz="2400" dirty="0"/>
          </a:p>
          <a:p>
            <a:pPr>
              <a:defRPr/>
            </a:pPr>
            <a:r>
              <a:rPr lang="en-US" altLang="zh-CN" sz="2400" dirty="0"/>
              <a:t>HDLC </a:t>
            </a:r>
            <a:r>
              <a:rPr lang="en-US" altLang="zh-CN" sz="2400" dirty="0" smtClean="0"/>
              <a:t>(</a:t>
            </a:r>
            <a:r>
              <a:rPr lang="zh-CN" altLang="en-US" sz="2400" dirty="0" smtClean="0"/>
              <a:t>高级链路控制规程</a:t>
            </a:r>
            <a:r>
              <a:rPr lang="en-US" altLang="zh-CN" sz="2400" dirty="0" smtClean="0"/>
              <a:t>)</a:t>
            </a:r>
            <a:endParaRPr lang="en-US" altLang="zh-CN" sz="2400" dirty="0"/>
          </a:p>
          <a:p>
            <a:pPr lvl="1">
              <a:defRPr/>
            </a:pPr>
            <a:r>
              <a:rPr lang="zh-CN" altLang="en-US" sz="2000" dirty="0" smtClean="0"/>
              <a:t>起止比特位串</a:t>
            </a:r>
            <a:r>
              <a:rPr lang="en-US" altLang="zh-CN" sz="2000" dirty="0" smtClean="0"/>
              <a:t>:</a:t>
            </a:r>
            <a:endParaRPr lang="en-US" altLang="zh-CN" sz="2000" dirty="0"/>
          </a:p>
          <a:p>
            <a:pPr lvl="1">
              <a:buFont typeface="Wingdings" panose="05000000000000000000" pitchFamily="2" charset="2"/>
              <a:buNone/>
              <a:defRPr/>
            </a:pPr>
            <a:r>
              <a:rPr lang="en-US" altLang="zh-CN" sz="2000" dirty="0"/>
              <a:t>	- </a:t>
            </a:r>
            <a:r>
              <a:rPr lang="en-US" altLang="zh-CN" sz="2000" b="1" dirty="0">
                <a:latin typeface="Courier New" pitchFamily="49" charset="0"/>
              </a:rPr>
              <a:t>01111110</a:t>
            </a:r>
          </a:p>
          <a:p>
            <a:pPr lvl="1">
              <a:defRPr/>
            </a:pPr>
            <a:r>
              <a:rPr lang="zh-CN" altLang="en-US" sz="2000" dirty="0" smtClean="0"/>
              <a:t>问题</a:t>
            </a:r>
            <a:r>
              <a:rPr lang="en-US" altLang="zh-CN" sz="2000" dirty="0" smtClean="0"/>
              <a:t>: </a:t>
            </a:r>
            <a:r>
              <a:rPr lang="zh-CN" altLang="en-US" sz="2000" dirty="0" smtClean="0"/>
              <a:t>数据字段可能出现</a:t>
            </a:r>
            <a:r>
              <a:rPr lang="en-US" altLang="zh-CN" sz="2000" b="1" dirty="0" smtClean="0">
                <a:latin typeface="Courier New" pitchFamily="49" charset="0"/>
              </a:rPr>
              <a:t>01111110</a:t>
            </a:r>
            <a:endParaRPr lang="en-US" altLang="zh-CN" sz="2000" dirty="0"/>
          </a:p>
          <a:p>
            <a:pPr lvl="1">
              <a:defRPr/>
            </a:pPr>
            <a:r>
              <a:rPr lang="zh-CN" altLang="en-US" sz="2000" dirty="0" smtClean="0">
                <a:latin typeface="Verdana"/>
              </a:rPr>
              <a:t>解决方法：</a:t>
            </a:r>
            <a:r>
              <a:rPr lang="zh-CN" altLang="en-US" sz="2000" dirty="0" smtClean="0"/>
              <a:t>零比特填充</a:t>
            </a:r>
            <a:endParaRPr lang="en-US" altLang="zh-CN" sz="2000" dirty="0"/>
          </a:p>
        </p:txBody>
      </p:sp>
      <p:pic>
        <p:nvPicPr>
          <p:cNvPr id="55301" name="Picture 4" descr="02x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143125"/>
            <a:ext cx="60721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sz="3600" smtClean="0"/>
              <a:t>HDLC (</a:t>
            </a:r>
            <a:r>
              <a:rPr lang="zh-CN" altLang="en-US" sz="3600" smtClean="0"/>
              <a:t>高级链路控制规程</a:t>
            </a:r>
            <a:r>
              <a:rPr lang="en-US" altLang="zh-CN" sz="3600" smtClean="0"/>
              <a:t>)</a:t>
            </a:r>
          </a:p>
        </p:txBody>
      </p:sp>
      <p:sp>
        <p:nvSpPr>
          <p:cNvPr id="56323" name="Rectangle 3"/>
          <p:cNvSpPr>
            <a:spLocks noGrp="1" noChangeArrowheads="1"/>
          </p:cNvSpPr>
          <p:nvPr>
            <p:ph type="body" idx="1"/>
          </p:nvPr>
        </p:nvSpPr>
        <p:spPr/>
        <p:txBody>
          <a:bodyPr/>
          <a:lstStyle/>
          <a:p>
            <a:r>
              <a:rPr lang="zh-CN" altLang="en-US" sz="2400" dirty="0" smtClean="0"/>
              <a:t>发送端</a:t>
            </a:r>
            <a:r>
              <a:rPr lang="en-US" altLang="zh-CN" sz="2400" dirty="0" smtClean="0"/>
              <a:t>, </a:t>
            </a:r>
            <a:r>
              <a:rPr lang="zh-CN" altLang="en-US" sz="2400" dirty="0" smtClean="0"/>
              <a:t>每连续发送</a:t>
            </a:r>
            <a:r>
              <a:rPr lang="en-US" altLang="zh-CN" sz="2400" dirty="0" smtClean="0"/>
              <a:t>5</a:t>
            </a:r>
            <a:r>
              <a:rPr lang="zh-CN" altLang="en-US" sz="2400" dirty="0" smtClean="0"/>
              <a:t>个</a:t>
            </a:r>
            <a:r>
              <a:rPr lang="en-US" altLang="zh-CN" sz="2400" dirty="0" smtClean="0"/>
              <a:t>1s</a:t>
            </a:r>
          </a:p>
          <a:p>
            <a:pPr lvl="1"/>
            <a:r>
              <a:rPr lang="zh-CN" altLang="en-US" sz="2400" dirty="0" smtClean="0"/>
              <a:t>插入一个比特</a:t>
            </a:r>
            <a:r>
              <a:rPr lang="en-US" altLang="zh-CN" sz="2400" dirty="0" smtClean="0"/>
              <a:t>0</a:t>
            </a:r>
          </a:p>
          <a:p>
            <a:endParaRPr lang="en-US" altLang="zh-CN" sz="2400" dirty="0" smtClean="0"/>
          </a:p>
          <a:p>
            <a:r>
              <a:rPr lang="zh-CN" altLang="en-US" sz="2400" dirty="0" smtClean="0"/>
              <a:t>接收端</a:t>
            </a:r>
            <a:r>
              <a:rPr lang="en-US" altLang="zh-CN" sz="2400" dirty="0" smtClean="0"/>
              <a:t>, </a:t>
            </a:r>
            <a:r>
              <a:rPr lang="zh-CN" altLang="en-US" sz="2400" dirty="0" smtClean="0"/>
              <a:t>每连续收到</a:t>
            </a:r>
            <a:r>
              <a:rPr lang="en-US" altLang="zh-CN" sz="2400" dirty="0" smtClean="0"/>
              <a:t>5</a:t>
            </a:r>
            <a:r>
              <a:rPr lang="zh-CN" altLang="en-US" sz="2400" dirty="0" smtClean="0"/>
              <a:t>个</a:t>
            </a:r>
            <a:r>
              <a:rPr lang="en-US" altLang="zh-CN" sz="2400" dirty="0" smtClean="0"/>
              <a:t>1s</a:t>
            </a:r>
          </a:p>
          <a:p>
            <a:pPr lvl="1"/>
            <a:r>
              <a:rPr lang="zh-CN" altLang="en-US" sz="2400" dirty="0" smtClean="0"/>
              <a:t>如果后续比特为</a:t>
            </a:r>
            <a:r>
              <a:rPr lang="en-US" altLang="zh-CN" sz="2400" dirty="0" smtClean="0"/>
              <a:t>0: </a:t>
            </a:r>
            <a:r>
              <a:rPr lang="zh-CN" altLang="en-US" sz="2400" dirty="0" smtClean="0"/>
              <a:t>删除</a:t>
            </a:r>
            <a:r>
              <a:rPr lang="en-US" altLang="zh-CN" sz="2400" dirty="0" smtClean="0"/>
              <a:t>0</a:t>
            </a:r>
            <a:r>
              <a:rPr lang="zh-CN" altLang="en-US" sz="2400" dirty="0" smtClean="0"/>
              <a:t>比特</a:t>
            </a:r>
            <a:endParaRPr lang="en-US" altLang="zh-CN" sz="2400" dirty="0" smtClean="0"/>
          </a:p>
          <a:p>
            <a:pPr lvl="1"/>
            <a:r>
              <a:rPr lang="zh-CN" altLang="en-US" sz="2400" dirty="0" smtClean="0"/>
              <a:t>如果后续比特为</a:t>
            </a:r>
            <a:r>
              <a:rPr lang="en-US" altLang="zh-CN" sz="2400" dirty="0" smtClean="0"/>
              <a:t>10: </a:t>
            </a:r>
            <a:r>
              <a:rPr lang="zh-CN" altLang="en-US" sz="2400" dirty="0" smtClean="0"/>
              <a:t>帧结束</a:t>
            </a:r>
            <a:endParaRPr lang="en-US" altLang="zh-CN" sz="2400" dirty="0" smtClean="0"/>
          </a:p>
          <a:p>
            <a:pPr lvl="1"/>
            <a:r>
              <a:rPr lang="zh-CN" altLang="en-US" sz="2400" dirty="0" smtClean="0"/>
              <a:t>如果后续比特为</a:t>
            </a:r>
            <a:r>
              <a:rPr lang="en-US" altLang="zh-CN" sz="2400" dirty="0" smtClean="0"/>
              <a:t>11: </a:t>
            </a:r>
            <a:r>
              <a:rPr lang="zh-CN" altLang="en-US" sz="2400" dirty="0" smtClean="0"/>
              <a:t>出错</a:t>
            </a:r>
            <a:r>
              <a:rPr lang="en-US" altLang="zh-CN" sz="2400" dirty="0" smtClean="0"/>
              <a:t> </a:t>
            </a:r>
          </a:p>
          <a:p>
            <a:endParaRPr lang="en-US" altLang="zh-CN" sz="2400" dirty="0" smtClean="0"/>
          </a:p>
          <a:p>
            <a:r>
              <a:rPr lang="zh-CN" altLang="en-US" sz="2400" dirty="0" smtClean="0"/>
              <a:t>比特填充的特点</a:t>
            </a:r>
            <a:endParaRPr lang="en-US" altLang="zh-CN" sz="2400" dirty="0" smtClean="0"/>
          </a:p>
          <a:p>
            <a:pPr lvl="1"/>
            <a:r>
              <a:rPr lang="zh-CN" altLang="en-US" sz="2400" dirty="0"/>
              <a:t>帧的长度由帧中有效载荷中传送的数据决定</a:t>
            </a:r>
            <a:endParaRPr lang="en-US" altLang="zh-CN" sz="2400" dirty="0" smtClean="0"/>
          </a:p>
          <a:p>
            <a:pPr lvl="1"/>
            <a:r>
              <a:rPr lang="zh-CN" altLang="en-US" sz="2400" dirty="0" smtClean="0"/>
              <a:t>可能连续两次接收失败</a:t>
            </a:r>
            <a:endParaRPr lang="en-US" altLang="zh-CN" sz="2400" dirty="0" smtClean="0"/>
          </a:p>
          <a:p>
            <a:pPr lvl="1"/>
            <a:endParaRPr lang="en-US" altLang="zh-CN" sz="2400" dirty="0" smtClean="0"/>
          </a:p>
        </p:txBody>
      </p:sp>
      <p:sp>
        <p:nvSpPr>
          <p:cNvPr id="5632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C69D167-6A2D-4AF6-96AC-C24F77300C5F}"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43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ABC1106-0F47-49CE-A0E5-A363B87D801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44</a:t>
            </a:fld>
            <a:r>
              <a:rPr kumimoji="0" lang="en-US" altLang="zh-CN" sz="1000" smtClean="0">
                <a:latin typeface="Arial" panose="020B0604020202020204" pitchFamily="34" charset="0"/>
                <a:ea typeface="宋体" panose="02010600030101010101" pitchFamily="2" charset="-122"/>
              </a:rPr>
              <a:t>-</a:t>
            </a:r>
          </a:p>
        </p:txBody>
      </p:sp>
      <p:sp>
        <p:nvSpPr>
          <p:cNvPr id="57347"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57349" name="AutoShape 4"/>
          <p:cNvSpPr>
            <a:spLocks noChangeArrowheads="1"/>
          </p:cNvSpPr>
          <p:nvPr/>
        </p:nvSpPr>
        <p:spPr bwMode="auto">
          <a:xfrm>
            <a:off x="0" y="33750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A99A760-0FF5-48C8-85F6-4A6E192BAD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45</a:t>
            </a:fld>
            <a:r>
              <a:rPr kumimoji="0" lang="en-US" altLang="zh-CN" sz="1000" smtClean="0">
                <a:latin typeface="Arial" panose="020B0604020202020204" pitchFamily="34" charset="0"/>
                <a:ea typeface="宋体" panose="02010600030101010101" pitchFamily="2" charset="-122"/>
              </a:rPr>
              <a:t>-</a:t>
            </a:r>
          </a:p>
        </p:txBody>
      </p:sp>
      <p:sp>
        <p:nvSpPr>
          <p:cNvPr id="58371" name="Rectangle 4"/>
          <p:cNvSpPr>
            <a:spLocks noGrp="1" noChangeArrowheads="1"/>
          </p:cNvSpPr>
          <p:nvPr>
            <p:ph type="title"/>
          </p:nvPr>
        </p:nvSpPr>
        <p:spPr/>
        <p:txBody>
          <a:bodyPr/>
          <a:lstStyle/>
          <a:p>
            <a:r>
              <a:rPr lang="zh-CN" altLang="en-US" smtClean="0"/>
              <a:t>比特错误</a:t>
            </a:r>
            <a:endParaRPr lang="en-US" altLang="zh-CN" smtClean="0"/>
          </a:p>
        </p:txBody>
      </p:sp>
      <p:sp>
        <p:nvSpPr>
          <p:cNvPr id="58372" name="Rectangle 5"/>
          <p:cNvSpPr>
            <a:spLocks noGrp="1" noChangeArrowheads="1"/>
          </p:cNvSpPr>
          <p:nvPr>
            <p:ph type="body" idx="1"/>
          </p:nvPr>
        </p:nvSpPr>
        <p:spPr/>
        <p:txBody>
          <a:bodyPr/>
          <a:lstStyle/>
          <a:p>
            <a:pPr>
              <a:lnSpc>
                <a:spcPct val="90000"/>
              </a:lnSpc>
            </a:pPr>
            <a:r>
              <a:rPr lang="zh-CN" altLang="en-US" smtClean="0"/>
              <a:t>问题</a:t>
            </a:r>
            <a:endParaRPr lang="en-US" altLang="zh-CN" smtClean="0"/>
          </a:p>
          <a:p>
            <a:pPr lvl="1">
              <a:lnSpc>
                <a:spcPct val="90000"/>
              </a:lnSpc>
            </a:pPr>
            <a:r>
              <a:rPr lang="zh-CN" altLang="en-US" smtClean="0"/>
              <a:t>电磁干扰和热噪声可能导致比特错误</a:t>
            </a:r>
            <a:endParaRPr lang="en-US" altLang="zh-CN" smtClean="0"/>
          </a:p>
          <a:p>
            <a:pPr lvl="1">
              <a:lnSpc>
                <a:spcPct val="90000"/>
              </a:lnSpc>
            </a:pPr>
            <a:r>
              <a:rPr lang="zh-CN" altLang="en-US" smtClean="0"/>
              <a:t>数据帧有时会发生比特错误</a:t>
            </a:r>
            <a:endParaRPr lang="en-US" altLang="zh-CN" smtClean="0"/>
          </a:p>
          <a:p>
            <a:pPr>
              <a:lnSpc>
                <a:spcPct val="90000"/>
              </a:lnSpc>
            </a:pPr>
            <a:endParaRPr lang="en-US" altLang="zh-CN" smtClean="0"/>
          </a:p>
          <a:p>
            <a:pPr>
              <a:lnSpc>
                <a:spcPct val="90000"/>
              </a:lnSpc>
            </a:pPr>
            <a:r>
              <a:rPr lang="zh-CN" altLang="en-US" smtClean="0"/>
              <a:t>解决方案</a:t>
            </a:r>
            <a:endParaRPr lang="en-US" altLang="zh-CN" smtClean="0"/>
          </a:p>
          <a:p>
            <a:pPr lvl="1">
              <a:lnSpc>
                <a:spcPct val="90000"/>
              </a:lnSpc>
            </a:pPr>
            <a:r>
              <a:rPr lang="zh-CN" altLang="en-US" smtClean="0"/>
              <a:t>差错检测</a:t>
            </a:r>
            <a:endParaRPr lang="en-US" altLang="zh-CN" smtClean="0"/>
          </a:p>
          <a:p>
            <a:pPr lvl="2">
              <a:lnSpc>
                <a:spcPct val="90000"/>
              </a:lnSpc>
            </a:pPr>
            <a:r>
              <a:rPr lang="zh-CN" altLang="en-US" smtClean="0"/>
              <a:t>接收方可以通过编码方式检测到差错</a:t>
            </a:r>
            <a:endParaRPr lang="en-US" altLang="zh-CN" smtClean="0"/>
          </a:p>
          <a:p>
            <a:pPr lvl="1">
              <a:lnSpc>
                <a:spcPct val="90000"/>
              </a:lnSpc>
            </a:pPr>
            <a:r>
              <a:rPr lang="zh-CN" altLang="en-US" smtClean="0"/>
              <a:t>差错纠正</a:t>
            </a:r>
            <a:r>
              <a:rPr lang="en-US" altLang="zh-CN" smtClean="0"/>
              <a:t>, </a:t>
            </a:r>
            <a:r>
              <a:rPr lang="zh-CN" altLang="en-US" smtClean="0"/>
              <a:t>通常有两种方法</a:t>
            </a:r>
            <a:r>
              <a:rPr lang="en-US" altLang="zh-CN" smtClean="0"/>
              <a:t>:  </a:t>
            </a:r>
          </a:p>
          <a:p>
            <a:pPr lvl="2">
              <a:lnSpc>
                <a:spcPct val="90000"/>
              </a:lnSpc>
            </a:pPr>
            <a:r>
              <a:rPr lang="zh-CN" altLang="en-US" smtClean="0"/>
              <a:t>接收方通知发送方重发消息</a:t>
            </a:r>
            <a:endParaRPr lang="en-US" altLang="zh-CN" smtClean="0"/>
          </a:p>
          <a:p>
            <a:pPr lvl="2">
              <a:lnSpc>
                <a:spcPct val="90000"/>
              </a:lnSpc>
            </a:pPr>
            <a:r>
              <a:rPr lang="zh-CN" altLang="en-US" smtClean="0"/>
              <a:t>接收方重新构造消息</a:t>
            </a:r>
            <a:endParaRPr lang="en-US" altLang="zh-CN"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4ADF3D8-AB55-4C9F-B6DC-463263C6FD4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46</a:t>
            </a:fld>
            <a:r>
              <a:rPr kumimoji="0" lang="en-US" altLang="zh-CN" sz="1000" smtClean="0">
                <a:latin typeface="Arial" panose="020B0604020202020204" pitchFamily="34" charset="0"/>
                <a:ea typeface="宋体" panose="02010600030101010101" pitchFamily="2" charset="-122"/>
              </a:rPr>
              <a:t>-</a:t>
            </a:r>
          </a:p>
        </p:txBody>
      </p:sp>
      <p:sp>
        <p:nvSpPr>
          <p:cNvPr id="59395" name="Rectangle 2"/>
          <p:cNvSpPr>
            <a:spLocks noGrp="1" noChangeArrowheads="1"/>
          </p:cNvSpPr>
          <p:nvPr>
            <p:ph type="title"/>
          </p:nvPr>
        </p:nvSpPr>
        <p:spPr/>
        <p:txBody>
          <a:bodyPr/>
          <a:lstStyle/>
          <a:p>
            <a:r>
              <a:rPr lang="zh-CN" altLang="en-US" smtClean="0"/>
              <a:t>差错检测</a:t>
            </a:r>
            <a:endParaRPr lang="en-US" altLang="zh-CN" smtClean="0"/>
          </a:p>
        </p:txBody>
      </p:sp>
      <p:sp>
        <p:nvSpPr>
          <p:cNvPr id="59396" name="Rectangle 3"/>
          <p:cNvSpPr>
            <a:spLocks noGrp="1" noChangeArrowheads="1"/>
          </p:cNvSpPr>
          <p:nvPr>
            <p:ph type="body" idx="1"/>
          </p:nvPr>
        </p:nvSpPr>
        <p:spPr>
          <a:xfrm>
            <a:off x="468313" y="1125538"/>
            <a:ext cx="8229600" cy="3382962"/>
          </a:xfrm>
        </p:spPr>
        <p:txBody>
          <a:bodyPr/>
          <a:lstStyle/>
          <a:p>
            <a:pPr>
              <a:lnSpc>
                <a:spcPct val="90000"/>
              </a:lnSpc>
            </a:pPr>
            <a:r>
              <a:rPr lang="zh-CN" altLang="en-US" smtClean="0"/>
              <a:t>差错检测通用方法（链路层或高层使用）</a:t>
            </a:r>
            <a:endParaRPr lang="en-US" altLang="zh-CN" smtClean="0"/>
          </a:p>
          <a:p>
            <a:pPr lvl="1">
              <a:lnSpc>
                <a:spcPct val="90000"/>
              </a:lnSpc>
            </a:pPr>
            <a:r>
              <a:rPr lang="zh-CN" altLang="en-US" sz="2500" smtClean="0"/>
              <a:t>二维奇偶校验</a:t>
            </a:r>
            <a:r>
              <a:rPr lang="en-US" altLang="zh-CN" sz="2500" smtClean="0"/>
              <a:t>(</a:t>
            </a:r>
            <a:r>
              <a:rPr lang="zh-CN" altLang="en-US" sz="2500" smtClean="0"/>
              <a:t>数据链路层协议</a:t>
            </a:r>
            <a:r>
              <a:rPr lang="en-US" altLang="zh-CN" sz="2500" smtClean="0"/>
              <a:t>)</a:t>
            </a:r>
          </a:p>
          <a:p>
            <a:pPr lvl="1">
              <a:lnSpc>
                <a:spcPct val="90000"/>
              </a:lnSpc>
            </a:pPr>
            <a:r>
              <a:rPr lang="zh-CN" altLang="en-US" sz="2500" smtClean="0"/>
              <a:t>循环冗余校验</a:t>
            </a:r>
            <a:r>
              <a:rPr lang="en-US" altLang="zh-CN" sz="2500" smtClean="0"/>
              <a:t>, CRC (</a:t>
            </a:r>
            <a:r>
              <a:rPr lang="zh-CN" altLang="en-US" sz="2500" smtClean="0"/>
              <a:t>数据链路层协议</a:t>
            </a:r>
            <a:r>
              <a:rPr lang="en-US" altLang="zh-CN" sz="2500" smtClean="0"/>
              <a:t>)</a:t>
            </a:r>
          </a:p>
          <a:p>
            <a:pPr lvl="1">
              <a:lnSpc>
                <a:spcPct val="90000"/>
              </a:lnSpc>
            </a:pPr>
            <a:r>
              <a:rPr lang="en-US" altLang="zh-CN" sz="2500" smtClean="0"/>
              <a:t>Internet</a:t>
            </a:r>
            <a:r>
              <a:rPr lang="zh-CN" altLang="en-US" sz="2500" smtClean="0"/>
              <a:t>校验和算法</a:t>
            </a:r>
            <a:r>
              <a:rPr lang="en-US" altLang="zh-CN" sz="2500" smtClean="0"/>
              <a:t>(</a:t>
            </a:r>
            <a:r>
              <a:rPr lang="zh-CN" altLang="en-US" sz="2500" smtClean="0"/>
              <a:t>传输层协议</a:t>
            </a:r>
            <a:r>
              <a:rPr lang="en-US" altLang="zh-CN" sz="2500" smtClean="0"/>
              <a:t>)</a:t>
            </a:r>
          </a:p>
        </p:txBody>
      </p:sp>
      <p:graphicFrame>
        <p:nvGraphicFramePr>
          <p:cNvPr id="1943611" name="Group 59"/>
          <p:cNvGraphicFramePr>
            <a:graphicFrameLocks noGrp="1"/>
          </p:cNvGraphicFramePr>
          <p:nvPr/>
        </p:nvGraphicFramePr>
        <p:xfrm>
          <a:off x="357188" y="3214688"/>
          <a:ext cx="8391525" cy="2346350"/>
        </p:xfrm>
        <a:graphic>
          <a:graphicData uri="http://schemas.openxmlformats.org/drawingml/2006/table">
            <a:tbl>
              <a:tblPr>
                <a:tableStyleId>{8799B23B-EC83-4686-B30A-512413B5E67A}</a:tableStyleId>
              </a:tblPr>
              <a:tblGrid>
                <a:gridCol w="2725242">
                  <a:extLst>
                    <a:ext uri="{9D8B030D-6E8A-4147-A177-3AD203B41FA5}">
                      <a16:colId xmlns:a16="http://schemas.microsoft.com/office/drawing/2014/main" val="20000"/>
                    </a:ext>
                  </a:extLst>
                </a:gridCol>
                <a:gridCol w="1680155">
                  <a:extLst>
                    <a:ext uri="{9D8B030D-6E8A-4147-A177-3AD203B41FA5}">
                      <a16:colId xmlns:a16="http://schemas.microsoft.com/office/drawing/2014/main" val="20001"/>
                    </a:ext>
                  </a:extLst>
                </a:gridCol>
                <a:gridCol w="3986128">
                  <a:extLst>
                    <a:ext uri="{9D8B030D-6E8A-4147-A177-3AD203B41FA5}">
                      <a16:colId xmlns:a16="http://schemas.microsoft.com/office/drawing/2014/main" val="20002"/>
                    </a:ext>
                  </a:extLst>
                </a:gridCol>
              </a:tblGrid>
              <a:tr h="39611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成帧原则</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链路层协议</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检错及纠错</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0"/>
                  </a:ext>
                </a:extLst>
              </a:tr>
              <a:tr h="761870">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面向字节</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BISYNC</a:t>
                      </a:r>
                      <a:endParaRPr kumimoji="0" lang="en-US" altLang="zh-CN" sz="2000" b="0" i="0" u="none" strike="noStrike" cap="none" normalizeH="0" baseline="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ASCII char: </a:t>
                      </a:r>
                      <a:r>
                        <a:rPr kumimoji="0" lang="zh-CN" altLang="en-US" sz="2000" u="none" strike="noStrike" cap="none" normalizeH="0" baseline="0" dirty="0" smtClean="0">
                          <a:ln>
                            <a:noFill/>
                          </a:ln>
                          <a:effectLst/>
                        </a:rPr>
                        <a:t>二维奇偶校验</a:t>
                      </a:r>
                      <a:endParaRPr kumimoji="0" lang="en-US" altLang="zh-CN" sz="2000" u="none" strike="noStrike" cap="none" normalizeH="0" baseline="0" dirty="0" smtClean="0">
                        <a:ln>
                          <a:noFill/>
                        </a:ln>
                        <a:effectLst/>
                      </a:endParaRP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EBCDIC char: CRC</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1"/>
                  </a:ext>
                </a:extLst>
              </a:tr>
              <a:tr h="396114">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PPP</a:t>
                      </a:r>
                      <a:endParaRPr kumimoji="0" lang="en-US" altLang="zh-CN" sz="2000" b="0" i="0" u="none" strike="noStrike" cap="none" normalizeH="0" baseline="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CRC (</a:t>
                      </a:r>
                      <a:r>
                        <a:rPr kumimoji="0" lang="zh-CN" altLang="en-US" sz="2000" u="none" strike="noStrike" cap="none" normalizeH="0" baseline="0" dirty="0" smtClean="0">
                          <a:ln>
                            <a:noFill/>
                          </a:ln>
                          <a:effectLst/>
                        </a:rPr>
                        <a:t>名字称为校验和</a:t>
                      </a:r>
                      <a:r>
                        <a:rPr kumimoji="0" lang="en-US" altLang="zh-CN" sz="2000" u="none" strike="noStrike" cap="none" normalizeH="0" baseline="0" dirty="0" smtClean="0">
                          <a:ln>
                            <a:noFill/>
                          </a:ln>
                          <a:effectLst/>
                        </a:rPr>
                        <a:t>)</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2"/>
                  </a:ext>
                </a:extLst>
              </a:tr>
              <a:tr h="396114">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DDCMP</a:t>
                      </a:r>
                      <a:endParaRPr kumimoji="0" lang="en-US" altLang="zh-CN" sz="2000" b="0" i="0" u="none" strike="noStrike" cap="none" normalizeH="0" baseline="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CRC</a:t>
                      </a:r>
                      <a:endParaRPr kumimoji="0" lang="en-US" altLang="zh-CN" sz="2000" b="0" i="0" u="none" strike="noStrike" cap="none" normalizeH="0" baseline="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3"/>
                  </a:ext>
                </a:extLst>
              </a:tr>
              <a:tr h="39611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面向比特</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HDLC</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CRC</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293B911-6440-4311-A139-AF5D552AC7D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47</a:t>
            </a:fld>
            <a:r>
              <a:rPr kumimoji="0" lang="en-US" altLang="zh-CN" sz="1000" smtClean="0">
                <a:latin typeface="Arial" panose="020B0604020202020204" pitchFamily="34" charset="0"/>
                <a:ea typeface="宋体" panose="02010600030101010101" pitchFamily="2" charset="-122"/>
              </a:rPr>
              <a:t>-</a:t>
            </a:r>
          </a:p>
        </p:txBody>
      </p:sp>
      <p:sp>
        <p:nvSpPr>
          <p:cNvPr id="60419" name="Rectangle 2"/>
          <p:cNvSpPr>
            <a:spLocks noGrp="1" noChangeArrowheads="1"/>
          </p:cNvSpPr>
          <p:nvPr>
            <p:ph type="title"/>
          </p:nvPr>
        </p:nvSpPr>
        <p:spPr>
          <a:xfrm>
            <a:off x="250825" y="260350"/>
            <a:ext cx="8066088" cy="714375"/>
          </a:xfrm>
        </p:spPr>
        <p:txBody>
          <a:bodyPr/>
          <a:lstStyle/>
          <a:p>
            <a:r>
              <a:rPr lang="zh-CN" altLang="en-US" sz="3600" smtClean="0"/>
              <a:t>差错检测的基本原理</a:t>
            </a:r>
            <a:endParaRPr lang="en-US" altLang="zh-CN" sz="3600" smtClean="0"/>
          </a:p>
        </p:txBody>
      </p:sp>
      <p:sp>
        <p:nvSpPr>
          <p:cNvPr id="1944580" name="Text Box 4"/>
          <p:cNvSpPr txBox="1">
            <a:spLocks noChangeArrowheads="1"/>
          </p:cNvSpPr>
          <p:nvPr/>
        </p:nvSpPr>
        <p:spPr bwMode="auto">
          <a:xfrm>
            <a:off x="571500" y="5429250"/>
            <a:ext cx="8331200" cy="584200"/>
          </a:xfrm>
          <a:prstGeom prst="rect">
            <a:avLst/>
          </a:prstGeom>
          <a:noFill/>
          <a:ln w="9525">
            <a:noFill/>
            <a:miter lim="800000"/>
            <a:headEnd/>
            <a:tailEnd/>
          </a:ln>
          <a:effectLst/>
        </p:spPr>
        <p:txBody>
          <a:bodyPr>
            <a:spAutoFit/>
          </a:bodyPr>
          <a:lstStyle/>
          <a:p>
            <a:pPr>
              <a:defRPr/>
            </a:pPr>
            <a:r>
              <a:rPr lang="en-US" altLang="zh-CN" sz="1600" dirty="0">
                <a:latin typeface="+mn-lt"/>
              </a:rPr>
              <a:t>EDC/ECC = </a:t>
            </a:r>
            <a:r>
              <a:rPr lang="zh-CN" altLang="en-US" sz="1600" dirty="0">
                <a:latin typeface="+mn-lt"/>
              </a:rPr>
              <a:t>检错和纠错的比特</a:t>
            </a:r>
            <a:r>
              <a:rPr lang="en-US" altLang="zh-CN" sz="1600" dirty="0">
                <a:latin typeface="+mn-lt"/>
              </a:rPr>
              <a:t>(</a:t>
            </a:r>
            <a:r>
              <a:rPr lang="zh-CN" altLang="en-US" sz="1600" dirty="0">
                <a:latin typeface="+mn-lt"/>
              </a:rPr>
              <a:t>冗余填充</a:t>
            </a:r>
            <a:r>
              <a:rPr lang="en-US" altLang="zh-CN" sz="1600" dirty="0">
                <a:latin typeface="+mn-lt"/>
              </a:rPr>
              <a:t>)</a:t>
            </a:r>
          </a:p>
          <a:p>
            <a:pPr>
              <a:defRPr/>
            </a:pPr>
            <a:r>
              <a:rPr lang="en-US" altLang="zh-CN" sz="1600" dirty="0">
                <a:latin typeface="+mn-lt"/>
              </a:rPr>
              <a:t>D    = </a:t>
            </a:r>
            <a:r>
              <a:rPr lang="zh-CN" altLang="en-US" sz="1600" dirty="0">
                <a:latin typeface="+mn-lt"/>
              </a:rPr>
              <a:t>受差错保护的数据部分</a:t>
            </a:r>
            <a:r>
              <a:rPr lang="en-US" altLang="zh-CN" sz="1600" dirty="0">
                <a:latin typeface="+mn-lt"/>
              </a:rPr>
              <a:t>, </a:t>
            </a:r>
            <a:r>
              <a:rPr lang="zh-CN" altLang="en-US" sz="1600" dirty="0">
                <a:latin typeface="+mn-lt"/>
              </a:rPr>
              <a:t>包括首部字段</a:t>
            </a:r>
            <a:endParaRPr lang="en-US" altLang="zh-CN" sz="1600" dirty="0">
              <a:latin typeface="+mn-lt"/>
            </a:endParaRPr>
          </a:p>
        </p:txBody>
      </p:sp>
      <p:grpSp>
        <p:nvGrpSpPr>
          <p:cNvPr id="60421" name="Group 7"/>
          <p:cNvGrpSpPr>
            <a:grpSpLocks/>
          </p:cNvGrpSpPr>
          <p:nvPr/>
        </p:nvGrpSpPr>
        <p:grpSpPr bwMode="auto">
          <a:xfrm>
            <a:off x="1835150" y="1557338"/>
            <a:ext cx="5670550" cy="3541712"/>
            <a:chOff x="936" y="2093"/>
            <a:chExt cx="3572" cy="1959"/>
          </a:xfrm>
        </p:grpSpPr>
        <p:pic>
          <p:nvPicPr>
            <p:cNvPr id="60422"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 y="2093"/>
              <a:ext cx="3572" cy="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Rectangle 5"/>
            <p:cNvSpPr>
              <a:spLocks noChangeArrowheads="1"/>
            </p:cNvSpPr>
            <p:nvPr/>
          </p:nvSpPr>
          <p:spPr bwMode="auto">
            <a:xfrm>
              <a:off x="3392" y="2467"/>
              <a:ext cx="111" cy="1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0424" name="Text Box 6"/>
            <p:cNvSpPr txBox="1">
              <a:spLocks noChangeArrowheads="1"/>
            </p:cNvSpPr>
            <p:nvPr/>
          </p:nvSpPr>
          <p:spPr bwMode="auto">
            <a:xfrm>
              <a:off x="3007" y="2440"/>
              <a:ext cx="59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latin typeface="Arial" panose="020B0604020202020204" pitchFamily="34" charset="0"/>
                  <a:ea typeface="宋体" panose="02010600030101010101" pitchFamily="2" charset="-122"/>
                </a:rPr>
                <a:t>otherwise</a:t>
              </a: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A1994C5-485F-4B70-AAFD-818FC727D1B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48</a:t>
            </a:fld>
            <a:r>
              <a:rPr kumimoji="0" lang="en-US" altLang="zh-CN" sz="1000" smtClean="0">
                <a:latin typeface="Arial" panose="020B0604020202020204" pitchFamily="34" charset="0"/>
                <a:ea typeface="宋体" panose="02010600030101010101" pitchFamily="2" charset="-122"/>
              </a:rPr>
              <a:t>-</a:t>
            </a:r>
          </a:p>
        </p:txBody>
      </p:sp>
      <p:sp>
        <p:nvSpPr>
          <p:cNvPr id="62467" name="Rectangle 4"/>
          <p:cNvSpPr>
            <a:spLocks noGrp="1" noChangeArrowheads="1"/>
          </p:cNvSpPr>
          <p:nvPr>
            <p:ph type="title"/>
          </p:nvPr>
        </p:nvSpPr>
        <p:spPr>
          <a:xfrm>
            <a:off x="250825" y="260350"/>
            <a:ext cx="7543800" cy="714375"/>
          </a:xfrm>
        </p:spPr>
        <p:txBody>
          <a:bodyPr/>
          <a:lstStyle/>
          <a:p>
            <a:r>
              <a:rPr lang="zh-CN" altLang="en-US" sz="3600" smtClean="0"/>
              <a:t>差错检测的基本原理</a:t>
            </a:r>
            <a:endParaRPr lang="en-US" altLang="zh-CN" sz="3600" smtClean="0"/>
          </a:p>
        </p:txBody>
      </p:sp>
      <p:sp>
        <p:nvSpPr>
          <p:cNvPr id="62468" name="Rectangle 5"/>
          <p:cNvSpPr>
            <a:spLocks noGrp="1" noChangeArrowheads="1"/>
          </p:cNvSpPr>
          <p:nvPr>
            <p:ph type="body" idx="1"/>
          </p:nvPr>
        </p:nvSpPr>
        <p:spPr>
          <a:xfrm>
            <a:off x="457200" y="1125538"/>
            <a:ext cx="8218488" cy="5327650"/>
          </a:xfrm>
        </p:spPr>
        <p:txBody>
          <a:bodyPr/>
          <a:lstStyle/>
          <a:p>
            <a:r>
              <a:rPr lang="zh-CN" altLang="en-US" smtClean="0"/>
              <a:t>主要目标</a:t>
            </a:r>
            <a:endParaRPr lang="en-US" altLang="zh-CN" smtClean="0"/>
          </a:p>
          <a:p>
            <a:pPr lvl="1"/>
            <a:r>
              <a:rPr lang="zh-CN" altLang="en-US" sz="2800" smtClean="0"/>
              <a:t>冗余度</a:t>
            </a:r>
            <a:endParaRPr lang="en-US" altLang="zh-CN" sz="2800" smtClean="0"/>
          </a:p>
          <a:p>
            <a:pPr lvl="2"/>
            <a:r>
              <a:rPr lang="en-US" altLang="zh-CN" sz="2500" i="1" smtClean="0">
                <a:latin typeface="Times New Roman" panose="02020603050405020304" pitchFamily="18" charset="0"/>
              </a:rPr>
              <a:t>n</a:t>
            </a:r>
            <a:r>
              <a:rPr lang="en-US" altLang="zh-CN" sz="2500" smtClean="0"/>
              <a:t> = </a:t>
            </a:r>
            <a:r>
              <a:rPr lang="zh-CN" altLang="en-US" sz="2500" smtClean="0"/>
              <a:t>数据长度</a:t>
            </a:r>
            <a:r>
              <a:rPr lang="en-US" altLang="zh-CN" sz="2500" smtClean="0"/>
              <a:t>, </a:t>
            </a:r>
            <a:r>
              <a:rPr lang="en-US" altLang="zh-CN" sz="2500" i="1" smtClean="0">
                <a:latin typeface="Times New Roman" panose="02020603050405020304" pitchFamily="18" charset="0"/>
              </a:rPr>
              <a:t>k</a:t>
            </a:r>
            <a:r>
              <a:rPr lang="en-US" altLang="zh-CN" sz="2500" smtClean="0"/>
              <a:t> = EDC</a:t>
            </a:r>
            <a:r>
              <a:rPr lang="zh-CN" altLang="en-US" sz="2500" smtClean="0"/>
              <a:t>长度</a:t>
            </a:r>
            <a:endParaRPr lang="en-US" altLang="zh-CN" sz="2500" smtClean="0"/>
          </a:p>
          <a:p>
            <a:pPr lvl="2"/>
            <a:r>
              <a:rPr lang="en-US" altLang="zh-CN" sz="2500" i="1" smtClean="0">
                <a:latin typeface="Times New Roman" panose="02020603050405020304" pitchFamily="18" charset="0"/>
              </a:rPr>
              <a:t>k</a:t>
            </a:r>
            <a:r>
              <a:rPr lang="en-US" altLang="zh-CN" sz="2500" smtClean="0"/>
              <a:t> </a:t>
            </a:r>
            <a:r>
              <a:rPr lang="zh-CN" altLang="en-US" sz="2500" smtClean="0"/>
              <a:t>远小于</a:t>
            </a:r>
            <a:r>
              <a:rPr lang="en-US" altLang="zh-CN" sz="2500" smtClean="0"/>
              <a:t> </a:t>
            </a:r>
            <a:r>
              <a:rPr lang="en-US" altLang="zh-CN" sz="2500" i="1" smtClean="0">
                <a:latin typeface="Times New Roman" panose="02020603050405020304" pitchFamily="18" charset="0"/>
              </a:rPr>
              <a:t>n</a:t>
            </a:r>
          </a:p>
          <a:p>
            <a:pPr lvl="1"/>
            <a:r>
              <a:rPr lang="zh-CN" altLang="en-US" smtClean="0"/>
              <a:t>检错概率</a:t>
            </a:r>
            <a:endParaRPr lang="en-US" altLang="zh-CN" smtClean="0"/>
          </a:p>
          <a:p>
            <a:pPr lvl="2"/>
            <a:r>
              <a:rPr lang="zh-CN" altLang="en-US" sz="2500" smtClean="0"/>
              <a:t>概率最大化</a:t>
            </a:r>
            <a:endParaRPr lang="en-US" altLang="zh-CN" sz="2500" smtClean="0"/>
          </a:p>
          <a:p>
            <a:pPr lvl="2"/>
            <a:endParaRPr lang="en-US" altLang="zh-CN" sz="2500" smtClean="0"/>
          </a:p>
          <a:p>
            <a:r>
              <a:rPr lang="zh-CN" altLang="en-US" smtClean="0"/>
              <a:t>差错检测并不一定</a:t>
            </a:r>
            <a:r>
              <a:rPr lang="en-US" altLang="zh-CN" smtClean="0"/>
              <a:t>100% </a:t>
            </a:r>
            <a:r>
              <a:rPr lang="zh-CN" altLang="en-US" smtClean="0"/>
              <a:t>可靠</a:t>
            </a:r>
            <a:r>
              <a:rPr lang="en-US" altLang="zh-CN" smtClean="0"/>
              <a:t>!</a:t>
            </a:r>
          </a:p>
          <a:p>
            <a:pPr lvl="1"/>
            <a:r>
              <a:rPr lang="en-US" altLang="zh-CN" smtClean="0"/>
              <a:t> </a:t>
            </a:r>
            <a:r>
              <a:rPr lang="zh-CN" altLang="en-US" smtClean="0"/>
              <a:t>协议可能出现错误</a:t>
            </a:r>
            <a:r>
              <a:rPr lang="en-US" altLang="zh-CN" smtClean="0"/>
              <a:t>(</a:t>
            </a:r>
            <a:r>
              <a:rPr lang="zh-CN" altLang="en-US" smtClean="0"/>
              <a:t>极少数</a:t>
            </a:r>
            <a:r>
              <a:rPr lang="en-US" altLang="zh-CN" smtClean="0"/>
              <a:t>)</a:t>
            </a:r>
          </a:p>
          <a:p>
            <a:pPr lvl="1"/>
            <a:r>
              <a:rPr lang="en-US" altLang="zh-CN" smtClean="0"/>
              <a:t>EDC</a:t>
            </a:r>
            <a:r>
              <a:rPr lang="zh-CN" altLang="en-US" smtClean="0"/>
              <a:t>字段越长检错效果越好</a:t>
            </a:r>
            <a:endParaRPr lang="en-US" altLang="zh-CN"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8825D1C-DB15-4299-AE13-8F6B3F9BA9E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49</a:t>
            </a:fld>
            <a:r>
              <a:rPr kumimoji="0" lang="en-US" altLang="zh-CN" sz="1000" smtClean="0">
                <a:latin typeface="Arial" panose="020B0604020202020204" pitchFamily="34" charset="0"/>
                <a:ea typeface="宋体" panose="02010600030101010101" pitchFamily="2" charset="-122"/>
              </a:rPr>
              <a:t>-</a:t>
            </a:r>
          </a:p>
        </p:txBody>
      </p:sp>
      <p:sp>
        <p:nvSpPr>
          <p:cNvPr id="63491" name="Rectangle 12"/>
          <p:cNvSpPr>
            <a:spLocks noGrp="1" noChangeArrowheads="1"/>
          </p:cNvSpPr>
          <p:nvPr>
            <p:ph type="title"/>
          </p:nvPr>
        </p:nvSpPr>
        <p:spPr/>
        <p:txBody>
          <a:bodyPr/>
          <a:lstStyle/>
          <a:p>
            <a:r>
              <a:rPr lang="zh-CN" altLang="en-US" smtClean="0"/>
              <a:t>二维奇偶校验</a:t>
            </a:r>
            <a:endParaRPr lang="en-US" altLang="zh-CN" smtClean="0"/>
          </a:p>
        </p:txBody>
      </p:sp>
      <p:sp>
        <p:nvSpPr>
          <p:cNvPr id="1956877" name="Rectangle 13"/>
          <p:cNvSpPr>
            <a:spLocks noGrp="1" noChangeArrowheads="1"/>
          </p:cNvSpPr>
          <p:nvPr>
            <p:ph type="body" idx="1"/>
          </p:nvPr>
        </p:nvSpPr>
        <p:spPr/>
        <p:txBody>
          <a:bodyPr/>
          <a:lstStyle/>
          <a:p>
            <a:pPr>
              <a:buFont typeface="Wingdings" panose="05000000000000000000" pitchFamily="2" charset="2"/>
              <a:buNone/>
              <a:defRPr/>
            </a:pPr>
            <a:r>
              <a:rPr lang="zh-CN" altLang="en-US" b="1" i="1" dirty="0" smtClean="0">
                <a:solidFill>
                  <a:srgbClr val="000099"/>
                </a:solidFill>
                <a:effectLst>
                  <a:outerShdw blurRad="38100" dist="38100" dir="2700000" algn="tl">
                    <a:srgbClr val="C0C0C0"/>
                  </a:outerShdw>
                </a:effectLst>
              </a:rPr>
              <a:t>基本的单比特奇偶校验</a:t>
            </a:r>
            <a:endParaRPr lang="en-US" altLang="zh-CN" b="1" i="1" dirty="0">
              <a:solidFill>
                <a:srgbClr val="000099"/>
              </a:solidFill>
              <a:effectLst>
                <a:outerShdw blurRad="38100" dist="38100" dir="2700000" algn="tl">
                  <a:srgbClr val="C0C0C0"/>
                </a:outerShdw>
              </a:effectLst>
            </a:endParaRPr>
          </a:p>
          <a:p>
            <a:pPr>
              <a:defRPr/>
            </a:pPr>
            <a:r>
              <a:rPr lang="zh-CN" altLang="en-US" sz="2600" dirty="0" smtClean="0"/>
              <a:t>单比特</a:t>
            </a:r>
            <a:r>
              <a:rPr lang="zh-CN" altLang="en-US" sz="2600" dirty="0">
                <a:solidFill>
                  <a:srgbClr val="FF0000"/>
                </a:solidFill>
              </a:rPr>
              <a:t>校验</a:t>
            </a:r>
            <a:r>
              <a:rPr lang="en-US" altLang="zh-CN" sz="2600" dirty="0" smtClean="0"/>
              <a:t>:</a:t>
            </a:r>
            <a:endParaRPr lang="en-US" altLang="zh-CN" sz="2600" dirty="0"/>
          </a:p>
          <a:p>
            <a:pPr lvl="1">
              <a:defRPr/>
            </a:pPr>
            <a:r>
              <a:rPr lang="zh-CN" altLang="en-US" dirty="0" smtClean="0">
                <a:solidFill>
                  <a:srgbClr val="FF0000"/>
                </a:solidFill>
              </a:rPr>
              <a:t>检测</a:t>
            </a:r>
            <a:r>
              <a:rPr lang="en-US" altLang="zh-CN" dirty="0" smtClean="0"/>
              <a:t> </a:t>
            </a:r>
            <a:r>
              <a:rPr lang="zh-CN" altLang="en-US" dirty="0" smtClean="0"/>
              <a:t>单比特错误</a:t>
            </a:r>
            <a:endParaRPr lang="en-US" altLang="zh-CN" dirty="0"/>
          </a:p>
          <a:p>
            <a:pPr lvl="1">
              <a:defRPr/>
            </a:pPr>
            <a:endParaRPr lang="en-US" altLang="zh-CN" dirty="0"/>
          </a:p>
          <a:p>
            <a:pPr lvl="1">
              <a:defRPr/>
            </a:pPr>
            <a:endParaRPr lang="en-US" altLang="zh-CN" dirty="0"/>
          </a:p>
          <a:p>
            <a:pPr lvl="1">
              <a:defRPr/>
            </a:pPr>
            <a:endParaRPr lang="en-US" altLang="zh-CN" dirty="0"/>
          </a:p>
          <a:p>
            <a:pPr lvl="1">
              <a:defRPr/>
            </a:pPr>
            <a:endParaRPr lang="en-US" altLang="zh-CN" sz="2200" dirty="0"/>
          </a:p>
          <a:p>
            <a:pPr lvl="1">
              <a:defRPr/>
            </a:pPr>
            <a:r>
              <a:rPr lang="zh-CN" altLang="en-US" sz="2200" dirty="0" smtClean="0"/>
              <a:t>奇数校验根据字节中</a:t>
            </a:r>
            <a:r>
              <a:rPr lang="en-US" altLang="zh-CN" sz="2200" dirty="0" smtClean="0"/>
              <a:t>1</a:t>
            </a:r>
            <a:r>
              <a:rPr lang="zh-CN" altLang="en-US" sz="2200" dirty="0" smtClean="0"/>
              <a:t>的个数置位第</a:t>
            </a:r>
            <a:r>
              <a:rPr lang="en-US" altLang="zh-CN" sz="2200" dirty="0" smtClean="0">
                <a:solidFill>
                  <a:srgbClr val="FF0000"/>
                </a:solidFill>
              </a:rPr>
              <a:t>d+1</a:t>
            </a:r>
            <a:r>
              <a:rPr lang="zh-CN" altLang="en-US" sz="2200" dirty="0" smtClean="0"/>
              <a:t>比特使得</a:t>
            </a:r>
            <a:r>
              <a:rPr lang="en-US" altLang="zh-CN" sz="2200" dirty="0" smtClean="0">
                <a:solidFill>
                  <a:srgbClr val="FF0000"/>
                </a:solidFill>
              </a:rPr>
              <a:t>d+1</a:t>
            </a:r>
            <a:r>
              <a:rPr lang="zh-CN" altLang="en-US" sz="2200" dirty="0" smtClean="0"/>
              <a:t>个比特中</a:t>
            </a:r>
            <a:r>
              <a:rPr lang="en-US" altLang="zh-CN" sz="2200" dirty="0" smtClean="0"/>
              <a:t>1</a:t>
            </a:r>
            <a:r>
              <a:rPr lang="zh-CN" altLang="en-US" sz="2200" dirty="0" smtClean="0"/>
              <a:t>的个数为奇数</a:t>
            </a:r>
            <a:endParaRPr lang="en-US" altLang="zh-CN" sz="2200" dirty="0"/>
          </a:p>
          <a:p>
            <a:pPr lvl="1">
              <a:defRPr/>
            </a:pPr>
            <a:r>
              <a:rPr lang="zh-CN" altLang="en-US" sz="2200" dirty="0" smtClean="0"/>
              <a:t>偶数校验根据字节中</a:t>
            </a:r>
            <a:r>
              <a:rPr lang="en-US" altLang="zh-CN" sz="2200" dirty="0" smtClean="0"/>
              <a:t>1</a:t>
            </a:r>
            <a:r>
              <a:rPr lang="zh-CN" altLang="en-US" sz="2200" dirty="0" smtClean="0"/>
              <a:t>的个数置位第</a:t>
            </a:r>
            <a:r>
              <a:rPr lang="en-US" altLang="zh-CN" sz="2200" dirty="0" smtClean="0">
                <a:solidFill>
                  <a:srgbClr val="FF0000"/>
                </a:solidFill>
              </a:rPr>
              <a:t>d+1</a:t>
            </a:r>
            <a:r>
              <a:rPr lang="zh-CN" altLang="en-US" sz="2200" dirty="0" smtClean="0"/>
              <a:t>比特使得</a:t>
            </a:r>
            <a:r>
              <a:rPr lang="en-US" altLang="zh-CN" sz="2200" dirty="0" smtClean="0">
                <a:solidFill>
                  <a:srgbClr val="FF0000"/>
                </a:solidFill>
              </a:rPr>
              <a:t>d+1</a:t>
            </a:r>
            <a:r>
              <a:rPr lang="zh-CN" altLang="en-US" sz="2200" dirty="0" smtClean="0"/>
              <a:t>个比特中</a:t>
            </a:r>
            <a:r>
              <a:rPr lang="en-US" altLang="zh-CN" sz="2200" dirty="0" smtClean="0"/>
              <a:t>1</a:t>
            </a:r>
            <a:r>
              <a:rPr lang="zh-CN" altLang="en-US" sz="2200" dirty="0" smtClean="0"/>
              <a:t>的个数为偶数</a:t>
            </a:r>
            <a:r>
              <a:rPr lang="en-US" altLang="zh-CN" sz="2200" dirty="0" smtClean="0"/>
              <a:t>.</a:t>
            </a:r>
            <a:endParaRPr lang="en-US" altLang="zh-CN" sz="2200" dirty="0"/>
          </a:p>
        </p:txBody>
      </p:sp>
      <p:grpSp>
        <p:nvGrpSpPr>
          <p:cNvPr id="63493" name="组合 1"/>
          <p:cNvGrpSpPr>
            <a:grpSpLocks/>
          </p:cNvGrpSpPr>
          <p:nvPr/>
        </p:nvGrpSpPr>
        <p:grpSpPr bwMode="auto">
          <a:xfrm>
            <a:off x="2484438" y="2781300"/>
            <a:ext cx="3814762" cy="1374775"/>
            <a:chOff x="2484438" y="2781300"/>
            <a:chExt cx="3814762" cy="1374776"/>
          </a:xfrm>
        </p:grpSpPr>
        <p:pic>
          <p:nvPicPr>
            <p:cNvPr id="63494" name="Picture 3" descr="522 Single Bit Par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4438" y="2781300"/>
              <a:ext cx="3398811"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14"/>
            <p:cNvSpPr txBox="1">
              <a:spLocks noChangeArrowheads="1"/>
            </p:cNvSpPr>
            <p:nvPr/>
          </p:nvSpPr>
          <p:spPr bwMode="auto">
            <a:xfrm>
              <a:off x="2801086" y="3789363"/>
              <a:ext cx="349811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 x 9 in 16 bits      odd parity bit</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t>回顾</a:t>
            </a:r>
            <a:r>
              <a:rPr lang="en-US" altLang="zh-CN" smtClean="0"/>
              <a:t>: </a:t>
            </a:r>
            <a:r>
              <a:rPr lang="zh-CN" altLang="en-US" smtClean="0"/>
              <a:t>网络体系结构</a:t>
            </a:r>
          </a:p>
        </p:txBody>
      </p:sp>
      <p:sp>
        <p:nvSpPr>
          <p:cNvPr id="11267" name="内容占位符 50"/>
          <p:cNvSpPr>
            <a:spLocks noGrp="1"/>
          </p:cNvSpPr>
          <p:nvPr>
            <p:ph idx="1"/>
          </p:nvPr>
        </p:nvSpPr>
        <p:spPr>
          <a:xfrm>
            <a:off x="457200" y="4714875"/>
            <a:ext cx="8229600" cy="1738313"/>
          </a:xfrm>
        </p:spPr>
        <p:txBody>
          <a:bodyPr/>
          <a:lstStyle/>
          <a:p>
            <a:r>
              <a:rPr lang="zh-CN" altLang="en-US" sz="2400" smtClean="0"/>
              <a:t>直连网络问题在体系结构中所处的层次</a:t>
            </a:r>
            <a:r>
              <a:rPr lang="en-US" altLang="zh-CN" sz="2400" smtClean="0"/>
              <a:t>?</a:t>
            </a:r>
          </a:p>
          <a:p>
            <a:pPr lvl="1"/>
            <a:r>
              <a:rPr lang="en-US" altLang="zh-CN" sz="2000" smtClean="0"/>
              <a:t>L1(</a:t>
            </a:r>
            <a:r>
              <a:rPr lang="zh-CN" altLang="en-US" sz="2000" smtClean="0"/>
              <a:t>物理层</a:t>
            </a:r>
            <a:r>
              <a:rPr lang="en-US" altLang="zh-CN" sz="2000" smtClean="0"/>
              <a:t>) </a:t>
            </a:r>
            <a:r>
              <a:rPr lang="zh-CN" altLang="en-US" sz="2000" smtClean="0"/>
              <a:t>处理物理传输媒质上的数字通信问题</a:t>
            </a:r>
            <a:r>
              <a:rPr lang="en-US" altLang="zh-CN" sz="2000" smtClean="0"/>
              <a:t>, </a:t>
            </a:r>
            <a:r>
              <a:rPr lang="zh-CN" altLang="en-US" sz="2000" smtClean="0"/>
              <a:t>特别是比特如何表示为模拟信号</a:t>
            </a:r>
            <a:endParaRPr lang="en-US" altLang="zh-CN" sz="2000" smtClean="0"/>
          </a:p>
          <a:p>
            <a:pPr lvl="1"/>
            <a:r>
              <a:rPr lang="zh-CN" altLang="en-US" sz="2000" smtClean="0"/>
              <a:t>直连网络的研究主要集中于</a:t>
            </a:r>
            <a:r>
              <a:rPr lang="en-US" altLang="zh-CN" sz="2000" smtClean="0"/>
              <a:t>L2(</a:t>
            </a:r>
            <a:r>
              <a:rPr lang="zh-CN" altLang="en-US" sz="2000" smtClean="0"/>
              <a:t>数据链路层</a:t>
            </a:r>
            <a:r>
              <a:rPr lang="en-US" altLang="zh-CN" sz="2000" smtClean="0"/>
              <a:t>)</a:t>
            </a:r>
            <a:endParaRPr lang="zh-CN" altLang="en-US" sz="2000" smtClean="0"/>
          </a:p>
        </p:txBody>
      </p:sp>
      <p:sp>
        <p:nvSpPr>
          <p:cNvPr id="1126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FC19DCF-9212-4781-98F1-ADFE182DC259}"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5</a:t>
            </a:fld>
            <a:r>
              <a:rPr kumimoji="0" lang="en-US" altLang="zh-CN" sz="1000" smtClean="0">
                <a:latin typeface="Arial" panose="020B0604020202020204" pitchFamily="34" charset="0"/>
                <a:ea typeface="宋体" panose="02010600030101010101" pitchFamily="2" charset="-122"/>
              </a:rPr>
              <a:t>-</a:t>
            </a:r>
          </a:p>
        </p:txBody>
      </p:sp>
      <p:grpSp>
        <p:nvGrpSpPr>
          <p:cNvPr id="11269" name="组合 4"/>
          <p:cNvGrpSpPr>
            <a:grpSpLocks/>
          </p:cNvGrpSpPr>
          <p:nvPr/>
        </p:nvGrpSpPr>
        <p:grpSpPr bwMode="auto">
          <a:xfrm>
            <a:off x="928688" y="1285875"/>
            <a:ext cx="1714500" cy="2686050"/>
            <a:chOff x="642910" y="1576374"/>
            <a:chExt cx="1714512" cy="2686126"/>
          </a:xfrm>
        </p:grpSpPr>
        <p:sp>
          <p:nvSpPr>
            <p:cNvPr id="6" name="Rectangle 4"/>
            <p:cNvSpPr>
              <a:spLocks noChangeArrowheads="1"/>
            </p:cNvSpPr>
            <p:nvPr/>
          </p:nvSpPr>
          <p:spPr bwMode="auto">
            <a:xfrm>
              <a:off x="642910" y="1576374"/>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7" name="Text Box 5"/>
            <p:cNvSpPr txBox="1">
              <a:spLocks noChangeArrowheads="1"/>
            </p:cNvSpPr>
            <p:nvPr/>
          </p:nvSpPr>
          <p:spPr bwMode="auto">
            <a:xfrm>
              <a:off x="642910" y="1576374"/>
              <a:ext cx="1714512"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应用层</a:t>
              </a:r>
              <a:endParaRPr lang="en-US" altLang="zh-CN" sz="2000" dirty="0">
                <a:latin typeface="+mn-ea"/>
                <a:ea typeface="+mn-ea"/>
              </a:endParaRPr>
            </a:p>
          </p:txBody>
        </p:sp>
        <p:sp>
          <p:nvSpPr>
            <p:cNvPr id="8" name="Rectangle 6"/>
            <p:cNvSpPr>
              <a:spLocks noChangeArrowheads="1"/>
            </p:cNvSpPr>
            <p:nvPr/>
          </p:nvSpPr>
          <p:spPr bwMode="auto">
            <a:xfrm>
              <a:off x="642910" y="1957385"/>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9" name="Text Box 7"/>
            <p:cNvSpPr txBox="1">
              <a:spLocks noChangeArrowheads="1"/>
            </p:cNvSpPr>
            <p:nvPr/>
          </p:nvSpPr>
          <p:spPr bwMode="auto">
            <a:xfrm>
              <a:off x="673072" y="1941509"/>
              <a:ext cx="1684350"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表示层</a:t>
              </a:r>
              <a:endParaRPr lang="en-US" altLang="zh-CN" sz="2000" dirty="0">
                <a:latin typeface="+mn-ea"/>
                <a:ea typeface="+mn-ea"/>
              </a:endParaRPr>
            </a:p>
          </p:txBody>
        </p:sp>
        <p:sp>
          <p:nvSpPr>
            <p:cNvPr id="10" name="Rectangle 8"/>
            <p:cNvSpPr>
              <a:spLocks noChangeArrowheads="1"/>
            </p:cNvSpPr>
            <p:nvPr/>
          </p:nvSpPr>
          <p:spPr bwMode="auto">
            <a:xfrm>
              <a:off x="642910" y="2338396"/>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11" name="Text Box 9"/>
            <p:cNvSpPr txBox="1">
              <a:spLocks noChangeArrowheads="1"/>
            </p:cNvSpPr>
            <p:nvPr/>
          </p:nvSpPr>
          <p:spPr bwMode="auto">
            <a:xfrm>
              <a:off x="901674" y="2322520"/>
              <a:ext cx="1169996"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会话层</a:t>
              </a:r>
              <a:endParaRPr lang="en-US" altLang="zh-CN" sz="2000" dirty="0">
                <a:latin typeface="+mn-ea"/>
                <a:ea typeface="+mn-ea"/>
              </a:endParaRPr>
            </a:p>
          </p:txBody>
        </p:sp>
        <p:sp>
          <p:nvSpPr>
            <p:cNvPr id="12" name="Rectangle 10"/>
            <p:cNvSpPr>
              <a:spLocks noChangeArrowheads="1"/>
            </p:cNvSpPr>
            <p:nvPr/>
          </p:nvSpPr>
          <p:spPr bwMode="auto">
            <a:xfrm>
              <a:off x="642910" y="2719406"/>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13" name="Text Box 11"/>
            <p:cNvSpPr txBox="1">
              <a:spLocks noChangeArrowheads="1"/>
            </p:cNvSpPr>
            <p:nvPr/>
          </p:nvSpPr>
          <p:spPr bwMode="auto">
            <a:xfrm>
              <a:off x="823886" y="2703531"/>
              <a:ext cx="1390660"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传输层</a:t>
              </a:r>
              <a:endParaRPr lang="en-US" altLang="zh-CN" sz="2000" dirty="0">
                <a:latin typeface="+mn-ea"/>
                <a:ea typeface="+mn-ea"/>
              </a:endParaRPr>
            </a:p>
          </p:txBody>
        </p:sp>
        <p:sp>
          <p:nvSpPr>
            <p:cNvPr id="14" name="Rectangle 12"/>
            <p:cNvSpPr>
              <a:spLocks noChangeArrowheads="1"/>
            </p:cNvSpPr>
            <p:nvPr/>
          </p:nvSpPr>
          <p:spPr bwMode="auto">
            <a:xfrm>
              <a:off x="642910" y="3100417"/>
              <a:ext cx="1703399" cy="38101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mn-ea"/>
              </a:endParaRPr>
            </a:p>
          </p:txBody>
        </p:sp>
        <p:sp>
          <p:nvSpPr>
            <p:cNvPr id="15" name="Text Box 13"/>
            <p:cNvSpPr txBox="1">
              <a:spLocks noChangeArrowheads="1"/>
            </p:cNvSpPr>
            <p:nvPr/>
          </p:nvSpPr>
          <p:spPr bwMode="auto">
            <a:xfrm>
              <a:off x="823886" y="3084542"/>
              <a:ext cx="1390660"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网络层</a:t>
              </a:r>
              <a:endParaRPr lang="en-US" altLang="zh-CN" sz="2000" dirty="0">
                <a:latin typeface="+mn-ea"/>
                <a:ea typeface="+mn-ea"/>
              </a:endParaRPr>
            </a:p>
          </p:txBody>
        </p:sp>
        <p:sp>
          <p:nvSpPr>
            <p:cNvPr id="16" name="Rectangle 14"/>
            <p:cNvSpPr>
              <a:spLocks noChangeArrowheads="1"/>
            </p:cNvSpPr>
            <p:nvPr/>
          </p:nvSpPr>
          <p:spPr bwMode="auto">
            <a:xfrm>
              <a:off x="642910" y="3481428"/>
              <a:ext cx="1703399" cy="38101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mn-ea"/>
              </a:endParaRPr>
            </a:p>
          </p:txBody>
        </p:sp>
        <p:sp>
          <p:nvSpPr>
            <p:cNvPr id="17" name="Text Box 15"/>
            <p:cNvSpPr txBox="1">
              <a:spLocks noChangeArrowheads="1"/>
            </p:cNvSpPr>
            <p:nvPr/>
          </p:nvSpPr>
          <p:spPr bwMode="auto">
            <a:xfrm>
              <a:off x="823886" y="3465552"/>
              <a:ext cx="1466860" cy="400061"/>
            </a:xfrm>
            <a:prstGeom prst="rect">
              <a:avLst/>
            </a:prstGeom>
            <a:noFill/>
            <a:ln w="25400">
              <a:noFill/>
              <a:miter lim="800000"/>
              <a:headEnd/>
              <a:tailEnd/>
            </a:ln>
          </p:spPr>
          <p:txBody>
            <a:bodyPr wrap="none">
              <a:spAutoFit/>
            </a:bodyPr>
            <a:lstStyle/>
            <a:p>
              <a:pPr>
                <a:defRPr/>
              </a:pPr>
              <a:r>
                <a:rPr lang="zh-CN" altLang="en-US" sz="2000" dirty="0">
                  <a:latin typeface="+mn-ea"/>
                  <a:ea typeface="+mn-ea"/>
                </a:rPr>
                <a:t>数据链路层</a:t>
              </a:r>
              <a:endParaRPr lang="en-US" altLang="zh-CN" sz="2000" dirty="0">
                <a:latin typeface="+mn-ea"/>
                <a:ea typeface="+mn-ea"/>
              </a:endParaRPr>
            </a:p>
          </p:txBody>
        </p:sp>
        <p:sp>
          <p:nvSpPr>
            <p:cNvPr id="18" name="Rectangle 16"/>
            <p:cNvSpPr>
              <a:spLocks noChangeArrowheads="1"/>
            </p:cNvSpPr>
            <p:nvPr/>
          </p:nvSpPr>
          <p:spPr bwMode="auto">
            <a:xfrm>
              <a:off x="642910" y="3862439"/>
              <a:ext cx="1703399" cy="38101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mn-ea"/>
              </a:endParaRPr>
            </a:p>
          </p:txBody>
        </p:sp>
        <p:sp>
          <p:nvSpPr>
            <p:cNvPr id="19" name="Text Box 17"/>
            <p:cNvSpPr txBox="1">
              <a:spLocks noChangeArrowheads="1"/>
            </p:cNvSpPr>
            <p:nvPr/>
          </p:nvSpPr>
          <p:spPr bwMode="auto">
            <a:xfrm>
              <a:off x="857223" y="3862439"/>
              <a:ext cx="1285884"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物理层</a:t>
              </a:r>
              <a:endParaRPr lang="en-US" altLang="zh-CN" sz="2000" dirty="0">
                <a:latin typeface="+mn-ea"/>
                <a:ea typeface="+mn-ea"/>
              </a:endParaRPr>
            </a:p>
          </p:txBody>
        </p:sp>
      </p:grpSp>
      <p:grpSp>
        <p:nvGrpSpPr>
          <p:cNvPr id="11270" name="组合 19"/>
          <p:cNvGrpSpPr>
            <a:grpSpLocks/>
          </p:cNvGrpSpPr>
          <p:nvPr/>
        </p:nvGrpSpPr>
        <p:grpSpPr bwMode="auto">
          <a:xfrm>
            <a:off x="3609975" y="1214438"/>
            <a:ext cx="5105400" cy="2743200"/>
            <a:chOff x="3309910" y="1500174"/>
            <a:chExt cx="5105400" cy="2743200"/>
          </a:xfrm>
        </p:grpSpPr>
        <p:sp>
          <p:nvSpPr>
            <p:cNvPr id="21" name="Rectangle 18"/>
            <p:cNvSpPr>
              <a:spLocks noChangeArrowheads="1"/>
            </p:cNvSpPr>
            <p:nvPr/>
          </p:nvSpPr>
          <p:spPr bwMode="auto">
            <a:xfrm>
              <a:off x="3309910" y="3100374"/>
              <a:ext cx="1703388" cy="381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2" name="Text Box 19"/>
            <p:cNvSpPr txBox="1">
              <a:spLocks noChangeArrowheads="1"/>
            </p:cNvSpPr>
            <p:nvPr/>
          </p:nvSpPr>
          <p:spPr bwMode="auto">
            <a:xfrm>
              <a:off x="3490885" y="3084499"/>
              <a:ext cx="1352550" cy="396875"/>
            </a:xfrm>
            <a:prstGeom prst="rect">
              <a:avLst/>
            </a:prstGeom>
            <a:noFill/>
            <a:ln w="25400">
              <a:noFill/>
              <a:miter lim="800000"/>
              <a:headEnd/>
              <a:tailEnd/>
            </a:ln>
          </p:spPr>
          <p:txBody>
            <a:bodyPr>
              <a:spAutoFit/>
            </a:bodyPr>
            <a:lstStyle/>
            <a:p>
              <a:pPr algn="ctr">
                <a:defRPr/>
              </a:pPr>
              <a:r>
                <a:rPr lang="zh-CN" altLang="en-US" sz="2000" dirty="0">
                  <a:latin typeface="Times New Roman" pitchFamily="18" charset="0"/>
                  <a:ea typeface="+mn-ea"/>
                  <a:cs typeface="Times New Roman" pitchFamily="18" charset="0"/>
                </a:rPr>
                <a:t>网际层</a:t>
              </a:r>
              <a:endParaRPr lang="en-US" altLang="zh-CN" sz="2000" dirty="0">
                <a:latin typeface="Times New Roman" pitchFamily="18" charset="0"/>
                <a:ea typeface="+mn-ea"/>
                <a:cs typeface="Times New Roman" pitchFamily="18" charset="0"/>
              </a:endParaRPr>
            </a:p>
          </p:txBody>
        </p:sp>
        <p:sp>
          <p:nvSpPr>
            <p:cNvPr id="23" name="Rectangle 20"/>
            <p:cNvSpPr>
              <a:spLocks noChangeArrowheads="1"/>
            </p:cNvSpPr>
            <p:nvPr/>
          </p:nvSpPr>
          <p:spPr bwMode="auto">
            <a:xfrm>
              <a:off x="3309910" y="3481374"/>
              <a:ext cx="1703388" cy="762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4" name="Text Box 21"/>
            <p:cNvSpPr txBox="1">
              <a:spLocks noChangeArrowheads="1"/>
            </p:cNvSpPr>
            <p:nvPr/>
          </p:nvSpPr>
          <p:spPr bwMode="auto">
            <a:xfrm>
              <a:off x="3565498" y="3671874"/>
              <a:ext cx="1200150" cy="396875"/>
            </a:xfrm>
            <a:prstGeom prst="rect">
              <a:avLst/>
            </a:prstGeom>
            <a:noFill/>
            <a:ln w="25400">
              <a:noFill/>
              <a:miter lim="800000"/>
              <a:headEnd/>
              <a:tailEnd/>
            </a:ln>
          </p:spPr>
          <p:txBody>
            <a:bodyPr wrap="none">
              <a:spAutoFit/>
            </a:bodyPr>
            <a:lstStyle/>
            <a:p>
              <a:pPr>
                <a:defRPr/>
              </a:pPr>
              <a:r>
                <a:rPr lang="zh-CN" altLang="en-US" sz="2000" dirty="0">
                  <a:latin typeface="Times New Roman" pitchFamily="18" charset="0"/>
                  <a:ea typeface="+mn-ea"/>
                  <a:cs typeface="Times New Roman" pitchFamily="18" charset="0"/>
                </a:rPr>
                <a:t>网络接入</a:t>
              </a:r>
              <a:endParaRPr lang="en-US" altLang="zh-CN" sz="2000" dirty="0">
                <a:latin typeface="Times New Roman" pitchFamily="18" charset="0"/>
                <a:ea typeface="+mn-ea"/>
                <a:cs typeface="Times New Roman" pitchFamily="18" charset="0"/>
              </a:endParaRPr>
            </a:p>
          </p:txBody>
        </p:sp>
        <p:sp>
          <p:nvSpPr>
            <p:cNvPr id="25" name="Rectangle 22"/>
            <p:cNvSpPr>
              <a:spLocks noChangeArrowheads="1"/>
            </p:cNvSpPr>
            <p:nvPr/>
          </p:nvSpPr>
          <p:spPr bwMode="auto">
            <a:xfrm>
              <a:off x="3309910" y="2719374"/>
              <a:ext cx="1703388"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6" name="Text Box 23"/>
            <p:cNvSpPr txBox="1">
              <a:spLocks noChangeArrowheads="1"/>
            </p:cNvSpPr>
            <p:nvPr/>
          </p:nvSpPr>
          <p:spPr bwMode="auto">
            <a:xfrm>
              <a:off x="3490885" y="2703499"/>
              <a:ext cx="1352550" cy="396875"/>
            </a:xfrm>
            <a:prstGeom prst="rect">
              <a:avLst/>
            </a:prstGeom>
            <a:noFill/>
            <a:ln w="25400">
              <a:noFill/>
              <a:miter lim="800000"/>
              <a:headEnd/>
              <a:tailEnd/>
            </a:ln>
          </p:spPr>
          <p:txBody>
            <a:bodyPr>
              <a:spAutoFit/>
            </a:bodyPr>
            <a:lstStyle/>
            <a:p>
              <a:pPr algn="ctr">
                <a:defRPr/>
              </a:pPr>
              <a:r>
                <a:rPr lang="zh-CN" altLang="en-US" sz="2000" dirty="0">
                  <a:latin typeface="Times New Roman" pitchFamily="18" charset="0"/>
                  <a:ea typeface="+mn-ea"/>
                  <a:cs typeface="Times New Roman" pitchFamily="18" charset="0"/>
                </a:rPr>
                <a:t>运输层</a:t>
              </a:r>
              <a:endParaRPr lang="en-US" altLang="zh-CN" sz="2000" dirty="0">
                <a:latin typeface="Times New Roman" pitchFamily="18" charset="0"/>
                <a:ea typeface="+mn-ea"/>
                <a:cs typeface="Times New Roman" pitchFamily="18" charset="0"/>
              </a:endParaRPr>
            </a:p>
          </p:txBody>
        </p:sp>
        <p:sp>
          <p:nvSpPr>
            <p:cNvPr id="27" name="Rectangle 24"/>
            <p:cNvSpPr>
              <a:spLocks noChangeArrowheads="1"/>
            </p:cNvSpPr>
            <p:nvPr/>
          </p:nvSpPr>
          <p:spPr bwMode="auto">
            <a:xfrm>
              <a:off x="3309910" y="1576374"/>
              <a:ext cx="1703388"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8" name="Text Box 25"/>
            <p:cNvSpPr txBox="1">
              <a:spLocks noChangeArrowheads="1"/>
            </p:cNvSpPr>
            <p:nvPr/>
          </p:nvSpPr>
          <p:spPr bwMode="auto">
            <a:xfrm>
              <a:off x="3386110" y="1576374"/>
              <a:ext cx="1528763" cy="396875"/>
            </a:xfrm>
            <a:prstGeom prst="rect">
              <a:avLst/>
            </a:prstGeom>
            <a:noFill/>
            <a:ln w="25400">
              <a:noFill/>
              <a:miter lim="800000"/>
              <a:headEnd/>
              <a:tailEnd/>
            </a:ln>
          </p:spPr>
          <p:txBody>
            <a:bodyPr>
              <a:spAutoFit/>
            </a:bodyPr>
            <a:lstStyle/>
            <a:p>
              <a:pPr algn="ctr">
                <a:defRPr/>
              </a:pPr>
              <a:r>
                <a:rPr lang="zh-CN" altLang="en-US" sz="2000" dirty="0">
                  <a:latin typeface="Times New Roman" pitchFamily="18" charset="0"/>
                  <a:ea typeface="+mn-ea"/>
                  <a:cs typeface="Times New Roman" pitchFamily="18" charset="0"/>
                </a:rPr>
                <a:t>应用层</a:t>
              </a:r>
              <a:endParaRPr lang="en-US" altLang="zh-CN" sz="2000" dirty="0">
                <a:latin typeface="Times New Roman" pitchFamily="18" charset="0"/>
                <a:ea typeface="+mn-ea"/>
                <a:cs typeface="Times New Roman" pitchFamily="18" charset="0"/>
              </a:endParaRPr>
            </a:p>
          </p:txBody>
        </p:sp>
        <p:sp>
          <p:nvSpPr>
            <p:cNvPr id="29" name="Rectangle 26"/>
            <p:cNvSpPr>
              <a:spLocks noChangeArrowheads="1"/>
            </p:cNvSpPr>
            <p:nvPr/>
          </p:nvSpPr>
          <p:spPr bwMode="auto">
            <a:xfrm>
              <a:off x="3309910" y="1957374"/>
              <a:ext cx="1703388"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30" name="Rectangle 27"/>
            <p:cNvSpPr>
              <a:spLocks noChangeArrowheads="1"/>
            </p:cNvSpPr>
            <p:nvPr/>
          </p:nvSpPr>
          <p:spPr bwMode="auto">
            <a:xfrm>
              <a:off x="3309910" y="2338374"/>
              <a:ext cx="1703388"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31" name="Rectangle 28"/>
            <p:cNvSpPr>
              <a:spLocks noChangeArrowheads="1"/>
            </p:cNvSpPr>
            <p:nvPr/>
          </p:nvSpPr>
          <p:spPr bwMode="auto">
            <a:xfrm>
              <a:off x="5748310" y="2947974"/>
              <a:ext cx="2667000" cy="5334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32" name="Rectangle 29"/>
            <p:cNvSpPr>
              <a:spLocks noChangeArrowheads="1"/>
            </p:cNvSpPr>
            <p:nvPr/>
          </p:nvSpPr>
          <p:spPr bwMode="auto">
            <a:xfrm>
              <a:off x="6815110" y="30241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dirty="0">
                  <a:latin typeface="Times New Roman" pitchFamily="18" charset="0"/>
                  <a:cs typeface="Times New Roman" pitchFamily="18" charset="0"/>
                </a:rPr>
                <a:t>IP</a:t>
              </a:r>
            </a:p>
          </p:txBody>
        </p:sp>
        <p:sp>
          <p:nvSpPr>
            <p:cNvPr id="33" name="Rectangle 30"/>
            <p:cNvSpPr>
              <a:spLocks noChangeArrowheads="1"/>
            </p:cNvSpPr>
            <p:nvPr/>
          </p:nvSpPr>
          <p:spPr bwMode="auto">
            <a:xfrm>
              <a:off x="5748310" y="3481374"/>
              <a:ext cx="2667000" cy="762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34" name="Rectangle 31"/>
            <p:cNvSpPr>
              <a:spLocks noChangeArrowheads="1"/>
            </p:cNvSpPr>
            <p:nvPr/>
          </p:nvSpPr>
          <p:spPr bwMode="auto">
            <a:xfrm>
              <a:off x="5976910" y="3633774"/>
              <a:ext cx="685800" cy="381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altLang="zh-CN" sz="2000" dirty="0">
                  <a:latin typeface="Times New Roman" pitchFamily="18" charset="0"/>
                  <a:cs typeface="Times New Roman" pitchFamily="18" charset="0"/>
                </a:rPr>
                <a:t>LAN</a:t>
              </a:r>
            </a:p>
          </p:txBody>
        </p:sp>
        <p:sp>
          <p:nvSpPr>
            <p:cNvPr id="35" name="Rectangle 32"/>
            <p:cNvSpPr>
              <a:spLocks noChangeArrowheads="1"/>
            </p:cNvSpPr>
            <p:nvPr/>
          </p:nvSpPr>
          <p:spPr bwMode="auto">
            <a:xfrm>
              <a:off x="6891310" y="3557574"/>
              <a:ext cx="1295400" cy="609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Packet</a:t>
              </a:r>
            </a:p>
            <a:p>
              <a:pPr algn="ctr">
                <a:defRPr/>
              </a:pPr>
              <a:r>
                <a:rPr lang="en-US" altLang="zh-CN" sz="2000">
                  <a:latin typeface="Times New Roman" pitchFamily="18" charset="0"/>
                  <a:cs typeface="Times New Roman" pitchFamily="18" charset="0"/>
                </a:rPr>
                <a:t>radio</a:t>
              </a:r>
            </a:p>
          </p:txBody>
        </p:sp>
        <p:sp>
          <p:nvSpPr>
            <p:cNvPr id="36" name="Rectangle 33"/>
            <p:cNvSpPr>
              <a:spLocks noChangeArrowheads="1"/>
            </p:cNvSpPr>
            <p:nvPr/>
          </p:nvSpPr>
          <p:spPr bwMode="auto">
            <a:xfrm>
              <a:off x="5748310" y="2414574"/>
              <a:ext cx="2667000" cy="5334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37" name="Rectangle 34"/>
            <p:cNvSpPr>
              <a:spLocks noChangeArrowheads="1"/>
            </p:cNvSpPr>
            <p:nvPr/>
          </p:nvSpPr>
          <p:spPr bwMode="auto">
            <a:xfrm>
              <a:off x="6053110" y="24907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TCP</a:t>
              </a:r>
            </a:p>
          </p:txBody>
        </p:sp>
        <p:sp>
          <p:nvSpPr>
            <p:cNvPr id="38" name="Rectangle 35"/>
            <p:cNvSpPr>
              <a:spLocks noChangeArrowheads="1"/>
            </p:cNvSpPr>
            <p:nvPr/>
          </p:nvSpPr>
          <p:spPr bwMode="auto">
            <a:xfrm>
              <a:off x="7424710" y="24907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UDP</a:t>
              </a:r>
            </a:p>
          </p:txBody>
        </p:sp>
        <p:sp>
          <p:nvSpPr>
            <p:cNvPr id="39" name="Rectangle 36"/>
            <p:cNvSpPr>
              <a:spLocks noChangeArrowheads="1"/>
            </p:cNvSpPr>
            <p:nvPr/>
          </p:nvSpPr>
          <p:spPr bwMode="auto">
            <a:xfrm>
              <a:off x="5748310" y="1500174"/>
              <a:ext cx="2667000" cy="5334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40" name="Rectangle 37"/>
            <p:cNvSpPr>
              <a:spLocks noChangeArrowheads="1"/>
            </p:cNvSpPr>
            <p:nvPr/>
          </p:nvSpPr>
          <p:spPr bwMode="auto">
            <a:xfrm>
              <a:off x="5824510" y="1576374"/>
              <a:ext cx="8382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dirty="0">
                  <a:latin typeface="Times New Roman" pitchFamily="18" charset="0"/>
                  <a:cs typeface="Times New Roman" pitchFamily="18" charset="0"/>
                </a:rPr>
                <a:t>Telnet</a:t>
              </a:r>
            </a:p>
          </p:txBody>
        </p:sp>
        <p:sp>
          <p:nvSpPr>
            <p:cNvPr id="41" name="Rectangle 38"/>
            <p:cNvSpPr>
              <a:spLocks noChangeArrowheads="1"/>
            </p:cNvSpPr>
            <p:nvPr/>
          </p:nvSpPr>
          <p:spPr bwMode="auto">
            <a:xfrm>
              <a:off x="6815110" y="15763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FTP</a:t>
              </a:r>
            </a:p>
          </p:txBody>
        </p:sp>
        <p:sp>
          <p:nvSpPr>
            <p:cNvPr id="42" name="Rectangle 39"/>
            <p:cNvSpPr>
              <a:spLocks noChangeArrowheads="1"/>
            </p:cNvSpPr>
            <p:nvPr/>
          </p:nvSpPr>
          <p:spPr bwMode="auto">
            <a:xfrm>
              <a:off x="7577110" y="15763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DNS</a:t>
              </a:r>
            </a:p>
          </p:txBody>
        </p:sp>
        <p:sp>
          <p:nvSpPr>
            <p:cNvPr id="43" name="Line 40"/>
            <p:cNvSpPr>
              <a:spLocks noChangeShapeType="1"/>
            </p:cNvSpPr>
            <p:nvPr/>
          </p:nvSpPr>
          <p:spPr bwMode="auto">
            <a:xfrm flipV="1">
              <a:off x="4986310" y="15001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4" name="Line 41"/>
            <p:cNvSpPr>
              <a:spLocks noChangeShapeType="1"/>
            </p:cNvSpPr>
            <p:nvPr/>
          </p:nvSpPr>
          <p:spPr bwMode="auto">
            <a:xfrm>
              <a:off x="4986310" y="19573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5" name="Line 42"/>
            <p:cNvSpPr>
              <a:spLocks noChangeShapeType="1"/>
            </p:cNvSpPr>
            <p:nvPr/>
          </p:nvSpPr>
          <p:spPr bwMode="auto">
            <a:xfrm flipV="1">
              <a:off x="4986310" y="2414574"/>
              <a:ext cx="762000" cy="3048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6" name="Line 43"/>
            <p:cNvSpPr>
              <a:spLocks noChangeShapeType="1"/>
            </p:cNvSpPr>
            <p:nvPr/>
          </p:nvSpPr>
          <p:spPr bwMode="auto">
            <a:xfrm flipV="1">
              <a:off x="4986310" y="2947974"/>
              <a:ext cx="762000" cy="1524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7" name="Line 44"/>
            <p:cNvSpPr>
              <a:spLocks noChangeShapeType="1"/>
            </p:cNvSpPr>
            <p:nvPr/>
          </p:nvSpPr>
          <p:spPr bwMode="auto">
            <a:xfrm>
              <a:off x="4986310" y="3481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8" name="Line 45"/>
            <p:cNvSpPr>
              <a:spLocks noChangeShapeType="1"/>
            </p:cNvSpPr>
            <p:nvPr/>
          </p:nvSpPr>
          <p:spPr bwMode="auto">
            <a:xfrm>
              <a:off x="4986310" y="4243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grpSp>
      <p:sp>
        <p:nvSpPr>
          <p:cNvPr id="11271" name="矩形 55"/>
          <p:cNvSpPr>
            <a:spLocks noChangeArrowheads="1"/>
          </p:cNvSpPr>
          <p:nvPr/>
        </p:nvSpPr>
        <p:spPr bwMode="auto">
          <a:xfrm>
            <a:off x="142875" y="4071938"/>
            <a:ext cx="300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ISO OSI </a:t>
            </a:r>
            <a:r>
              <a:rPr kumimoji="0" lang="zh-CN" altLang="en-US" sz="1400" b="1">
                <a:latin typeface="Arial" panose="020B0604020202020204" pitchFamily="34" charset="0"/>
                <a:ea typeface="宋体" panose="02010600030101010101" pitchFamily="2" charset="-122"/>
              </a:rPr>
              <a:t>网络体系结构</a:t>
            </a:r>
            <a:endParaRPr kumimoji="0" lang="en-US" altLang="zh-CN" sz="1400" b="1">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(7</a:t>
            </a:r>
            <a:r>
              <a:rPr kumimoji="0" lang="zh-CN" altLang="en-US" sz="1400" b="1">
                <a:latin typeface="Arial" panose="020B0604020202020204" pitchFamily="34" charset="0"/>
                <a:ea typeface="宋体" panose="02010600030101010101" pitchFamily="2" charset="-122"/>
              </a:rPr>
              <a:t>层参考模型</a:t>
            </a:r>
            <a:r>
              <a:rPr kumimoji="0" lang="en-US" altLang="zh-CN" sz="1400" b="1">
                <a:latin typeface="Arial" panose="020B0604020202020204" pitchFamily="34" charset="0"/>
                <a:ea typeface="宋体" panose="02010600030101010101" pitchFamily="2" charset="-122"/>
              </a:rPr>
              <a:t>)</a:t>
            </a:r>
            <a:endParaRPr kumimoji="0" lang="zh-CN" altLang="en-US" sz="1400">
              <a:latin typeface="Arial" panose="020B0604020202020204" pitchFamily="34" charset="0"/>
              <a:ea typeface="宋体" panose="02010600030101010101" pitchFamily="2" charset="-122"/>
            </a:endParaRPr>
          </a:p>
        </p:txBody>
      </p:sp>
      <p:sp>
        <p:nvSpPr>
          <p:cNvPr id="11272" name="矩形 56"/>
          <p:cNvSpPr>
            <a:spLocks noChangeArrowheads="1"/>
          </p:cNvSpPr>
          <p:nvPr/>
        </p:nvSpPr>
        <p:spPr bwMode="auto">
          <a:xfrm>
            <a:off x="4643438" y="4071938"/>
            <a:ext cx="314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Internet  </a:t>
            </a:r>
            <a:r>
              <a:rPr kumimoji="0" lang="zh-CN" altLang="en-US" sz="1400" b="1">
                <a:latin typeface="Arial" panose="020B0604020202020204" pitchFamily="34" charset="0"/>
                <a:ea typeface="宋体" panose="02010600030101010101" pitchFamily="2" charset="-122"/>
              </a:rPr>
              <a:t>体系结构</a:t>
            </a:r>
            <a:r>
              <a:rPr kumimoji="0" lang="en-US" altLang="zh-CN" sz="1400" b="1">
                <a:latin typeface="Arial" panose="020B0604020202020204" pitchFamily="34" charset="0"/>
                <a:ea typeface="宋体" panose="02010600030101010101" pitchFamily="2" charset="-122"/>
              </a:rPr>
              <a:t> </a:t>
            </a: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(4</a:t>
            </a:r>
            <a:r>
              <a:rPr kumimoji="0" lang="zh-CN" altLang="en-US" sz="1400" b="1">
                <a:latin typeface="Arial" panose="020B0604020202020204" pitchFamily="34" charset="0"/>
                <a:ea typeface="宋体" panose="02010600030101010101" pitchFamily="2" charset="-122"/>
              </a:rPr>
              <a:t>层</a:t>
            </a:r>
            <a:r>
              <a:rPr kumimoji="0" lang="en-US" altLang="zh-CN" sz="1400" b="1">
                <a:latin typeface="Arial" panose="020B0604020202020204" pitchFamily="34" charset="0"/>
                <a:ea typeface="宋体" panose="02010600030101010101" pitchFamily="2" charset="-122"/>
              </a:rPr>
              <a:t>TCP/IP </a:t>
            </a:r>
            <a:r>
              <a:rPr kumimoji="0" lang="zh-CN" altLang="en-US" sz="1400" b="1">
                <a:latin typeface="Arial" panose="020B0604020202020204" pitchFamily="34" charset="0"/>
                <a:ea typeface="宋体" panose="02010600030101010101" pitchFamily="2" charset="-122"/>
              </a:rPr>
              <a:t>协议栈</a:t>
            </a:r>
            <a:r>
              <a:rPr kumimoji="0" lang="en-US" altLang="zh-CN" sz="1400" b="1">
                <a:latin typeface="Arial" panose="020B0604020202020204" pitchFamily="34" charset="0"/>
                <a:ea typeface="宋体" panose="02010600030101010101" pitchFamily="2" charset="-122"/>
              </a:rPr>
              <a:t>)</a:t>
            </a:r>
            <a:endParaRPr kumimoji="0" lang="zh-CN" altLang="en-US" sz="1400">
              <a:latin typeface="Arial" panose="020B0604020202020204" pitchFamily="34" charset="0"/>
              <a:ea typeface="宋体" panose="02010600030101010101" pitchFamily="2" charset="-122"/>
            </a:endParaRPr>
          </a:p>
        </p:txBody>
      </p:sp>
      <p:sp>
        <p:nvSpPr>
          <p:cNvPr id="53" name="右箭头 52"/>
          <p:cNvSpPr/>
          <p:nvPr/>
        </p:nvSpPr>
        <p:spPr>
          <a:xfrm>
            <a:off x="214313" y="3214688"/>
            <a:ext cx="642937" cy="412750"/>
          </a:xfrm>
          <a:prstGeom prst="rightArrow">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zh-CN" altLang="en-US" smtClean="0"/>
              <a:t>二维奇偶校验</a:t>
            </a:r>
            <a:endParaRPr lang="en-US" altLang="zh-CN" smtClean="0"/>
          </a:p>
        </p:txBody>
      </p:sp>
      <p:sp>
        <p:nvSpPr>
          <p:cNvPr id="65539" name="Rectangle 11"/>
          <p:cNvSpPr>
            <a:spLocks noGrp="1" noChangeArrowheads="1"/>
          </p:cNvSpPr>
          <p:nvPr>
            <p:ph type="body" idx="1"/>
          </p:nvPr>
        </p:nvSpPr>
        <p:spPr/>
        <p:txBody>
          <a:bodyPr/>
          <a:lstStyle/>
          <a:p>
            <a:r>
              <a:rPr lang="zh-CN" altLang="en-US" smtClean="0"/>
              <a:t>可以检测并纠正单比特错误</a:t>
            </a:r>
            <a:endParaRPr lang="en-US" altLang="zh-CN" smtClean="0"/>
          </a:p>
        </p:txBody>
      </p:sp>
      <p:sp>
        <p:nvSpPr>
          <p:cNvPr id="6554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47B9FA3-F13D-481C-AEBA-D7E02550CFA7}"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50</a:t>
            </a:fld>
            <a:r>
              <a:rPr kumimoji="0" lang="en-US" altLang="zh-CN" sz="1000" smtClean="0">
                <a:latin typeface="Arial" panose="020B0604020202020204" pitchFamily="34" charset="0"/>
                <a:ea typeface="宋体" panose="02010600030101010101" pitchFamily="2" charset="-122"/>
              </a:rPr>
              <a:t>-</a:t>
            </a:r>
          </a:p>
        </p:txBody>
      </p:sp>
      <p:grpSp>
        <p:nvGrpSpPr>
          <p:cNvPr id="65541" name="Group 22"/>
          <p:cNvGrpSpPr>
            <a:grpSpLocks/>
          </p:cNvGrpSpPr>
          <p:nvPr/>
        </p:nvGrpSpPr>
        <p:grpSpPr bwMode="auto">
          <a:xfrm>
            <a:off x="2205038" y="2070100"/>
            <a:ext cx="3581400" cy="4645025"/>
            <a:chOff x="1111" y="1410"/>
            <a:chExt cx="2744" cy="2910"/>
          </a:xfrm>
        </p:grpSpPr>
        <p:grpSp>
          <p:nvGrpSpPr>
            <p:cNvPr id="65542" name="Group 19"/>
            <p:cNvGrpSpPr>
              <a:grpSpLocks/>
            </p:cNvGrpSpPr>
            <p:nvPr/>
          </p:nvGrpSpPr>
          <p:grpSpPr bwMode="auto">
            <a:xfrm>
              <a:off x="1202" y="1410"/>
              <a:ext cx="2653" cy="2910"/>
              <a:chOff x="1202" y="1410"/>
              <a:chExt cx="2653" cy="2910"/>
            </a:xfrm>
          </p:grpSpPr>
          <p:pic>
            <p:nvPicPr>
              <p:cNvPr id="65545" name="Picture 5" descr="523 Double Bit Pa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 y="1410"/>
                <a:ext cx="2653" cy="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Rectangle 13"/>
              <p:cNvSpPr>
                <a:spLocks noChangeArrowheads="1"/>
              </p:cNvSpPr>
              <p:nvPr/>
            </p:nvSpPr>
            <p:spPr bwMode="auto">
              <a:xfrm>
                <a:off x="2472" y="3974"/>
                <a:ext cx="1361" cy="34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47" name="Text Box 17"/>
              <p:cNvSpPr txBox="1">
                <a:spLocks noChangeArrowheads="1"/>
              </p:cNvSpPr>
              <p:nvPr/>
            </p:nvSpPr>
            <p:spPr bwMode="auto">
              <a:xfrm>
                <a:off x="2632" y="3521"/>
                <a:ext cx="67" cy="1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2000">
                    <a:latin typeface="Courier New" panose="02070309020205020404" pitchFamily="49" charset="0"/>
                    <a:ea typeface="宋体" panose="02010600030101010101" pitchFamily="2" charset="-122"/>
                  </a:rPr>
                  <a:t>0</a:t>
                </a:r>
                <a:endParaRPr kumimoji="0" lang="en-US" altLang="zh-CN" sz="1800">
                  <a:latin typeface="Comic Sans MS" panose="030F0702030302020204" pitchFamily="66" charset="0"/>
                  <a:ea typeface="宋体" panose="02010600030101010101" pitchFamily="2" charset="-122"/>
                </a:endParaRPr>
              </a:p>
            </p:txBody>
          </p:sp>
          <p:sp>
            <p:nvSpPr>
              <p:cNvPr id="65548" name="Text Box 18"/>
              <p:cNvSpPr txBox="1">
                <a:spLocks noChangeArrowheads="1"/>
              </p:cNvSpPr>
              <p:nvPr/>
            </p:nvSpPr>
            <p:spPr bwMode="auto">
              <a:xfrm>
                <a:off x="1445" y="3529"/>
                <a:ext cx="90"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2000">
                    <a:latin typeface="Courier New" panose="02070309020205020404" pitchFamily="49" charset="0"/>
                    <a:ea typeface="宋体" panose="02010600030101010101" pitchFamily="2" charset="-122"/>
                  </a:rPr>
                  <a:t>0</a:t>
                </a:r>
                <a:endParaRPr kumimoji="0" lang="en-US" altLang="zh-CN" sz="1800">
                  <a:latin typeface="Comic Sans MS" panose="030F0702030302020204" pitchFamily="66" charset="0"/>
                  <a:ea typeface="宋体" panose="02010600030101010101" pitchFamily="2" charset="-122"/>
                </a:endParaRPr>
              </a:p>
            </p:txBody>
          </p:sp>
          <p:sp>
            <p:nvSpPr>
              <p:cNvPr id="65549" name="Rectangle 12"/>
              <p:cNvSpPr>
                <a:spLocks noChangeArrowheads="1"/>
              </p:cNvSpPr>
              <p:nvPr/>
            </p:nvSpPr>
            <p:spPr bwMode="auto">
              <a:xfrm>
                <a:off x="1202" y="3702"/>
                <a:ext cx="1043" cy="22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65543" name="Text Box 20"/>
            <p:cNvSpPr txBox="1">
              <a:spLocks noChangeArrowheads="1"/>
            </p:cNvSpPr>
            <p:nvPr/>
          </p:nvSpPr>
          <p:spPr bwMode="auto">
            <a:xfrm>
              <a:off x="1111" y="2523"/>
              <a:ext cx="1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sp>
          <p:nvSpPr>
            <p:cNvPr id="65544" name="Text Box 21"/>
            <p:cNvSpPr txBox="1">
              <a:spLocks noChangeArrowheads="1"/>
            </p:cNvSpPr>
            <p:nvPr/>
          </p:nvSpPr>
          <p:spPr bwMode="auto">
            <a:xfrm>
              <a:off x="3598" y="1467"/>
              <a:ext cx="1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F85B9E2-CBF2-4E6A-BF43-36F6CA25543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51</a:t>
            </a:fld>
            <a:r>
              <a:rPr kumimoji="0" lang="en-US" altLang="zh-CN" sz="1000" smtClean="0">
                <a:latin typeface="Arial" panose="020B0604020202020204" pitchFamily="34" charset="0"/>
                <a:ea typeface="宋体" panose="02010600030101010101" pitchFamily="2" charset="-122"/>
              </a:rPr>
              <a:t>-</a:t>
            </a:r>
          </a:p>
        </p:txBody>
      </p:sp>
      <p:sp>
        <p:nvSpPr>
          <p:cNvPr id="67587" name="Rectangle 8"/>
          <p:cNvSpPr>
            <a:spLocks noGrp="1" noChangeArrowheads="1"/>
          </p:cNvSpPr>
          <p:nvPr>
            <p:ph type="title"/>
          </p:nvPr>
        </p:nvSpPr>
        <p:spPr/>
        <p:txBody>
          <a:bodyPr/>
          <a:lstStyle/>
          <a:p>
            <a:r>
              <a:rPr lang="zh-CN" altLang="en-US" sz="3500" smtClean="0"/>
              <a:t>互联网校验和算法</a:t>
            </a:r>
            <a:r>
              <a:rPr lang="en-US" altLang="zh-CN" sz="3500" smtClean="0"/>
              <a:t> </a:t>
            </a:r>
          </a:p>
        </p:txBody>
      </p:sp>
      <p:sp>
        <p:nvSpPr>
          <p:cNvPr id="67588" name="Rectangle 9"/>
          <p:cNvSpPr>
            <a:spLocks noGrp="1" noChangeArrowheads="1"/>
          </p:cNvSpPr>
          <p:nvPr>
            <p:ph type="body" idx="1"/>
          </p:nvPr>
        </p:nvSpPr>
        <p:spPr/>
        <p:txBody>
          <a:bodyPr/>
          <a:lstStyle/>
          <a:p>
            <a:r>
              <a:rPr lang="zh-CN" altLang="en-US" sz="2200" smtClean="0"/>
              <a:t>目标</a:t>
            </a:r>
            <a:endParaRPr lang="en-US" altLang="zh-CN" sz="2200" smtClean="0"/>
          </a:p>
          <a:p>
            <a:pPr lvl="1"/>
            <a:r>
              <a:rPr lang="zh-CN" altLang="en-US" sz="2200" smtClean="0"/>
              <a:t>检测传输分组中的错误</a:t>
            </a:r>
            <a:r>
              <a:rPr lang="en-US" altLang="zh-CN" sz="2200" smtClean="0"/>
              <a:t>(e.g., flipped bits)</a:t>
            </a:r>
          </a:p>
          <a:p>
            <a:pPr lvl="1"/>
            <a:r>
              <a:rPr lang="zh-CN" altLang="en-US" sz="2200" smtClean="0"/>
              <a:t>注意</a:t>
            </a:r>
            <a:r>
              <a:rPr lang="en-US" altLang="zh-CN" sz="2200" smtClean="0"/>
              <a:t>: </a:t>
            </a:r>
            <a:r>
              <a:rPr lang="zh-CN" altLang="en-US" sz="2200" smtClean="0">
                <a:solidFill>
                  <a:srgbClr val="0000FF"/>
                </a:solidFill>
              </a:rPr>
              <a:t>仅在传输层使用</a:t>
            </a:r>
            <a:endParaRPr lang="en-US" altLang="zh-CN" sz="2200" smtClean="0">
              <a:solidFill>
                <a:srgbClr val="0000FF"/>
              </a:solidFill>
            </a:endParaRPr>
          </a:p>
          <a:p>
            <a:r>
              <a:rPr lang="zh-CN" altLang="en-US" sz="2200" smtClean="0"/>
              <a:t>发送方</a:t>
            </a:r>
            <a:r>
              <a:rPr lang="en-US" altLang="zh-CN" sz="2200" smtClean="0"/>
              <a:t>:</a:t>
            </a:r>
          </a:p>
          <a:p>
            <a:pPr lvl="1"/>
            <a:r>
              <a:rPr lang="zh-CN" altLang="en-US" sz="2200" smtClean="0"/>
              <a:t>将数据分段为</a:t>
            </a:r>
            <a:r>
              <a:rPr lang="en-US" altLang="zh-CN" sz="2200" smtClean="0"/>
              <a:t>16</a:t>
            </a:r>
            <a:r>
              <a:rPr lang="zh-CN" altLang="en-US" sz="2200" smtClean="0"/>
              <a:t>比特整数的序列</a:t>
            </a:r>
            <a:endParaRPr lang="en-US" altLang="zh-CN" sz="2200" smtClean="0"/>
          </a:p>
          <a:p>
            <a:pPr lvl="1"/>
            <a:r>
              <a:rPr lang="zh-CN" altLang="en-US" sz="2200" smtClean="0"/>
              <a:t>校验和</a:t>
            </a:r>
            <a:r>
              <a:rPr lang="en-US" altLang="zh-CN" sz="2200" smtClean="0"/>
              <a:t>: </a:t>
            </a:r>
            <a:r>
              <a:rPr lang="zh-CN" altLang="en-US" sz="2200" smtClean="0"/>
              <a:t>对分段反码求和，结果取反</a:t>
            </a:r>
            <a:endParaRPr lang="en-US" altLang="zh-CN" sz="2200" smtClean="0"/>
          </a:p>
          <a:p>
            <a:pPr lvl="1"/>
            <a:r>
              <a:rPr lang="zh-CN" altLang="en-US" sz="2200" smtClean="0"/>
              <a:t>将结果写入</a:t>
            </a:r>
            <a:r>
              <a:rPr lang="en-US" altLang="zh-CN" sz="2200" smtClean="0"/>
              <a:t>IP</a:t>
            </a:r>
            <a:r>
              <a:rPr lang="zh-CN" altLang="en-US" sz="2200" smtClean="0"/>
              <a:t>分组的校验和字段</a:t>
            </a:r>
            <a:endParaRPr lang="en-US" altLang="zh-CN" sz="2200" smtClean="0"/>
          </a:p>
          <a:p>
            <a:r>
              <a:rPr lang="zh-CN" altLang="en-US" sz="2200" smtClean="0"/>
              <a:t>接收方</a:t>
            </a:r>
            <a:r>
              <a:rPr lang="en-US" altLang="zh-CN" sz="2200" smtClean="0"/>
              <a:t>:</a:t>
            </a:r>
          </a:p>
          <a:p>
            <a:pPr lvl="1"/>
            <a:r>
              <a:rPr lang="zh-CN" altLang="en-US" sz="2200" smtClean="0"/>
              <a:t>计算接收数据的校验和</a:t>
            </a:r>
            <a:endParaRPr lang="en-US" altLang="zh-CN" sz="2200" smtClean="0"/>
          </a:p>
          <a:p>
            <a:pPr lvl="1"/>
            <a:r>
              <a:rPr lang="zh-CN" altLang="en-US" sz="2200" smtClean="0"/>
              <a:t>将计算结果于校验和字段的内容进行比较</a:t>
            </a:r>
            <a:r>
              <a:rPr lang="en-US" altLang="zh-CN" sz="2200" smtClean="0"/>
              <a:t>:</a:t>
            </a:r>
          </a:p>
          <a:p>
            <a:pPr lvl="2"/>
            <a:r>
              <a:rPr lang="zh-CN" altLang="en-US" sz="2200" smtClean="0"/>
              <a:t>不一致</a:t>
            </a:r>
            <a:r>
              <a:rPr lang="en-US" altLang="zh-CN" sz="2200" smtClean="0"/>
              <a:t>- </a:t>
            </a:r>
            <a:r>
              <a:rPr lang="zh-CN" altLang="en-US" sz="2200" smtClean="0"/>
              <a:t>存在错误</a:t>
            </a:r>
            <a:endParaRPr lang="en-US" altLang="zh-CN" sz="2200" smtClean="0"/>
          </a:p>
          <a:p>
            <a:pPr lvl="2"/>
            <a:r>
              <a:rPr lang="zh-CN" altLang="en-US" sz="2200" smtClean="0"/>
              <a:t>一致</a:t>
            </a:r>
            <a:r>
              <a:rPr lang="en-US" altLang="zh-CN" sz="2200" smtClean="0"/>
              <a:t> – </a:t>
            </a:r>
            <a:r>
              <a:rPr lang="zh-CN" altLang="en-US" sz="2200" smtClean="0"/>
              <a:t>正确</a:t>
            </a:r>
            <a:endParaRPr lang="en-US" altLang="zh-CN" sz="220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9207761-CC23-4F3E-99F5-8BF58E5C7A4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52</a:t>
            </a:fld>
            <a:r>
              <a:rPr kumimoji="0" lang="en-US" altLang="zh-CN" sz="1000" smtClean="0">
                <a:latin typeface="Arial" panose="020B0604020202020204" pitchFamily="34" charset="0"/>
                <a:ea typeface="宋体" panose="02010600030101010101" pitchFamily="2" charset="-122"/>
              </a:rPr>
              <a:t>-</a:t>
            </a:r>
          </a:p>
        </p:txBody>
      </p:sp>
      <p:sp>
        <p:nvSpPr>
          <p:cNvPr id="68611" name="Rectangle 2"/>
          <p:cNvSpPr>
            <a:spLocks noGrp="1" noChangeArrowheads="1"/>
          </p:cNvSpPr>
          <p:nvPr>
            <p:ph type="title"/>
          </p:nvPr>
        </p:nvSpPr>
        <p:spPr/>
        <p:txBody>
          <a:bodyPr/>
          <a:lstStyle/>
          <a:p>
            <a:r>
              <a:rPr lang="zh-CN" altLang="en-US" sz="3500" smtClean="0"/>
              <a:t>互联网校验和算法</a:t>
            </a:r>
            <a:endParaRPr lang="en-US" altLang="zh-CN" sz="3500" smtClean="0"/>
          </a:p>
        </p:txBody>
      </p:sp>
      <p:sp>
        <p:nvSpPr>
          <p:cNvPr id="68612" name="Rectangle 3"/>
          <p:cNvSpPr>
            <a:spLocks noGrp="1" noChangeArrowheads="1"/>
          </p:cNvSpPr>
          <p:nvPr>
            <p:ph type="body" idx="1"/>
          </p:nvPr>
        </p:nvSpPr>
        <p:spPr/>
        <p:txBody>
          <a:bodyPr/>
          <a:lstStyle/>
          <a:p>
            <a:pPr>
              <a:lnSpc>
                <a:spcPct val="120000"/>
              </a:lnSpc>
            </a:pPr>
            <a:r>
              <a:rPr lang="en-US" altLang="zh-CN" sz="2600" dirty="0" smtClean="0"/>
              <a:t>Internet </a:t>
            </a:r>
            <a:r>
              <a:rPr lang="zh-CN" altLang="en-US" sz="2600" dirty="0" smtClean="0"/>
              <a:t>校验和算法是一种弱检测算法</a:t>
            </a:r>
            <a:r>
              <a:rPr lang="en-US" altLang="zh-CN" sz="2600" dirty="0" smtClean="0"/>
              <a:t>, </a:t>
            </a:r>
            <a:r>
              <a:rPr lang="zh-CN" altLang="en-US" sz="2600" dirty="0" smtClean="0"/>
              <a:t>为什么</a:t>
            </a:r>
            <a:r>
              <a:rPr lang="en-US" altLang="zh-CN" sz="2600" dirty="0" smtClean="0"/>
              <a:t>IP</a:t>
            </a:r>
            <a:r>
              <a:rPr lang="zh-CN" altLang="en-US" sz="2600" dirty="0" smtClean="0"/>
              <a:t>协议中采用该算法</a:t>
            </a:r>
            <a:r>
              <a:rPr lang="en-US" altLang="zh-CN" sz="2600" dirty="0" smtClean="0"/>
              <a:t> ?</a:t>
            </a:r>
          </a:p>
          <a:p>
            <a:pPr lvl="1">
              <a:lnSpc>
                <a:spcPct val="120000"/>
              </a:lnSpc>
            </a:pPr>
            <a:r>
              <a:rPr lang="zh-CN" altLang="en-US" sz="2400" dirty="0" smtClean="0">
                <a:solidFill>
                  <a:srgbClr val="FF0000"/>
                </a:solidFill>
              </a:rPr>
              <a:t>易于软件实现，硬件实现更高效</a:t>
            </a:r>
            <a:endParaRPr lang="en-US" altLang="zh-CN" sz="2400" dirty="0" smtClean="0">
              <a:solidFill>
                <a:srgbClr val="FF0000"/>
              </a:solidFill>
            </a:endParaRPr>
          </a:p>
          <a:p>
            <a:pPr lvl="1">
              <a:lnSpc>
                <a:spcPct val="120000"/>
              </a:lnSpc>
            </a:pPr>
            <a:r>
              <a:rPr lang="en-US" altLang="zh-CN" sz="2400" dirty="0" smtClean="0"/>
              <a:t>ARPANET</a:t>
            </a:r>
            <a:r>
              <a:rPr lang="zh-CN" altLang="en-US" sz="2400" dirty="0" smtClean="0"/>
              <a:t>网的经验表明</a:t>
            </a:r>
            <a:r>
              <a:rPr lang="en-US" altLang="zh-CN" sz="2400" dirty="0" smtClean="0"/>
              <a:t>, </a:t>
            </a:r>
            <a:r>
              <a:rPr lang="zh-CN" altLang="en-US" sz="2400" dirty="0" smtClean="0"/>
              <a:t>这种形式的校验和已经足够</a:t>
            </a:r>
            <a:endParaRPr lang="en-US" altLang="zh-CN" sz="2400" dirty="0" smtClean="0"/>
          </a:p>
          <a:p>
            <a:pPr lvl="1">
              <a:lnSpc>
                <a:spcPct val="120000"/>
              </a:lnSpc>
            </a:pPr>
            <a:r>
              <a:rPr lang="zh-CN" altLang="en-US" sz="2400" dirty="0" smtClean="0"/>
              <a:t>网络中大部分的差错已由链路层更强的差错检测算法</a:t>
            </a:r>
            <a:r>
              <a:rPr lang="en-US" altLang="zh-CN" sz="2400" dirty="0" smtClean="0"/>
              <a:t>(</a:t>
            </a:r>
            <a:r>
              <a:rPr lang="zh-CN" altLang="en-US" sz="2400" dirty="0" smtClean="0"/>
              <a:t>例如</a:t>
            </a:r>
            <a:r>
              <a:rPr lang="en-US" altLang="zh-CN" sz="2400" dirty="0" smtClean="0"/>
              <a:t>CRC)</a:t>
            </a:r>
            <a:r>
              <a:rPr lang="zh-CN" altLang="en-US" sz="2400" dirty="0" smtClean="0"/>
              <a:t>所识别</a:t>
            </a:r>
            <a:r>
              <a:rPr lang="en-US" altLang="zh-CN" sz="2400" dirty="0" smtClean="0"/>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8AEABE7-64D5-4611-A2A8-E21228A3F0C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53</a:t>
            </a:fld>
            <a:r>
              <a:rPr kumimoji="0" lang="en-US" altLang="zh-CN" sz="1000" smtClean="0">
                <a:latin typeface="Arial" panose="020B0604020202020204" pitchFamily="34" charset="0"/>
                <a:ea typeface="宋体" panose="02010600030101010101" pitchFamily="2" charset="-122"/>
              </a:rPr>
              <a:t>-</a:t>
            </a:r>
          </a:p>
        </p:txBody>
      </p:sp>
      <p:sp>
        <p:nvSpPr>
          <p:cNvPr id="69635"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sp>
        <p:nvSpPr>
          <p:cNvPr id="69636" name="Rectangle 3"/>
          <p:cNvSpPr>
            <a:spLocks noGrp="1" noChangeArrowheads="1"/>
          </p:cNvSpPr>
          <p:nvPr>
            <p:ph type="body" idx="1"/>
          </p:nvPr>
        </p:nvSpPr>
        <p:spPr>
          <a:xfrm>
            <a:off x="457200" y="1125538"/>
            <a:ext cx="8472488" cy="5327650"/>
          </a:xfrm>
        </p:spPr>
        <p:txBody>
          <a:bodyPr/>
          <a:lstStyle/>
          <a:p>
            <a:r>
              <a:rPr lang="zh-CN" altLang="en-US" sz="2400" dirty="0" smtClean="0"/>
              <a:t>原理</a:t>
            </a:r>
            <a:endParaRPr lang="en-US" altLang="zh-CN" sz="2400" dirty="0" smtClean="0"/>
          </a:p>
          <a:p>
            <a:pPr marL="742950" lvl="1" indent="-285750"/>
            <a:r>
              <a:rPr lang="zh-CN" altLang="en-US" sz="2400" dirty="0" smtClean="0"/>
              <a:t>以一个称为有限域的数学分支为理论基础</a:t>
            </a:r>
            <a:endParaRPr lang="en-US" altLang="zh-CN" sz="2400" dirty="0" smtClean="0"/>
          </a:p>
          <a:p>
            <a:r>
              <a:rPr lang="zh-CN" altLang="en-US" sz="2400" dirty="0" smtClean="0"/>
              <a:t>数学表述</a:t>
            </a:r>
            <a:endParaRPr lang="en-US" altLang="zh-CN" sz="2400" dirty="0" smtClean="0"/>
          </a:p>
          <a:p>
            <a:pPr marL="742950" lvl="1" indent="-285750"/>
            <a:r>
              <a:rPr lang="zh-CN" altLang="en-US" sz="2400" dirty="0" smtClean="0"/>
              <a:t>待发送数据</a:t>
            </a:r>
            <a:endParaRPr lang="en-US" altLang="zh-CN" sz="2400" dirty="0" smtClean="0"/>
          </a:p>
          <a:p>
            <a:pPr marL="1085850" lvl="2" indent="-228600"/>
            <a:r>
              <a:rPr lang="en-US" altLang="zh-CN" sz="2400" i="1" dirty="0" smtClean="0">
                <a:latin typeface="Times New Roman" panose="02020603050405020304" pitchFamily="18" charset="0"/>
              </a:rPr>
              <a:t>n</a:t>
            </a:r>
            <a:r>
              <a:rPr lang="en-US" altLang="zh-CN" sz="2400" dirty="0" smtClean="0">
                <a:latin typeface="Times New Roman" panose="02020603050405020304" pitchFamily="18" charset="0"/>
              </a:rPr>
              <a:t>-</a:t>
            </a:r>
            <a:r>
              <a:rPr lang="zh-CN" altLang="en-US" sz="2400" dirty="0" smtClean="0">
                <a:latin typeface="Times New Roman" panose="02020603050405020304" pitchFamily="18" charset="0"/>
              </a:rPr>
              <a:t>比特的数据看做</a:t>
            </a:r>
            <a:r>
              <a:rPr lang="en-US" altLang="zh-CN" sz="2400" dirty="0" smtClean="0"/>
              <a:t> </a:t>
            </a:r>
            <a:r>
              <a:rPr lang="en-US" altLang="zh-CN" sz="2400" i="1" dirty="0" smtClean="0">
                <a:latin typeface="Times New Roman" panose="02020603050405020304" pitchFamily="18" charset="0"/>
              </a:rPr>
              <a:t>n-</a:t>
            </a:r>
            <a:r>
              <a:rPr lang="en-US" altLang="zh-CN" sz="2400" dirty="0" smtClean="0">
                <a:latin typeface="Times New Roman" panose="02020603050405020304" pitchFamily="18" charset="0"/>
              </a:rPr>
              <a:t>1</a:t>
            </a:r>
            <a:r>
              <a:rPr lang="en-US" altLang="zh-CN" sz="2400" dirty="0" smtClean="0"/>
              <a:t> </a:t>
            </a:r>
            <a:r>
              <a:rPr lang="zh-CN" altLang="en-US" sz="2400" dirty="0" smtClean="0"/>
              <a:t>次的多项式</a:t>
            </a:r>
            <a:r>
              <a:rPr lang="en-US" altLang="zh-CN" sz="2400" i="1" dirty="0" smtClean="0">
                <a:solidFill>
                  <a:srgbClr val="FF0000"/>
                </a:solidFill>
                <a:latin typeface="Times New Roman" panose="02020603050405020304" pitchFamily="18" charset="0"/>
              </a:rPr>
              <a:t>M</a:t>
            </a:r>
            <a:r>
              <a:rPr lang="en-US" altLang="zh-CN" sz="2400" dirty="0" smtClean="0">
                <a:solidFill>
                  <a:srgbClr val="FF0000"/>
                </a:solidFill>
                <a:latin typeface="Times New Roman" panose="02020603050405020304" pitchFamily="18" charset="0"/>
              </a:rPr>
              <a:t>(</a:t>
            </a:r>
            <a:r>
              <a:rPr lang="en-US" altLang="zh-CN" sz="2400" i="1" dirty="0" smtClean="0">
                <a:solidFill>
                  <a:srgbClr val="FF0000"/>
                </a:solidFill>
                <a:latin typeface="Times New Roman" panose="02020603050405020304" pitchFamily="18" charset="0"/>
              </a:rPr>
              <a:t>x</a:t>
            </a:r>
            <a:r>
              <a:rPr lang="en-US" altLang="zh-CN" sz="2400" dirty="0" smtClean="0">
                <a:solidFill>
                  <a:srgbClr val="FF0000"/>
                </a:solidFill>
                <a:latin typeface="Times New Roman" panose="02020603050405020304" pitchFamily="18" charset="0"/>
              </a:rPr>
              <a:t>)</a:t>
            </a:r>
          </a:p>
          <a:p>
            <a:pPr marL="742950" lvl="1" indent="-285750">
              <a:buFontTx/>
              <a:buNone/>
            </a:pPr>
            <a:r>
              <a:rPr lang="en-US" altLang="zh-CN" sz="2400" dirty="0" smtClean="0"/>
              <a:t>	      </a:t>
            </a:r>
            <a:r>
              <a:rPr lang="zh-CN" altLang="en-US" sz="2400" dirty="0" smtClean="0"/>
              <a:t>例如</a:t>
            </a:r>
            <a:r>
              <a:rPr lang="en-US" altLang="zh-CN" sz="2400" dirty="0" smtClean="0"/>
              <a:t>: </a:t>
            </a:r>
            <a:r>
              <a:rPr lang="zh-CN" altLang="en-US" sz="2400" dirty="0" smtClean="0"/>
              <a:t>对于</a:t>
            </a:r>
            <a:r>
              <a:rPr lang="en-US" altLang="zh-CN" sz="2400" dirty="0" smtClean="0">
                <a:latin typeface="Times New Roman" panose="02020603050405020304" pitchFamily="18" charset="0"/>
              </a:rPr>
              <a:t>10011010</a:t>
            </a:r>
            <a:r>
              <a:rPr lang="en-US" altLang="zh-CN" sz="2400" dirty="0" smtClean="0"/>
              <a:t>, </a:t>
            </a:r>
            <a:r>
              <a:rPr lang="en-US" altLang="zh-CN" sz="2400" i="1" dirty="0" smtClean="0">
                <a:latin typeface="Times New Roman" panose="02020603050405020304" pitchFamily="18" charset="0"/>
              </a:rPr>
              <a:t>M</a:t>
            </a:r>
            <a:r>
              <a:rPr lang="en-US" altLang="zh-CN" sz="2400" dirty="0" smtClean="0">
                <a:latin typeface="Times New Roman" panose="02020603050405020304" pitchFamily="18" charset="0"/>
              </a:rPr>
              <a:t>(</a:t>
            </a:r>
            <a:r>
              <a:rPr lang="en-US" altLang="zh-CN" sz="2400" i="1" dirty="0" smtClean="0">
                <a:latin typeface="Times New Roman" panose="02020603050405020304" pitchFamily="18" charset="0"/>
              </a:rPr>
              <a:t>x</a:t>
            </a:r>
            <a:r>
              <a:rPr lang="en-US" altLang="zh-CN" sz="2400" dirty="0" smtClean="0">
                <a:latin typeface="Times New Roman" panose="02020603050405020304" pitchFamily="18" charset="0"/>
              </a:rPr>
              <a:t>)</a:t>
            </a:r>
            <a:r>
              <a:rPr lang="en-US" altLang="zh-CN" sz="2400" i="1" dirty="0" smtClean="0">
                <a:latin typeface="Times New Roman" panose="02020603050405020304" pitchFamily="18" charset="0"/>
              </a:rPr>
              <a:t>= x</a:t>
            </a:r>
            <a:r>
              <a:rPr lang="en-US" altLang="zh-CN" sz="2400" baseline="30000" dirty="0" smtClean="0">
                <a:latin typeface="Times New Roman" panose="02020603050405020304" pitchFamily="18" charset="0"/>
              </a:rPr>
              <a:t>7</a:t>
            </a:r>
            <a:r>
              <a:rPr lang="en-US" altLang="zh-CN" sz="2400" i="1" dirty="0" smtClean="0">
                <a:latin typeface="Times New Roman" panose="02020603050405020304" pitchFamily="18" charset="0"/>
              </a:rPr>
              <a:t>+x</a:t>
            </a:r>
            <a:r>
              <a:rPr lang="en-US" altLang="zh-CN" sz="2400" baseline="30000" dirty="0" smtClean="0">
                <a:latin typeface="Times New Roman" panose="02020603050405020304" pitchFamily="18" charset="0"/>
              </a:rPr>
              <a:t>4</a:t>
            </a:r>
            <a:r>
              <a:rPr lang="en-US" altLang="zh-CN" sz="2400" i="1" dirty="0" smtClean="0">
                <a:latin typeface="Times New Roman" panose="02020603050405020304" pitchFamily="18" charset="0"/>
              </a:rPr>
              <a:t>+x</a:t>
            </a:r>
            <a:r>
              <a:rPr lang="en-US" altLang="zh-CN" sz="2400" baseline="30000" dirty="0" smtClean="0">
                <a:latin typeface="Times New Roman" panose="02020603050405020304" pitchFamily="18" charset="0"/>
              </a:rPr>
              <a:t>3</a:t>
            </a:r>
            <a:r>
              <a:rPr lang="en-US" altLang="zh-CN" sz="2400" i="1" dirty="0" smtClean="0">
                <a:latin typeface="Times New Roman" panose="02020603050405020304" pitchFamily="18" charset="0"/>
              </a:rPr>
              <a:t>+x</a:t>
            </a:r>
            <a:r>
              <a:rPr lang="en-US" altLang="zh-CN" sz="2400" baseline="30000" dirty="0" smtClean="0">
                <a:latin typeface="Times New Roman" panose="02020603050405020304" pitchFamily="18" charset="0"/>
              </a:rPr>
              <a:t>1</a:t>
            </a:r>
          </a:p>
          <a:p>
            <a:pPr marL="742950" lvl="1" indent="-285750">
              <a:buFontTx/>
              <a:buNone/>
            </a:pPr>
            <a:endParaRPr lang="en-US" altLang="zh-CN" sz="2400" baseline="30000" dirty="0" smtClean="0">
              <a:latin typeface="Times New Roman" panose="02020603050405020304" pitchFamily="18" charset="0"/>
            </a:endParaRPr>
          </a:p>
          <a:p>
            <a:pPr marL="742950" lvl="1" indent="-285750"/>
            <a:r>
              <a:rPr lang="zh-CN" altLang="en-US" sz="2400" dirty="0" smtClean="0"/>
              <a:t>检错码</a:t>
            </a:r>
            <a:endParaRPr lang="en-US" altLang="zh-CN" sz="2400" dirty="0" smtClean="0"/>
          </a:p>
          <a:p>
            <a:pPr marL="1085850" lvl="2" indent="-228600"/>
            <a:r>
              <a:rPr lang="zh-CN" altLang="en-US" sz="2400" dirty="0" smtClean="0">
                <a:solidFill>
                  <a:srgbClr val="FF0000"/>
                </a:solidFill>
              </a:rPr>
              <a:t>当发送方想要传输</a:t>
            </a:r>
            <a:r>
              <a:rPr lang="en-US" altLang="zh-CN" sz="2400" dirty="0" smtClean="0">
                <a:solidFill>
                  <a:srgbClr val="FF0000"/>
                </a:solidFill>
              </a:rPr>
              <a:t>1</a:t>
            </a:r>
            <a:r>
              <a:rPr lang="zh-CN" altLang="en-US" sz="2400" dirty="0" smtClean="0">
                <a:solidFill>
                  <a:srgbClr val="FF0000"/>
                </a:solidFill>
              </a:rPr>
              <a:t>个</a:t>
            </a:r>
            <a:r>
              <a:rPr lang="en-US" altLang="zh-CN" sz="2400" dirty="0" smtClean="0">
                <a:solidFill>
                  <a:srgbClr val="FF0000"/>
                </a:solidFill>
              </a:rPr>
              <a:t>n+1</a:t>
            </a:r>
            <a:r>
              <a:rPr lang="zh-CN" altLang="en-US" sz="2400" dirty="0" smtClean="0">
                <a:solidFill>
                  <a:srgbClr val="FF0000"/>
                </a:solidFill>
              </a:rPr>
              <a:t>比特长的消息</a:t>
            </a:r>
            <a:r>
              <a:rPr lang="en-US" altLang="zh-CN" sz="2400" dirty="0" smtClean="0">
                <a:solidFill>
                  <a:srgbClr val="FF0000"/>
                </a:solidFill>
              </a:rPr>
              <a:t>M(x)</a:t>
            </a:r>
            <a:r>
              <a:rPr lang="zh-CN" altLang="en-US" sz="2400" dirty="0" smtClean="0">
                <a:solidFill>
                  <a:srgbClr val="FF0000"/>
                </a:solidFill>
              </a:rPr>
              <a:t>时，实际发送的是该</a:t>
            </a:r>
            <a:r>
              <a:rPr lang="en-US" altLang="zh-CN" sz="2400" dirty="0" smtClean="0">
                <a:solidFill>
                  <a:srgbClr val="FF0000"/>
                </a:solidFill>
              </a:rPr>
              <a:t>n+1</a:t>
            </a:r>
            <a:r>
              <a:rPr lang="zh-CN" altLang="en-US" sz="2400" dirty="0" smtClean="0">
                <a:solidFill>
                  <a:srgbClr val="FF0000"/>
                </a:solidFill>
              </a:rPr>
              <a:t>比特的消息加上</a:t>
            </a:r>
            <a:r>
              <a:rPr lang="en-US" altLang="zh-CN" sz="2400" dirty="0" smtClean="0">
                <a:solidFill>
                  <a:srgbClr val="FF0000"/>
                </a:solidFill>
              </a:rPr>
              <a:t>k</a:t>
            </a:r>
            <a:r>
              <a:rPr lang="zh-CN" altLang="en-US" sz="2400" dirty="0" smtClean="0">
                <a:solidFill>
                  <a:srgbClr val="FF0000"/>
                </a:solidFill>
              </a:rPr>
              <a:t>比特</a:t>
            </a:r>
            <a:r>
              <a:rPr lang="zh-CN" altLang="en-US" sz="2400" dirty="0" smtClean="0"/>
              <a:t>，可表示为 </a:t>
            </a:r>
            <a:r>
              <a:rPr lang="en-US" altLang="zh-CN" sz="2400" dirty="0" smtClean="0"/>
              <a:t>(</a:t>
            </a:r>
            <a:r>
              <a:rPr lang="en-US" altLang="zh-CN" sz="2400" i="1" dirty="0" err="1" smtClean="0">
                <a:latin typeface="Times New Roman" panose="02020603050405020304" pitchFamily="18" charset="0"/>
              </a:rPr>
              <a:t>n+k</a:t>
            </a:r>
            <a:r>
              <a:rPr lang="en-US" altLang="zh-CN" sz="2400" dirty="0" smtClean="0"/>
              <a:t>) </a:t>
            </a:r>
            <a:r>
              <a:rPr lang="zh-CN" altLang="en-US" sz="2400" dirty="0" smtClean="0"/>
              <a:t>次的多项式 </a:t>
            </a:r>
            <a:r>
              <a:rPr lang="en-US" altLang="zh-CN" sz="2400" i="1" dirty="0" smtClean="0">
                <a:solidFill>
                  <a:srgbClr val="FF0000"/>
                </a:solidFill>
                <a:latin typeface="Times New Roman" panose="02020603050405020304" pitchFamily="18" charset="0"/>
              </a:rPr>
              <a:t>P</a:t>
            </a:r>
            <a:r>
              <a:rPr lang="en-US" altLang="zh-CN" sz="2400" dirty="0" smtClean="0">
                <a:solidFill>
                  <a:srgbClr val="FF0000"/>
                </a:solidFill>
                <a:latin typeface="Times New Roman" panose="02020603050405020304" pitchFamily="18" charset="0"/>
              </a:rPr>
              <a:t>(</a:t>
            </a:r>
            <a:r>
              <a:rPr lang="en-US" altLang="zh-CN" sz="2400" i="1" dirty="0" smtClean="0">
                <a:solidFill>
                  <a:srgbClr val="FF0000"/>
                </a:solidFill>
                <a:latin typeface="Times New Roman" panose="02020603050405020304" pitchFamily="18" charset="0"/>
              </a:rPr>
              <a:t>x</a:t>
            </a:r>
            <a:r>
              <a:rPr lang="en-US" altLang="zh-CN" sz="2400" dirty="0" smtClean="0">
                <a:solidFill>
                  <a:srgbClr val="FF0000"/>
                </a:solidFill>
                <a:latin typeface="Times New Roman" panose="02020603050405020304" pitchFamily="18" charset="0"/>
              </a:rPr>
              <a:t>)</a:t>
            </a:r>
          </a:p>
          <a:p>
            <a:pPr marL="1085850" lvl="2" indent="-228600"/>
            <a:r>
              <a:rPr lang="zh-CN" altLang="en-US" sz="2400" dirty="0" smtClean="0"/>
              <a:t>基于</a:t>
            </a:r>
            <a:r>
              <a:rPr lang="en-US" altLang="zh-CN" sz="2400" i="1" dirty="0" smtClean="0">
                <a:latin typeface="Times New Roman" panose="02020603050405020304" pitchFamily="18" charset="0"/>
              </a:rPr>
              <a:t>k</a:t>
            </a:r>
            <a:r>
              <a:rPr lang="zh-CN" altLang="en-US" sz="2400" dirty="0" smtClean="0"/>
              <a:t>次的除数多项式</a:t>
            </a:r>
            <a:r>
              <a:rPr lang="en-US" altLang="zh-CN" sz="2400" dirty="0" smtClean="0"/>
              <a:t> </a:t>
            </a:r>
            <a:r>
              <a:rPr lang="en-US" altLang="zh-CN" sz="2400" i="1" dirty="0" smtClean="0">
                <a:solidFill>
                  <a:srgbClr val="FF0000"/>
                </a:solidFill>
                <a:latin typeface="Times New Roman" panose="02020603050405020304" pitchFamily="18" charset="0"/>
              </a:rPr>
              <a:t>C</a:t>
            </a:r>
            <a:r>
              <a:rPr lang="en-US" altLang="zh-CN" sz="2400" dirty="0" smtClean="0">
                <a:solidFill>
                  <a:srgbClr val="FF0000"/>
                </a:solidFill>
                <a:latin typeface="Times New Roman" panose="02020603050405020304" pitchFamily="18" charset="0"/>
              </a:rPr>
              <a:t>(</a:t>
            </a:r>
            <a:r>
              <a:rPr lang="en-US" altLang="zh-CN" sz="2400" i="1" dirty="0" smtClean="0">
                <a:solidFill>
                  <a:srgbClr val="FF0000"/>
                </a:solidFill>
                <a:latin typeface="Times New Roman" panose="02020603050405020304" pitchFamily="18" charset="0"/>
              </a:rPr>
              <a:t>x</a:t>
            </a:r>
            <a:r>
              <a:rPr lang="en-US" altLang="zh-CN" sz="2400" dirty="0" smtClean="0">
                <a:solidFill>
                  <a:srgbClr val="FF0000"/>
                </a:solidFill>
                <a:latin typeface="Times New Roman" panose="02020603050405020304" pitchFamily="18" charset="0"/>
              </a:rPr>
              <a:t>)</a:t>
            </a:r>
            <a:r>
              <a:rPr lang="en-US" altLang="zh-CN" sz="2400" dirty="0" smtClean="0"/>
              <a:t> </a:t>
            </a:r>
            <a:r>
              <a:rPr lang="zh-CN" altLang="en-US" sz="2400" dirty="0" smtClean="0"/>
              <a:t>进行计算</a:t>
            </a:r>
            <a:endParaRPr lang="en-US" altLang="zh-CN" sz="2400" i="1" dirty="0" smtClean="0">
              <a:latin typeface="Times New Roman" panose="02020603050405020304" pitchFamily="18" charset="0"/>
            </a:endParaRPr>
          </a:p>
          <a:p>
            <a:pPr marL="1085850" lvl="2" indent="-228600">
              <a:buFont typeface="Wingdings" panose="05000000000000000000" pitchFamily="2" charset="2"/>
              <a:buNone/>
            </a:pPr>
            <a:r>
              <a:rPr lang="en-US" altLang="zh-CN" sz="2400" dirty="0" smtClean="0"/>
              <a:t>	  </a:t>
            </a:r>
            <a:r>
              <a:rPr lang="zh-CN" altLang="en-US" sz="2400" dirty="0" smtClean="0"/>
              <a:t>例如</a:t>
            </a:r>
            <a:r>
              <a:rPr lang="en-US" altLang="zh-CN" sz="2400" dirty="0" smtClean="0"/>
              <a:t>: </a:t>
            </a:r>
            <a:r>
              <a:rPr lang="en-US" altLang="zh-CN" sz="2400" i="1" dirty="0" smtClean="0">
                <a:latin typeface="Times New Roman" panose="02020603050405020304" pitchFamily="18" charset="0"/>
              </a:rPr>
              <a:t>C</a:t>
            </a:r>
            <a:r>
              <a:rPr lang="en-US" altLang="zh-CN" sz="2400" dirty="0" smtClean="0">
                <a:latin typeface="Times New Roman" panose="02020603050405020304" pitchFamily="18" charset="0"/>
              </a:rPr>
              <a:t>(</a:t>
            </a:r>
            <a:r>
              <a:rPr lang="en-US" altLang="zh-CN" sz="2400" i="1" dirty="0" smtClean="0">
                <a:latin typeface="Times New Roman" panose="02020603050405020304" pitchFamily="18" charset="0"/>
              </a:rPr>
              <a:t>x</a:t>
            </a:r>
            <a:r>
              <a:rPr lang="en-US" altLang="zh-CN" sz="2400" dirty="0" smtClean="0">
                <a:latin typeface="Times New Roman" panose="02020603050405020304" pitchFamily="18" charset="0"/>
              </a:rPr>
              <a:t>)</a:t>
            </a:r>
            <a:r>
              <a:rPr lang="en-US" altLang="zh-CN" sz="2400" i="1" dirty="0" smtClean="0">
                <a:latin typeface="Times New Roman" panose="02020603050405020304" pitchFamily="18" charset="0"/>
              </a:rPr>
              <a:t>= x</a:t>
            </a:r>
            <a:r>
              <a:rPr lang="en-US" altLang="zh-CN" sz="2400" baseline="30000" dirty="0" smtClean="0">
                <a:latin typeface="Times New Roman" panose="02020603050405020304" pitchFamily="18" charset="0"/>
              </a:rPr>
              <a:t>3</a:t>
            </a:r>
            <a:r>
              <a:rPr lang="en-US" altLang="zh-CN" sz="2400" i="1" dirty="0" smtClean="0">
                <a:latin typeface="Times New Roman" panose="02020603050405020304" pitchFamily="18" charset="0"/>
              </a:rPr>
              <a:t>+x</a:t>
            </a:r>
            <a:r>
              <a:rPr lang="en-US" altLang="zh-CN" sz="2400" baseline="30000" dirty="0" smtClean="0">
                <a:latin typeface="Times New Roman" panose="02020603050405020304" pitchFamily="18" charset="0"/>
              </a:rPr>
              <a:t>2</a:t>
            </a:r>
            <a:r>
              <a:rPr lang="en-US" altLang="zh-CN" sz="2400" i="1" dirty="0" smtClean="0">
                <a:latin typeface="Times New Roman" panose="02020603050405020304" pitchFamily="18" charset="0"/>
              </a:rPr>
              <a:t>+</a:t>
            </a:r>
            <a:r>
              <a:rPr lang="en-US" altLang="zh-CN" sz="2400" dirty="0" smtClean="0">
                <a:latin typeface="Times New Roman" panose="02020603050405020304" pitchFamily="18" charset="0"/>
              </a:rPr>
              <a:t>1</a:t>
            </a:r>
            <a:r>
              <a:rPr lang="en-US" altLang="zh-CN" sz="2400" dirty="0" smtClean="0"/>
              <a:t>, </a:t>
            </a:r>
            <a:r>
              <a:rPr lang="zh-CN" altLang="en-US" sz="2400" dirty="0" smtClean="0"/>
              <a:t>其中</a:t>
            </a:r>
            <a:r>
              <a:rPr lang="en-US" altLang="zh-CN" sz="2400" i="1" dirty="0" smtClean="0">
                <a:latin typeface="Times New Roman" panose="02020603050405020304" pitchFamily="18" charset="0"/>
              </a:rPr>
              <a:t>k=</a:t>
            </a:r>
            <a:r>
              <a:rPr lang="en-US" altLang="zh-CN" sz="2400" dirty="0" smtClean="0">
                <a:latin typeface="Times New Roman" panose="02020603050405020304" pitchFamily="18" charset="0"/>
              </a:rPr>
              <a:t>3</a:t>
            </a:r>
            <a:endParaRPr lang="en-US" altLang="zh-CN" sz="2400"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7BE50AB-BED8-4FD5-8830-019D20AE01C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54</a:t>
            </a:fld>
            <a:r>
              <a:rPr kumimoji="0" lang="en-US" altLang="zh-CN" sz="1000" smtClean="0">
                <a:latin typeface="Arial" panose="020B0604020202020204" pitchFamily="34" charset="0"/>
                <a:ea typeface="宋体" panose="02010600030101010101" pitchFamily="2" charset="-122"/>
              </a:rPr>
              <a:t>-</a:t>
            </a:r>
          </a:p>
        </p:txBody>
      </p:sp>
      <p:sp>
        <p:nvSpPr>
          <p:cNvPr id="71683"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sp>
        <p:nvSpPr>
          <p:cNvPr id="71684" name="Rectangle 3"/>
          <p:cNvSpPr>
            <a:spLocks noGrp="1" noChangeArrowheads="1"/>
          </p:cNvSpPr>
          <p:nvPr>
            <p:ph type="body" idx="1"/>
          </p:nvPr>
        </p:nvSpPr>
        <p:spPr/>
        <p:txBody>
          <a:bodyPr/>
          <a:lstStyle/>
          <a:p>
            <a:r>
              <a:rPr lang="zh-CN" altLang="en-US" sz="2400" smtClean="0"/>
              <a:t>错误条件</a:t>
            </a:r>
            <a:endParaRPr lang="en-US" altLang="zh-CN" sz="2400" smtClean="0"/>
          </a:p>
          <a:p>
            <a:pPr lvl="1"/>
            <a:r>
              <a:rPr lang="zh-CN" altLang="en-US" sz="2400" smtClean="0"/>
              <a:t>接收方判断</a:t>
            </a:r>
            <a:r>
              <a:rPr lang="en-US" altLang="zh-CN" sz="2400" i="1" smtClean="0">
                <a:solidFill>
                  <a:srgbClr val="FF0000"/>
                </a:solidFill>
                <a:latin typeface="Times New Roman" panose="02020603050405020304" pitchFamily="18" charset="0"/>
              </a:rPr>
              <a:t>P</a:t>
            </a:r>
            <a:r>
              <a:rPr lang="en-US" altLang="zh-CN" sz="2400" smtClean="0">
                <a:solidFill>
                  <a:srgbClr val="FF0000"/>
                </a:solidFill>
                <a:latin typeface="Times New Roman" panose="02020603050405020304" pitchFamily="18" charset="0"/>
              </a:rPr>
              <a:t>(</a:t>
            </a:r>
            <a:r>
              <a:rPr lang="en-US" altLang="zh-CN" sz="2400" i="1" smtClean="0">
                <a:solidFill>
                  <a:srgbClr val="FF0000"/>
                </a:solidFill>
                <a:latin typeface="Times New Roman" panose="02020603050405020304" pitchFamily="18" charset="0"/>
              </a:rPr>
              <a:t>x</a:t>
            </a:r>
            <a:r>
              <a:rPr lang="en-US" altLang="zh-CN" sz="2400" smtClean="0">
                <a:solidFill>
                  <a:srgbClr val="FF0000"/>
                </a:solidFill>
                <a:latin typeface="Times New Roman" panose="02020603050405020304" pitchFamily="18" charset="0"/>
              </a:rPr>
              <a:t>)</a:t>
            </a:r>
            <a:r>
              <a:rPr lang="en-US" altLang="zh-CN" sz="2400" smtClean="0"/>
              <a:t> </a:t>
            </a:r>
            <a:r>
              <a:rPr lang="zh-CN" altLang="en-US" sz="2400" smtClean="0"/>
              <a:t>是否可以整除</a:t>
            </a:r>
            <a:r>
              <a:rPr lang="en-US" altLang="zh-CN" sz="2400" i="1" smtClean="0">
                <a:solidFill>
                  <a:srgbClr val="FF0000"/>
                </a:solidFill>
                <a:latin typeface="Times New Roman" panose="02020603050405020304" pitchFamily="18" charset="0"/>
              </a:rPr>
              <a:t>C</a:t>
            </a:r>
            <a:r>
              <a:rPr lang="en-US" altLang="zh-CN" sz="2400" smtClean="0">
                <a:solidFill>
                  <a:srgbClr val="FF0000"/>
                </a:solidFill>
                <a:latin typeface="Times New Roman" panose="02020603050405020304" pitchFamily="18" charset="0"/>
              </a:rPr>
              <a:t>(</a:t>
            </a:r>
            <a:r>
              <a:rPr lang="en-US" altLang="zh-CN" sz="2400" i="1" smtClean="0">
                <a:solidFill>
                  <a:srgbClr val="FF0000"/>
                </a:solidFill>
                <a:latin typeface="Times New Roman" panose="02020603050405020304" pitchFamily="18" charset="0"/>
              </a:rPr>
              <a:t>x</a:t>
            </a:r>
            <a:r>
              <a:rPr lang="en-US" altLang="zh-CN" sz="2400" smtClean="0">
                <a:solidFill>
                  <a:srgbClr val="FF0000"/>
                </a:solidFill>
                <a:latin typeface="Times New Roman" panose="02020603050405020304" pitchFamily="18" charset="0"/>
              </a:rPr>
              <a:t>)</a:t>
            </a:r>
            <a:endParaRPr lang="en-US" altLang="zh-CN" sz="2400" smtClean="0">
              <a:latin typeface="Times New Roman" panose="02020603050405020304" pitchFamily="18" charset="0"/>
            </a:endParaRPr>
          </a:p>
          <a:p>
            <a:endParaRPr lang="en-US" altLang="zh-CN" sz="2400" smtClean="0"/>
          </a:p>
          <a:p>
            <a:r>
              <a:rPr lang="zh-CN" altLang="en-US" sz="2400" smtClean="0"/>
              <a:t>如何计算</a:t>
            </a:r>
            <a:r>
              <a:rPr lang="en-US" altLang="zh-CN" sz="2400" smtClean="0"/>
              <a:t> </a:t>
            </a:r>
            <a:r>
              <a:rPr lang="en-US" altLang="zh-CN" sz="2400" i="1" smtClean="0">
                <a:solidFill>
                  <a:srgbClr val="FF0000"/>
                </a:solidFill>
                <a:latin typeface="Times New Roman" panose="02020603050405020304" pitchFamily="18" charset="0"/>
              </a:rPr>
              <a:t>P</a:t>
            </a:r>
            <a:r>
              <a:rPr lang="en-US" altLang="zh-CN" sz="2400" smtClean="0">
                <a:solidFill>
                  <a:srgbClr val="FF0000"/>
                </a:solidFill>
                <a:latin typeface="Times New Roman" panose="02020603050405020304" pitchFamily="18" charset="0"/>
              </a:rPr>
              <a:t>(</a:t>
            </a:r>
            <a:r>
              <a:rPr lang="en-US" altLang="zh-CN" sz="2400" i="1" smtClean="0">
                <a:solidFill>
                  <a:srgbClr val="FF0000"/>
                </a:solidFill>
                <a:latin typeface="Times New Roman" panose="02020603050405020304" pitchFamily="18" charset="0"/>
              </a:rPr>
              <a:t>x</a:t>
            </a:r>
            <a:r>
              <a:rPr lang="en-US" altLang="zh-CN" sz="2400" smtClean="0">
                <a:solidFill>
                  <a:srgbClr val="FF0000"/>
                </a:solidFill>
                <a:latin typeface="Times New Roman" panose="02020603050405020304" pitchFamily="18" charset="0"/>
              </a:rPr>
              <a:t>)</a:t>
            </a:r>
            <a:endParaRPr lang="en-US" altLang="zh-CN" sz="2400" smtClean="0"/>
          </a:p>
          <a:p>
            <a:pPr lvl="1"/>
            <a:r>
              <a:rPr lang="en-US" altLang="zh-CN" sz="2400" i="1" smtClean="0">
                <a:latin typeface="Times New Roman" panose="02020603050405020304" pitchFamily="18" charset="0"/>
              </a:rPr>
              <a:t>M</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乘以</a:t>
            </a:r>
            <a:r>
              <a:rPr lang="en-US" altLang="zh-CN" sz="2400" i="1" smtClean="0">
                <a:latin typeface="Times New Roman" panose="02020603050405020304" pitchFamily="18" charset="0"/>
              </a:rPr>
              <a:t>x</a:t>
            </a:r>
            <a:r>
              <a:rPr lang="en-US" altLang="zh-CN" sz="2400" i="1" baseline="30000" smtClean="0">
                <a:latin typeface="Times New Roman" panose="02020603050405020304" pitchFamily="18" charset="0"/>
              </a:rPr>
              <a:t>k</a:t>
            </a:r>
            <a:r>
              <a:rPr lang="en-US" altLang="zh-CN" sz="2400" smtClean="0"/>
              <a:t> </a:t>
            </a:r>
            <a:r>
              <a:rPr lang="zh-CN" altLang="en-US" sz="2400" smtClean="0"/>
              <a:t>得到</a:t>
            </a:r>
            <a:r>
              <a:rPr lang="en-US" altLang="zh-CN" sz="2400" i="1" smtClean="0">
                <a:latin typeface="Times New Roman" panose="02020603050405020304" pitchFamily="18" charset="0"/>
              </a:rPr>
              <a:t>T</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p>
          <a:p>
            <a:pPr lvl="1"/>
            <a:r>
              <a:rPr lang="en-US" altLang="zh-CN" sz="2400" i="1" smtClean="0">
                <a:latin typeface="Times New Roman" panose="02020603050405020304" pitchFamily="18" charset="0"/>
              </a:rPr>
              <a:t>T</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除以</a:t>
            </a:r>
            <a:r>
              <a:rPr lang="en-US" altLang="zh-CN" sz="2400" i="1" smtClean="0">
                <a:latin typeface="Times New Roman" panose="02020603050405020304" pitchFamily="18" charset="0"/>
              </a:rPr>
              <a:t>C</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p>
          <a:p>
            <a:pPr lvl="1"/>
            <a:r>
              <a:rPr lang="en-US" altLang="zh-CN" sz="2400" i="1" smtClean="0">
                <a:latin typeface="Times New Roman" panose="02020603050405020304" pitchFamily="18" charset="0"/>
              </a:rPr>
              <a:t>T</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减去余数</a:t>
            </a:r>
            <a:r>
              <a:rPr lang="en-US" altLang="zh-CN" sz="2400" smtClean="0"/>
              <a:t> (</a:t>
            </a:r>
            <a:r>
              <a:rPr lang="zh-CN" altLang="en-US" sz="2400" smtClean="0"/>
              <a:t>简单的</a:t>
            </a:r>
            <a:r>
              <a:rPr lang="en-US" altLang="zh-CN" sz="2400" smtClean="0"/>
              <a:t>XOR</a:t>
            </a:r>
            <a:r>
              <a:rPr lang="zh-CN" altLang="en-US" sz="2400" smtClean="0"/>
              <a:t>操作</a:t>
            </a:r>
            <a:r>
              <a:rPr lang="en-US" altLang="zh-CN" sz="2400" smtClean="0"/>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32748EAE-9466-46B5-81FB-0A23860007A6}"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55</a:t>
            </a:fld>
            <a:endParaRPr kumimoji="0" lang="en-US" altLang="zh-CN" sz="1000" smtClean="0">
              <a:latin typeface="Arial" panose="020B0604020202020204" pitchFamily="34" charset="0"/>
              <a:ea typeface="宋体" panose="02010600030101010101" pitchFamily="2" charset="-122"/>
            </a:endParaRPr>
          </a:p>
        </p:txBody>
      </p:sp>
      <p:sp>
        <p:nvSpPr>
          <p:cNvPr id="72707" name="Rectangle 2"/>
          <p:cNvSpPr>
            <a:spLocks noGrp="1" noChangeArrowheads="1"/>
          </p:cNvSpPr>
          <p:nvPr>
            <p:ph type="title"/>
          </p:nvPr>
        </p:nvSpPr>
        <p:spPr>
          <a:xfrm>
            <a:off x="357188" y="0"/>
            <a:ext cx="7772400" cy="990600"/>
          </a:xfrm>
        </p:spPr>
        <p:txBody>
          <a:bodyPr/>
          <a:lstStyle/>
          <a:p>
            <a:r>
              <a:rPr lang="zh-CN" altLang="en-US" dirty="0" smtClean="0"/>
              <a:t>模</a:t>
            </a:r>
            <a:r>
              <a:rPr lang="en-US" altLang="zh-CN" dirty="0" smtClean="0"/>
              <a:t>2</a:t>
            </a:r>
            <a:r>
              <a:rPr lang="zh-CN" altLang="en-US" dirty="0" smtClean="0"/>
              <a:t>运算</a:t>
            </a:r>
            <a:endParaRPr lang="en-US" altLang="zh-CN" dirty="0" smtClean="0"/>
          </a:p>
        </p:txBody>
      </p:sp>
      <p:sp>
        <p:nvSpPr>
          <p:cNvPr id="72708" name="Rectangle 3"/>
          <p:cNvSpPr>
            <a:spLocks noGrp="1" noChangeArrowheads="1"/>
          </p:cNvSpPr>
          <p:nvPr>
            <p:ph type="body" sz="half" idx="1"/>
          </p:nvPr>
        </p:nvSpPr>
        <p:spPr>
          <a:xfrm>
            <a:off x="571500" y="1071563"/>
            <a:ext cx="8167688" cy="3221533"/>
          </a:xfrm>
        </p:spPr>
        <p:txBody>
          <a:bodyPr/>
          <a:lstStyle/>
          <a:p>
            <a:pPr marL="285750" indent="-285750"/>
            <a:r>
              <a:rPr lang="zh-CN" altLang="en-US" sz="2800" dirty="0" smtClean="0"/>
              <a:t>类似于二进制运算</a:t>
            </a:r>
            <a:r>
              <a:rPr lang="en-US" altLang="zh-CN" sz="2800" dirty="0" smtClean="0"/>
              <a:t>, </a:t>
            </a:r>
            <a:r>
              <a:rPr lang="zh-CN" altLang="en-US" sz="2800" dirty="0" smtClean="0"/>
              <a:t>但不存在借位</a:t>
            </a:r>
            <a:endParaRPr lang="en-US" altLang="zh-CN" sz="2800" dirty="0" smtClean="0"/>
          </a:p>
          <a:p>
            <a:pPr marL="285750" indent="-285750"/>
            <a:endParaRPr lang="en-US" altLang="zh-CN" sz="2800" dirty="0" smtClean="0"/>
          </a:p>
          <a:p>
            <a:pPr marL="285750" indent="-285750"/>
            <a:r>
              <a:rPr lang="zh-CN" altLang="en-US" sz="2800" dirty="0" smtClean="0"/>
              <a:t>示例</a:t>
            </a:r>
            <a:r>
              <a:rPr lang="en-US" altLang="zh-CN" sz="2800" dirty="0" smtClean="0"/>
              <a:t>: </a:t>
            </a:r>
          </a:p>
          <a:p>
            <a:pPr marL="285750" indent="-285750"/>
            <a:endParaRPr lang="en-US" altLang="zh-CN" sz="2800" dirty="0" smtClean="0"/>
          </a:p>
          <a:p>
            <a:pPr marL="285750" indent="-285750"/>
            <a:endParaRPr lang="en-US" altLang="zh-CN" sz="2800" dirty="0" smtClean="0"/>
          </a:p>
          <a:p>
            <a:pPr marL="285750" indent="-285750"/>
            <a:r>
              <a:rPr lang="zh-CN" altLang="en-US" sz="2800" dirty="0" smtClean="0">
                <a:solidFill>
                  <a:srgbClr val="FF0000"/>
                </a:solidFill>
              </a:rPr>
              <a:t>模</a:t>
            </a:r>
            <a:r>
              <a:rPr lang="en-US" altLang="zh-CN" sz="2800" dirty="0" smtClean="0">
                <a:solidFill>
                  <a:srgbClr val="FF0000"/>
                </a:solidFill>
              </a:rPr>
              <a:t>2</a:t>
            </a:r>
            <a:r>
              <a:rPr lang="zh-CN" altLang="en-US" sz="2800" dirty="0" smtClean="0">
                <a:solidFill>
                  <a:srgbClr val="FF0000"/>
                </a:solidFill>
              </a:rPr>
              <a:t>运算中的加法和减法等同于</a:t>
            </a:r>
            <a:r>
              <a:rPr lang="en-US" altLang="zh-CN" sz="2800" dirty="0" smtClean="0">
                <a:solidFill>
                  <a:srgbClr val="FF0000"/>
                </a:solidFill>
              </a:rPr>
              <a:t>XOR</a:t>
            </a:r>
            <a:r>
              <a:rPr lang="zh-CN" altLang="en-US" sz="2800" dirty="0" smtClean="0">
                <a:solidFill>
                  <a:srgbClr val="FF0000"/>
                </a:solidFill>
              </a:rPr>
              <a:t>操作</a:t>
            </a:r>
            <a:endParaRPr lang="en-US" altLang="zh-CN" sz="2800" dirty="0" smtClean="0">
              <a:solidFill>
                <a:srgbClr val="FF0000"/>
              </a:solidFill>
            </a:endParaRPr>
          </a:p>
        </p:txBody>
      </p:sp>
      <p:sp>
        <p:nvSpPr>
          <p:cNvPr id="72709" name="Text Box 4"/>
          <p:cNvSpPr txBox="1">
            <a:spLocks noChangeArrowheads="1"/>
          </p:cNvSpPr>
          <p:nvPr/>
        </p:nvSpPr>
        <p:spPr bwMode="auto">
          <a:xfrm>
            <a:off x="1066800" y="2532063"/>
            <a:ext cx="7588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dirty="0">
                <a:latin typeface="Arial" panose="020B0604020202020204" pitchFamily="34" charset="0"/>
                <a:ea typeface="宋体" panose="02010600030101010101" pitchFamily="2" charset="-122"/>
              </a:rPr>
              <a:t>010</a:t>
            </a:r>
          </a:p>
          <a:p>
            <a:pPr eaLnBrk="1" hangingPunct="1">
              <a:spcBef>
                <a:spcPct val="0"/>
              </a:spcBef>
              <a:buClrTx/>
              <a:buSzTx/>
              <a:buFontTx/>
              <a:buNone/>
            </a:pPr>
            <a:r>
              <a:rPr kumimoji="0" lang="en-US" altLang="zh-CN" sz="1800" dirty="0">
                <a:latin typeface="Arial" panose="020B0604020202020204" pitchFamily="34" charset="0"/>
                <a:ea typeface="宋体" panose="02010600030101010101" pitchFamily="2" charset="-122"/>
              </a:rPr>
              <a:t>111</a:t>
            </a:r>
          </a:p>
        </p:txBody>
      </p:sp>
      <p:sp>
        <p:nvSpPr>
          <p:cNvPr id="72710" name="Text Box 5"/>
          <p:cNvSpPr txBox="1">
            <a:spLocks noChangeArrowheads="1"/>
          </p:cNvSpPr>
          <p:nvPr/>
        </p:nvSpPr>
        <p:spPr bwMode="auto">
          <a:xfrm>
            <a:off x="2136775" y="2532063"/>
            <a:ext cx="766236" cy="92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solidFill>
                  <a:srgbClr val="FF0000"/>
                </a:solidFill>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dirty="0">
                <a:solidFill>
                  <a:srgbClr val="FF0000"/>
                </a:solidFill>
                <a:latin typeface="Arial" panose="020B0604020202020204" pitchFamily="34" charset="0"/>
                <a:ea typeface="宋体" panose="02010600030101010101" pitchFamily="2" charset="-122"/>
              </a:rPr>
              <a:t>001</a:t>
            </a:r>
          </a:p>
          <a:p>
            <a:pPr eaLnBrk="1" hangingPunct="1">
              <a:spcBef>
                <a:spcPct val="0"/>
              </a:spcBef>
              <a:buClrTx/>
              <a:buSzTx/>
              <a:buFontTx/>
              <a:buNone/>
            </a:pPr>
            <a:r>
              <a:rPr kumimoji="0" lang="en-US" altLang="zh-CN" sz="1800" dirty="0">
                <a:solidFill>
                  <a:srgbClr val="FF0000"/>
                </a:solidFill>
                <a:latin typeface="Arial" panose="020B0604020202020204" pitchFamily="34" charset="0"/>
                <a:ea typeface="宋体" panose="02010600030101010101" pitchFamily="2" charset="-122"/>
              </a:rPr>
              <a:t>100</a:t>
            </a:r>
          </a:p>
        </p:txBody>
      </p:sp>
      <p:sp>
        <p:nvSpPr>
          <p:cNvPr id="72711" name="Text Box 6"/>
          <p:cNvSpPr txBox="1">
            <a:spLocks noChangeArrowheads="1"/>
          </p:cNvSpPr>
          <p:nvPr/>
        </p:nvSpPr>
        <p:spPr bwMode="auto">
          <a:xfrm>
            <a:off x="3048000" y="2532063"/>
            <a:ext cx="8858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0111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a:t>
            </a:r>
          </a:p>
        </p:txBody>
      </p:sp>
      <p:sp>
        <p:nvSpPr>
          <p:cNvPr id="72712" name="Text Box 7"/>
          <p:cNvSpPr txBox="1">
            <a:spLocks noChangeArrowheads="1"/>
          </p:cNvSpPr>
          <p:nvPr/>
        </p:nvSpPr>
        <p:spPr bwMode="auto">
          <a:xfrm>
            <a:off x="7019925" y="2532063"/>
            <a:ext cx="8286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0111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a:t>
            </a:r>
          </a:p>
        </p:txBody>
      </p:sp>
      <p:sp>
        <p:nvSpPr>
          <p:cNvPr id="72713" name="Text Box 8"/>
          <p:cNvSpPr txBox="1">
            <a:spLocks noChangeArrowheads="1"/>
          </p:cNvSpPr>
          <p:nvPr/>
        </p:nvSpPr>
        <p:spPr bwMode="auto">
          <a:xfrm>
            <a:off x="5181600" y="2532063"/>
            <a:ext cx="7016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010</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111</a:t>
            </a:r>
          </a:p>
        </p:txBody>
      </p:sp>
      <p:sp>
        <p:nvSpPr>
          <p:cNvPr id="72714" name="Text Box 9"/>
          <p:cNvSpPr txBox="1">
            <a:spLocks noChangeArrowheads="1"/>
          </p:cNvSpPr>
          <p:nvPr/>
        </p:nvSpPr>
        <p:spPr bwMode="auto">
          <a:xfrm>
            <a:off x="6019800" y="2532063"/>
            <a:ext cx="7016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001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100</a:t>
            </a:r>
          </a:p>
        </p:txBody>
      </p:sp>
      <p:sp>
        <p:nvSpPr>
          <p:cNvPr id="72715" name="Line 10"/>
          <p:cNvSpPr>
            <a:spLocks noChangeShapeType="1"/>
          </p:cNvSpPr>
          <p:nvPr/>
        </p:nvSpPr>
        <p:spPr bwMode="auto">
          <a:xfrm>
            <a:off x="10668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6" name="Line 11"/>
          <p:cNvSpPr>
            <a:spLocks noChangeShapeType="1"/>
          </p:cNvSpPr>
          <p:nvPr/>
        </p:nvSpPr>
        <p:spPr bwMode="auto">
          <a:xfrm>
            <a:off x="21336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7" name="Line 12"/>
          <p:cNvSpPr>
            <a:spLocks noChangeShapeType="1"/>
          </p:cNvSpPr>
          <p:nvPr/>
        </p:nvSpPr>
        <p:spPr bwMode="auto">
          <a:xfrm>
            <a:off x="31242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8" name="Line 13"/>
          <p:cNvSpPr>
            <a:spLocks noChangeShapeType="1"/>
          </p:cNvSpPr>
          <p:nvPr/>
        </p:nvSpPr>
        <p:spPr bwMode="auto">
          <a:xfrm>
            <a:off x="51816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9" name="Line 14"/>
          <p:cNvSpPr>
            <a:spLocks noChangeShapeType="1"/>
          </p:cNvSpPr>
          <p:nvPr/>
        </p:nvSpPr>
        <p:spPr bwMode="auto">
          <a:xfrm>
            <a:off x="60198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20" name="Line 15"/>
          <p:cNvSpPr>
            <a:spLocks noChangeShapeType="1"/>
          </p:cNvSpPr>
          <p:nvPr/>
        </p:nvSpPr>
        <p:spPr bwMode="auto">
          <a:xfrm>
            <a:off x="70866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aphicFrame>
        <p:nvGraphicFramePr>
          <p:cNvPr id="229422" name="Group 46"/>
          <p:cNvGraphicFramePr>
            <a:graphicFrameLocks noGrp="1"/>
          </p:cNvGraphicFramePr>
          <p:nvPr>
            <p:ph sz="half" idx="2"/>
          </p:nvPr>
        </p:nvGraphicFramePr>
        <p:xfrm>
          <a:off x="3500438" y="4572000"/>
          <a:ext cx="1752600" cy="1816100"/>
        </p:xfrm>
        <a:graphic>
          <a:graphicData uri="http://schemas.openxmlformats.org/drawingml/2006/table">
            <a:tbl>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    b</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9388">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2747" name="Group 42"/>
          <p:cNvGrpSpPr>
            <a:grpSpLocks/>
          </p:cNvGrpSpPr>
          <p:nvPr/>
        </p:nvGrpSpPr>
        <p:grpSpPr bwMode="auto">
          <a:xfrm>
            <a:off x="4786313" y="4714875"/>
            <a:ext cx="152400" cy="152400"/>
            <a:chOff x="528" y="3696"/>
            <a:chExt cx="96" cy="96"/>
          </a:xfrm>
        </p:grpSpPr>
        <p:sp>
          <p:nvSpPr>
            <p:cNvPr id="72748" name="Oval 43"/>
            <p:cNvSpPr>
              <a:spLocks noChangeArrowheads="1"/>
            </p:cNvSpPr>
            <p:nvPr/>
          </p:nvSpPr>
          <p:spPr bwMode="auto">
            <a:xfrm>
              <a:off x="528" y="3696"/>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2749" name="Line 44"/>
            <p:cNvSpPr>
              <a:spLocks noChangeShapeType="1"/>
            </p:cNvSpPr>
            <p:nvPr/>
          </p:nvSpPr>
          <p:spPr bwMode="auto">
            <a:xfrm>
              <a:off x="544" y="3704"/>
              <a:ext cx="68"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50" name="Line 45"/>
            <p:cNvSpPr>
              <a:spLocks noChangeShapeType="1"/>
            </p:cNvSpPr>
            <p:nvPr/>
          </p:nvSpPr>
          <p:spPr bwMode="auto">
            <a:xfrm flipH="1">
              <a:off x="544" y="3708"/>
              <a:ext cx="68"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9480A6D-8BE6-497B-A0D3-5D40551F68F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56</a:t>
            </a:fld>
            <a:r>
              <a:rPr kumimoji="0" lang="en-US" altLang="zh-CN" sz="1000" smtClean="0">
                <a:latin typeface="Arial" panose="020B0604020202020204" pitchFamily="34" charset="0"/>
                <a:ea typeface="宋体" panose="02010600030101010101" pitchFamily="2" charset="-122"/>
              </a:rPr>
              <a:t>-</a:t>
            </a:r>
          </a:p>
        </p:txBody>
      </p:sp>
      <p:sp>
        <p:nvSpPr>
          <p:cNvPr id="73731"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grpSp>
        <p:nvGrpSpPr>
          <p:cNvPr id="73732" name="Group 8"/>
          <p:cNvGrpSpPr>
            <a:grpSpLocks/>
          </p:cNvGrpSpPr>
          <p:nvPr/>
        </p:nvGrpSpPr>
        <p:grpSpPr bwMode="auto">
          <a:xfrm>
            <a:off x="0" y="1500188"/>
            <a:ext cx="5718175" cy="4346575"/>
            <a:chOff x="1020" y="1208"/>
            <a:chExt cx="4219" cy="3148"/>
          </a:xfrm>
        </p:grpSpPr>
        <p:pic>
          <p:nvPicPr>
            <p:cNvPr id="73734" name="Picture 3" descr="02x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1208"/>
              <a:ext cx="4219" cy="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Text Box 5"/>
            <p:cNvSpPr txBox="1">
              <a:spLocks noChangeArrowheads="1"/>
            </p:cNvSpPr>
            <p:nvPr/>
          </p:nvSpPr>
          <p:spPr bwMode="auto">
            <a:xfrm>
              <a:off x="1231" y="1570"/>
              <a:ext cx="42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latin typeface="Times New Roman" panose="02020603050405020304" pitchFamily="18" charset="0"/>
                  <a:ea typeface="宋体" panose="02010600030101010101" pitchFamily="2" charset="-122"/>
                </a:rPr>
                <a:t>C</a:t>
              </a:r>
              <a:endParaRPr kumimoji="0" lang="en-US" altLang="zh-CN" sz="2000">
                <a:latin typeface="Arial" panose="020B0604020202020204" pitchFamily="34" charset="0"/>
                <a:ea typeface="宋体" panose="02010600030101010101" pitchFamily="2" charset="-122"/>
              </a:endParaRPr>
            </a:p>
          </p:txBody>
        </p:sp>
        <p:sp>
          <p:nvSpPr>
            <p:cNvPr id="1966086" name="Text Box 6"/>
            <p:cNvSpPr txBox="1">
              <a:spLocks noChangeArrowheads="1"/>
            </p:cNvSpPr>
            <p:nvPr/>
          </p:nvSpPr>
          <p:spPr bwMode="auto">
            <a:xfrm>
              <a:off x="3814" y="1570"/>
              <a:ext cx="1355" cy="252"/>
            </a:xfrm>
            <a:prstGeom prst="rect">
              <a:avLst/>
            </a:prstGeom>
            <a:noFill/>
            <a:ln w="9525">
              <a:noFill/>
              <a:miter lim="800000"/>
              <a:headEnd/>
              <a:tailEnd/>
            </a:ln>
            <a:effectLst/>
          </p:spPr>
          <p:txBody>
            <a:bodyPr wrap="none">
              <a:spAutoFit/>
            </a:bodyPr>
            <a:lstStyle/>
            <a:p>
              <a:pPr eaLnBrk="1" hangingPunct="1">
                <a:defRPr/>
              </a:pPr>
              <a:r>
                <a:rPr lang="en-US" altLang="zh-CN" sz="2000" i="1" dirty="0">
                  <a:latin typeface="Times New Roman" pitchFamily="18" charset="0"/>
                  <a:sym typeface="Wingdings" pitchFamily="2" charset="2"/>
                </a:rPr>
                <a:t>T </a:t>
              </a:r>
              <a:r>
                <a:rPr lang="en-US" altLang="zh-CN" sz="2000" dirty="0">
                  <a:latin typeface="+mn-lt"/>
                  <a:ea typeface="+mj-ea"/>
                  <a:sym typeface="Wingdings" pitchFamily="2" charset="2"/>
                </a:rPr>
                <a:t>obtained from </a:t>
              </a:r>
              <a:r>
                <a:rPr lang="en-US" altLang="zh-CN" sz="2000" i="1" dirty="0">
                  <a:latin typeface="Times New Roman" pitchFamily="18" charset="0"/>
                  <a:sym typeface="Wingdings" pitchFamily="2" charset="2"/>
                </a:rPr>
                <a:t>M</a:t>
              </a:r>
              <a:endParaRPr lang="en-US" altLang="zh-CN" sz="2000" dirty="0"/>
            </a:p>
          </p:txBody>
        </p:sp>
        <p:sp>
          <p:nvSpPr>
            <p:cNvPr id="73737" name="Text Box 7"/>
            <p:cNvSpPr txBox="1">
              <a:spLocks noChangeArrowheads="1"/>
            </p:cNvSpPr>
            <p:nvPr/>
          </p:nvSpPr>
          <p:spPr bwMode="auto">
            <a:xfrm>
              <a:off x="4499" y="4106"/>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latin typeface="Times New Roman" panose="02020603050405020304" pitchFamily="18" charset="0"/>
                  <a:ea typeface="宋体" panose="02010600030101010101" pitchFamily="2" charset="-122"/>
                </a:rPr>
                <a:t>R</a:t>
              </a:r>
              <a:endParaRPr kumimoji="0" lang="en-US" altLang="zh-CN" sz="2000">
                <a:latin typeface="Arial" panose="020B0604020202020204" pitchFamily="34" charset="0"/>
                <a:ea typeface="宋体" panose="02010600030101010101" pitchFamily="2" charset="-122"/>
              </a:endParaRPr>
            </a:p>
          </p:txBody>
        </p:sp>
      </p:grpSp>
      <p:sp>
        <p:nvSpPr>
          <p:cNvPr id="73733" name="Content Placeholder 2"/>
          <p:cNvSpPr>
            <a:spLocks noGrp="1"/>
          </p:cNvSpPr>
          <p:nvPr>
            <p:ph idx="1"/>
          </p:nvPr>
        </p:nvSpPr>
        <p:spPr>
          <a:xfrm>
            <a:off x="5940425" y="1214438"/>
            <a:ext cx="3203575" cy="1366837"/>
          </a:xfrm>
        </p:spPr>
        <p:txBody>
          <a:bodyPr/>
          <a:lstStyle/>
          <a:p>
            <a:pPr>
              <a:buFont typeface="Arial" panose="020B0604020202020204" pitchFamily="34" charset="0"/>
              <a:buNone/>
            </a:pPr>
            <a:r>
              <a:rPr lang="en-US" altLang="zh-CN" sz="1800" smtClean="0"/>
              <a:t>M = 10011010, </a:t>
            </a:r>
            <a:r>
              <a:rPr lang="en-US" altLang="zh-CN" sz="1800" i="1" smtClean="0"/>
              <a:t>C</a:t>
            </a:r>
            <a:r>
              <a:rPr lang="en-US" altLang="zh-CN" sz="1800" smtClean="0"/>
              <a:t>(</a:t>
            </a:r>
            <a:r>
              <a:rPr lang="en-US" altLang="zh-CN" sz="1800" i="1" smtClean="0"/>
              <a:t>x</a:t>
            </a:r>
            <a:r>
              <a:rPr lang="en-US" altLang="zh-CN" sz="1800" smtClean="0"/>
              <a:t>) = </a:t>
            </a:r>
            <a:r>
              <a:rPr lang="en-US" altLang="zh-CN" sz="1800" i="1" smtClean="0"/>
              <a:t>x</a:t>
            </a:r>
            <a:r>
              <a:rPr lang="en-US" altLang="zh-CN" sz="1800" baseline="30000" smtClean="0"/>
              <a:t>3</a:t>
            </a:r>
            <a:r>
              <a:rPr lang="en-US" altLang="zh-CN" sz="1800" smtClean="0"/>
              <a:t> + </a:t>
            </a:r>
            <a:r>
              <a:rPr lang="en-US" altLang="zh-CN" sz="1800" i="1" smtClean="0"/>
              <a:t>x</a:t>
            </a:r>
            <a:r>
              <a:rPr lang="en-US" altLang="zh-CN" sz="1800" baseline="30000" smtClean="0"/>
              <a:t>2</a:t>
            </a:r>
            <a:r>
              <a:rPr lang="en-US" altLang="zh-CN" sz="1800" smtClean="0"/>
              <a:t> +1</a:t>
            </a:r>
          </a:p>
          <a:p>
            <a:pPr>
              <a:buFont typeface="Arial" panose="020B0604020202020204" pitchFamily="34" charset="0"/>
              <a:buNone/>
            </a:pPr>
            <a:r>
              <a:rPr lang="en-US" altLang="zh-CN" sz="1800" i="1" smtClean="0"/>
              <a:t>T</a:t>
            </a:r>
            <a:r>
              <a:rPr lang="en-US" altLang="zh-CN" sz="1800" smtClean="0"/>
              <a:t>(</a:t>
            </a:r>
            <a:r>
              <a:rPr lang="en-US" altLang="zh-CN" sz="1800" i="1" smtClean="0"/>
              <a:t>x</a:t>
            </a:r>
            <a:r>
              <a:rPr lang="en-US" altLang="zh-CN" sz="1800" smtClean="0"/>
              <a:t>) = 10011010 | 000</a:t>
            </a:r>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r>
              <a:rPr lang="en-US" altLang="zh-CN" sz="1800" i="1" smtClean="0"/>
              <a:t>R</a:t>
            </a:r>
            <a:r>
              <a:rPr lang="en-US" altLang="zh-CN" sz="1800" smtClean="0"/>
              <a:t>(</a:t>
            </a:r>
            <a:r>
              <a:rPr lang="en-US" altLang="zh-CN" sz="1800" i="1" smtClean="0"/>
              <a:t>x</a:t>
            </a:r>
            <a:r>
              <a:rPr lang="en-US" altLang="zh-CN" sz="1800" smtClean="0"/>
              <a:t>) = 101</a:t>
            </a:r>
          </a:p>
          <a:p>
            <a:pPr>
              <a:buFont typeface="Arial" panose="020B0604020202020204" pitchFamily="34" charset="0"/>
              <a:buNone/>
            </a:pPr>
            <a:r>
              <a:rPr lang="pt-BR" altLang="zh-CN" sz="1800" i="1" smtClean="0"/>
              <a:t>P</a:t>
            </a:r>
            <a:r>
              <a:rPr lang="pt-BR" altLang="zh-CN" sz="1800" smtClean="0"/>
              <a:t>(</a:t>
            </a:r>
            <a:r>
              <a:rPr lang="pt-BR" altLang="zh-CN" sz="1800" i="1" smtClean="0"/>
              <a:t>x</a:t>
            </a:r>
            <a:r>
              <a:rPr lang="pt-BR" altLang="zh-CN" sz="1800" smtClean="0"/>
              <a:t>) = </a:t>
            </a:r>
            <a:r>
              <a:rPr lang="en-US" altLang="zh-CN" sz="1800" smtClean="0"/>
              <a:t>T(x)</a:t>
            </a:r>
            <a:r>
              <a:rPr lang="pt-BR" altLang="zh-CN" sz="1800" smtClean="0"/>
              <a:t>  XOR  R(</a:t>
            </a:r>
            <a:r>
              <a:rPr lang="pt-BR" altLang="zh-CN" sz="1800" i="1" smtClean="0"/>
              <a:t>x</a:t>
            </a:r>
            <a:r>
              <a:rPr lang="pt-BR" altLang="zh-CN" sz="1800" smtClean="0"/>
              <a:t>)</a:t>
            </a:r>
          </a:p>
          <a:p>
            <a:pPr>
              <a:buFont typeface="Arial" panose="020B0604020202020204" pitchFamily="34" charset="0"/>
              <a:buNone/>
            </a:pPr>
            <a:r>
              <a:rPr lang="pt-BR" altLang="zh-CN" sz="1800" smtClean="0"/>
              <a:t>   = 1001 1010 000 XOR 101 </a:t>
            </a:r>
          </a:p>
          <a:p>
            <a:pPr>
              <a:buFont typeface="Arial" panose="020B0604020202020204" pitchFamily="34" charset="0"/>
              <a:buNone/>
            </a:pPr>
            <a:r>
              <a:rPr lang="pt-BR" altLang="zh-CN" sz="1800" smtClean="0"/>
              <a:t>   = 1001 1010 101</a:t>
            </a:r>
            <a:endParaRPr lang="en-US" altLang="zh-CN" sz="1800" i="1" smtClean="0"/>
          </a:p>
          <a:p>
            <a:pPr>
              <a:buFont typeface="Arial" panose="020B0604020202020204" pitchFamily="34" charset="0"/>
              <a:buNone/>
            </a:pPr>
            <a:r>
              <a:rPr lang="en-US" altLang="zh-CN" sz="1800" i="1" smtClean="0"/>
              <a:t>P</a:t>
            </a:r>
            <a:r>
              <a:rPr lang="en-US" altLang="zh-CN" sz="1800" smtClean="0"/>
              <a:t>(</a:t>
            </a:r>
            <a:r>
              <a:rPr lang="en-US" altLang="zh-CN" sz="1800" i="1" smtClean="0"/>
              <a:t>x</a:t>
            </a:r>
            <a:r>
              <a:rPr lang="en-US" altLang="zh-CN" sz="1800" smtClean="0"/>
              <a:t>) = 10011010 | 101</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62CC7C4-6318-48A6-9426-8B0C46627A5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57</a:t>
            </a:fld>
            <a:r>
              <a:rPr kumimoji="0" lang="en-US" altLang="zh-CN" sz="1000" smtClean="0">
                <a:latin typeface="Arial" panose="020B0604020202020204" pitchFamily="34" charset="0"/>
                <a:ea typeface="宋体" panose="02010600030101010101" pitchFamily="2" charset="-122"/>
              </a:rPr>
              <a:t>-</a:t>
            </a:r>
          </a:p>
        </p:txBody>
      </p:sp>
      <p:sp>
        <p:nvSpPr>
          <p:cNvPr id="74755"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sp>
        <p:nvSpPr>
          <p:cNvPr id="74756" name="Rectangle 3"/>
          <p:cNvSpPr>
            <a:spLocks noGrp="1" noChangeArrowheads="1"/>
          </p:cNvSpPr>
          <p:nvPr>
            <p:ph type="body" idx="1"/>
          </p:nvPr>
        </p:nvSpPr>
        <p:spPr/>
        <p:txBody>
          <a:bodyPr/>
          <a:lstStyle/>
          <a:p>
            <a:r>
              <a:rPr lang="zh-CN" altLang="en-US" sz="2800" smtClean="0"/>
              <a:t>选择除数多项式</a:t>
            </a:r>
            <a:endParaRPr lang="en-US" altLang="zh-CN" sz="2800" smtClean="0"/>
          </a:p>
          <a:p>
            <a:pPr lvl="1"/>
            <a:r>
              <a:rPr lang="zh-CN" altLang="en-US" sz="2800" smtClean="0"/>
              <a:t>不同的</a:t>
            </a:r>
            <a:r>
              <a:rPr lang="en-US" altLang="zh-CN" sz="2800" smtClean="0"/>
              <a:t>C(x)</a:t>
            </a:r>
            <a:r>
              <a:rPr lang="zh-CN" altLang="en-US" sz="2800" smtClean="0"/>
              <a:t>可以检测出特定的比特错误</a:t>
            </a:r>
            <a:endParaRPr lang="en-US" altLang="zh-CN" sz="2800" smtClean="0"/>
          </a:p>
          <a:p>
            <a:pPr lvl="1"/>
            <a:r>
              <a:rPr lang="zh-CN" altLang="en-US" sz="2800" smtClean="0">
                <a:sym typeface="Wingdings" panose="05000000000000000000" pitchFamily="2" charset="2"/>
              </a:rPr>
              <a:t>合理的选择除数则可以</a:t>
            </a:r>
            <a:r>
              <a:rPr lang="en-US" altLang="zh-CN" sz="2800" smtClean="0">
                <a:sym typeface="Wingdings" panose="05000000000000000000" pitchFamily="2" charset="2"/>
              </a:rPr>
              <a:t>:</a:t>
            </a:r>
          </a:p>
          <a:p>
            <a:pPr lvl="2"/>
            <a:r>
              <a:rPr lang="zh-CN" altLang="en-US" sz="2500" smtClean="0">
                <a:sym typeface="Wingdings" panose="05000000000000000000" pitchFamily="2" charset="2"/>
              </a:rPr>
              <a:t>检测出所有</a:t>
            </a:r>
            <a:r>
              <a:rPr lang="en-US" altLang="zh-CN" sz="2500" smtClean="0">
                <a:sym typeface="Wingdings" panose="05000000000000000000" pitchFamily="2" charset="2"/>
              </a:rPr>
              <a:t>1 &amp; 2-</a:t>
            </a:r>
            <a:r>
              <a:rPr lang="zh-CN" altLang="en-US" sz="2500" smtClean="0">
                <a:sym typeface="Wingdings" panose="05000000000000000000" pitchFamily="2" charset="2"/>
              </a:rPr>
              <a:t>比特的错误</a:t>
            </a:r>
            <a:endParaRPr lang="en-US" altLang="zh-CN" sz="2500" smtClean="0">
              <a:sym typeface="Wingdings" panose="05000000000000000000" pitchFamily="2" charset="2"/>
            </a:endParaRPr>
          </a:p>
          <a:p>
            <a:pPr lvl="2"/>
            <a:r>
              <a:rPr lang="zh-CN" altLang="en-US" sz="2500" smtClean="0">
                <a:sym typeface="Wingdings" panose="05000000000000000000" pitchFamily="2" charset="2"/>
              </a:rPr>
              <a:t>任意奇数个错误</a:t>
            </a:r>
            <a:endParaRPr lang="en-US" altLang="zh-CN" sz="2500" smtClean="0">
              <a:sym typeface="Wingdings" panose="05000000000000000000" pitchFamily="2" charset="2"/>
            </a:endParaRPr>
          </a:p>
          <a:p>
            <a:pPr lvl="2"/>
            <a:r>
              <a:rPr lang="zh-CN" altLang="en-US" sz="2500" smtClean="0">
                <a:sym typeface="Wingdings" panose="05000000000000000000" pitchFamily="2" charset="2"/>
              </a:rPr>
              <a:t>任何小于</a:t>
            </a:r>
            <a:r>
              <a:rPr lang="en-US" altLang="zh-CN" sz="2500" smtClean="0">
                <a:sym typeface="Wingdings" panose="05000000000000000000" pitchFamily="2" charset="2"/>
              </a:rPr>
              <a:t>k </a:t>
            </a:r>
            <a:r>
              <a:rPr lang="zh-CN" altLang="en-US" sz="2500" smtClean="0">
                <a:sym typeface="Wingdings" panose="05000000000000000000" pitchFamily="2" charset="2"/>
              </a:rPr>
              <a:t>比特的连续比特错误序列</a:t>
            </a:r>
            <a:endParaRPr lang="en-US" altLang="zh-CN" sz="2500" smtClean="0">
              <a:sym typeface="Wingdings" panose="05000000000000000000" pitchFamily="2" charset="2"/>
            </a:endParaRPr>
          </a:p>
          <a:p>
            <a:pPr lvl="2"/>
            <a:r>
              <a:rPr lang="zh-CN" altLang="en-US" sz="2500" smtClean="0">
                <a:sym typeface="Wingdings" panose="05000000000000000000" pitchFamily="2" charset="2"/>
              </a:rPr>
              <a:t>部分大于</a:t>
            </a:r>
            <a:r>
              <a:rPr lang="en-US" altLang="zh-CN" sz="2500" smtClean="0">
                <a:sym typeface="Wingdings" panose="05000000000000000000" pitchFamily="2" charset="2"/>
              </a:rPr>
              <a:t> k </a:t>
            </a:r>
            <a:r>
              <a:rPr lang="zh-CN" altLang="en-US" sz="2500" smtClean="0">
                <a:sym typeface="Wingdings" panose="05000000000000000000" pitchFamily="2" charset="2"/>
              </a:rPr>
              <a:t>比特的连续比特错误序列</a:t>
            </a:r>
            <a:endParaRPr lang="en-US" altLang="zh-CN" sz="2500" smtClean="0"/>
          </a:p>
          <a:p>
            <a:endParaRPr lang="en-US" altLang="zh-CN" sz="2800" smtClean="0"/>
          </a:p>
          <a:p>
            <a:r>
              <a:rPr lang="zh-CN" altLang="en-US" sz="2800" smtClean="0"/>
              <a:t>硬件实现</a:t>
            </a:r>
            <a:endParaRPr lang="en-US" altLang="zh-CN" sz="2800" smtClean="0"/>
          </a:p>
          <a:p>
            <a:pPr lvl="1"/>
            <a:r>
              <a:rPr lang="zh-CN" altLang="en-US" sz="2800" smtClean="0"/>
              <a:t>使用一个</a:t>
            </a:r>
            <a:r>
              <a:rPr lang="en-US" altLang="zh-CN" sz="2800" i="1" smtClean="0"/>
              <a:t>k</a:t>
            </a:r>
            <a:r>
              <a:rPr lang="zh-CN" altLang="en-US" sz="2800" smtClean="0"/>
              <a:t>比特移位寄存器和若干个</a:t>
            </a:r>
            <a:r>
              <a:rPr lang="en-US" altLang="zh-CN" sz="2800" smtClean="0"/>
              <a:t>XOR</a:t>
            </a:r>
            <a:r>
              <a:rPr lang="zh-CN" altLang="en-US" sz="2800" smtClean="0"/>
              <a:t>门</a:t>
            </a:r>
            <a:endParaRPr lang="en-US" altLang="zh-CN" sz="2800" smtClean="0"/>
          </a:p>
          <a:p>
            <a:pPr>
              <a:buFont typeface="Wingdings" panose="05000000000000000000" pitchFamily="2" charset="2"/>
              <a:buNone/>
            </a:pPr>
            <a:endParaRPr lang="en-US" altLang="zh-CN" sz="280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A9145067-B3A1-45FD-B594-285F165E3EE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58</a:t>
            </a:fld>
            <a:r>
              <a:rPr kumimoji="0" lang="en-US" altLang="zh-CN" sz="1000" smtClean="0">
                <a:latin typeface="Arial" panose="020B0604020202020204" pitchFamily="34" charset="0"/>
                <a:ea typeface="宋体" panose="02010600030101010101" pitchFamily="2" charset="-122"/>
              </a:rPr>
              <a:t>-</a:t>
            </a:r>
          </a:p>
        </p:txBody>
      </p:sp>
      <p:sp>
        <p:nvSpPr>
          <p:cNvPr id="76803"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sp>
        <p:nvSpPr>
          <p:cNvPr id="76804" name="Rectangle 3"/>
          <p:cNvSpPr>
            <a:spLocks noGrp="1" noChangeArrowheads="1"/>
          </p:cNvSpPr>
          <p:nvPr>
            <p:ph type="body" idx="1"/>
          </p:nvPr>
        </p:nvSpPr>
        <p:spPr>
          <a:xfrm>
            <a:off x="468313" y="1125538"/>
            <a:ext cx="8229600" cy="5327650"/>
          </a:xfrm>
        </p:spPr>
        <p:txBody>
          <a:bodyPr/>
          <a:lstStyle/>
          <a:p>
            <a:r>
              <a:rPr lang="zh-CN" altLang="en-US" sz="2600" smtClean="0"/>
              <a:t>常用的</a:t>
            </a:r>
            <a:r>
              <a:rPr lang="en-US" altLang="zh-CN" sz="2600" smtClean="0"/>
              <a:t>CRC </a:t>
            </a:r>
            <a:r>
              <a:rPr lang="zh-CN" altLang="en-US" sz="2600" smtClean="0"/>
              <a:t>多项式</a:t>
            </a:r>
            <a:endParaRPr lang="en-US" altLang="zh-CN" sz="2600" smtClean="0"/>
          </a:p>
        </p:txBody>
      </p:sp>
      <p:grpSp>
        <p:nvGrpSpPr>
          <p:cNvPr id="76805" name="Group 18"/>
          <p:cNvGrpSpPr>
            <a:grpSpLocks/>
          </p:cNvGrpSpPr>
          <p:nvPr/>
        </p:nvGrpSpPr>
        <p:grpSpPr bwMode="auto">
          <a:xfrm>
            <a:off x="468313" y="1844675"/>
            <a:ext cx="8405812" cy="3786188"/>
            <a:chOff x="521" y="1298"/>
            <a:chExt cx="5295" cy="2385"/>
          </a:xfrm>
        </p:grpSpPr>
        <p:pic>
          <p:nvPicPr>
            <p:cNvPr id="768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298"/>
              <a:ext cx="3901" cy="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Text Box 5"/>
            <p:cNvSpPr txBox="1">
              <a:spLocks noChangeArrowheads="1"/>
            </p:cNvSpPr>
            <p:nvPr/>
          </p:nvSpPr>
          <p:spPr bwMode="auto">
            <a:xfrm>
              <a:off x="4286" y="1480"/>
              <a:ext cx="10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i="1">
                  <a:solidFill>
                    <a:srgbClr val="0099FF"/>
                  </a:solidFill>
                  <a:latin typeface="Arial" panose="020B0604020202020204" pitchFamily="34" charset="0"/>
                  <a:ea typeface="宋体" panose="02010600030101010101" pitchFamily="2" charset="-122"/>
                </a:rPr>
                <a:t>Link Protocol</a:t>
              </a:r>
            </a:p>
          </p:txBody>
        </p:sp>
        <p:sp>
          <p:nvSpPr>
            <p:cNvPr id="76808" name="Text Box 6"/>
            <p:cNvSpPr txBox="1">
              <a:spLocks noChangeArrowheads="1"/>
            </p:cNvSpPr>
            <p:nvPr/>
          </p:nvSpPr>
          <p:spPr bwMode="auto">
            <a:xfrm>
              <a:off x="4320" y="1846"/>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ATM</a:t>
              </a:r>
            </a:p>
          </p:txBody>
        </p:sp>
        <p:sp>
          <p:nvSpPr>
            <p:cNvPr id="76809" name="Text Box 7"/>
            <p:cNvSpPr txBox="1">
              <a:spLocks noChangeArrowheads="1"/>
            </p:cNvSpPr>
            <p:nvPr/>
          </p:nvSpPr>
          <p:spPr bwMode="auto">
            <a:xfrm>
              <a:off x="4318" y="2069"/>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ATM</a:t>
              </a:r>
            </a:p>
          </p:txBody>
        </p:sp>
        <p:sp>
          <p:nvSpPr>
            <p:cNvPr id="76810" name="Text Box 8"/>
            <p:cNvSpPr txBox="1">
              <a:spLocks noChangeArrowheads="1"/>
            </p:cNvSpPr>
            <p:nvPr/>
          </p:nvSpPr>
          <p:spPr bwMode="auto">
            <a:xfrm>
              <a:off x="4332" y="3062"/>
              <a:ext cx="1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ATM, Ethernet, 802.5</a:t>
              </a:r>
            </a:p>
          </p:txBody>
        </p:sp>
        <p:sp>
          <p:nvSpPr>
            <p:cNvPr id="76811" name="Text Box 9"/>
            <p:cNvSpPr txBox="1">
              <a:spLocks noChangeArrowheads="1"/>
            </p:cNvSpPr>
            <p:nvPr/>
          </p:nvSpPr>
          <p:spPr bwMode="auto">
            <a:xfrm>
              <a:off x="4332" y="2836"/>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HDLC</a:t>
              </a:r>
            </a:p>
          </p:txBody>
        </p:sp>
        <p:sp>
          <p:nvSpPr>
            <p:cNvPr id="76812" name="Line 13"/>
            <p:cNvSpPr>
              <a:spLocks noChangeShapeType="1"/>
            </p:cNvSpPr>
            <p:nvPr/>
          </p:nvSpPr>
          <p:spPr bwMode="auto">
            <a:xfrm>
              <a:off x="521" y="1434"/>
              <a:ext cx="52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3" name="Line 14"/>
            <p:cNvSpPr>
              <a:spLocks noChangeShapeType="1"/>
            </p:cNvSpPr>
            <p:nvPr/>
          </p:nvSpPr>
          <p:spPr bwMode="auto">
            <a:xfrm>
              <a:off x="521" y="1797"/>
              <a:ext cx="52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4" name="Line 15"/>
            <p:cNvSpPr>
              <a:spLocks noChangeShapeType="1"/>
            </p:cNvSpPr>
            <p:nvPr/>
          </p:nvSpPr>
          <p:spPr bwMode="auto">
            <a:xfrm>
              <a:off x="521" y="3612"/>
              <a:ext cx="52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5" name="Line 16"/>
            <p:cNvSpPr>
              <a:spLocks noChangeShapeType="1"/>
            </p:cNvSpPr>
            <p:nvPr/>
          </p:nvSpPr>
          <p:spPr bwMode="auto">
            <a:xfrm flipV="1">
              <a:off x="1610" y="1434"/>
              <a:ext cx="0" cy="21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6" name="Line 17"/>
            <p:cNvSpPr>
              <a:spLocks noChangeShapeType="1"/>
            </p:cNvSpPr>
            <p:nvPr/>
          </p:nvSpPr>
          <p:spPr bwMode="auto">
            <a:xfrm flipV="1">
              <a:off x="4286" y="1434"/>
              <a:ext cx="0" cy="21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4315C6A-C263-4961-B4E3-5FD421522C8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59</a:t>
            </a:fld>
            <a:r>
              <a:rPr kumimoji="0" lang="en-US" altLang="zh-CN" sz="1000" smtClean="0">
                <a:latin typeface="Arial" panose="020B0604020202020204" pitchFamily="34" charset="0"/>
                <a:ea typeface="宋体" panose="02010600030101010101" pitchFamily="2" charset="-122"/>
              </a:rPr>
              <a:t>-</a:t>
            </a:r>
          </a:p>
        </p:txBody>
      </p:sp>
      <p:sp>
        <p:nvSpPr>
          <p:cNvPr id="78851"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lvl="1" eaLnBrk="1" hangingPunct="1">
              <a:defRPr/>
            </a:pPr>
            <a:r>
              <a:rPr lang="zh-CN" altLang="en-US" dirty="0" smtClean="0"/>
              <a:t>停止等待协议</a:t>
            </a:r>
            <a:endParaRPr lang="en-US" altLang="zh-CN" dirty="0" smtClean="0"/>
          </a:p>
          <a:p>
            <a:pPr lvl="1" eaLnBrk="1" hangingPunct="1">
              <a:defRPr/>
            </a:pPr>
            <a:r>
              <a:rPr lang="zh-CN" altLang="en-US" dirty="0" smtClean="0"/>
              <a:t>连续</a:t>
            </a:r>
            <a:r>
              <a:rPr lang="en-US" altLang="zh-CN" dirty="0" smtClean="0"/>
              <a:t>ARQ</a:t>
            </a:r>
            <a:r>
              <a:rPr lang="zh-CN" altLang="en-US" dirty="0" smtClean="0"/>
              <a:t>协议</a:t>
            </a:r>
            <a:endParaRPr lang="en-US" altLang="zh-CN" dirty="0" smtClean="0"/>
          </a:p>
          <a:p>
            <a:pPr lvl="1" eaLnBrk="1" hangingPunct="1">
              <a:defRPr/>
            </a:pPr>
            <a:r>
              <a:rPr lang="zh-CN" altLang="en-US" dirty="0" smtClean="0"/>
              <a:t>滑动窗口协议</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78853" name="AutoShape 4"/>
          <p:cNvSpPr>
            <a:spLocks noChangeArrowheads="1"/>
          </p:cNvSpPr>
          <p:nvPr/>
        </p:nvSpPr>
        <p:spPr bwMode="auto">
          <a:xfrm>
            <a:off x="0" y="38608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圆角矩形 66"/>
          <p:cNvSpPr>
            <a:spLocks noChangeArrowheads="1"/>
          </p:cNvSpPr>
          <p:nvPr/>
        </p:nvSpPr>
        <p:spPr bwMode="auto">
          <a:xfrm>
            <a:off x="0" y="3798888"/>
            <a:ext cx="9144000" cy="2578100"/>
          </a:xfrm>
          <a:prstGeom prst="roundRect">
            <a:avLst>
              <a:gd name="adj" fmla="val 7796"/>
            </a:avLst>
          </a:prstGeom>
          <a:gradFill rotWithShape="1">
            <a:gsLst>
              <a:gs pos="0">
                <a:srgbClr val="8FA4FF"/>
              </a:gs>
              <a:gs pos="35001">
                <a:srgbClr val="B1BFFF"/>
              </a:gs>
              <a:gs pos="100000">
                <a:srgbClr val="DFE5FF"/>
              </a:gs>
            </a:gsLst>
            <a:lin ang="5400000" scaled="1"/>
          </a:gradFill>
          <a:ln w="9525">
            <a:solidFill>
              <a:srgbClr val="2D5DD9"/>
            </a:solidFill>
            <a:round/>
            <a:headEnd/>
            <a:tailEnd/>
          </a:ln>
          <a:effectLst>
            <a:outerShdw dist="20000" dir="5400000" algn="ctr" rotWithShape="0">
              <a:srgbClr val="000000">
                <a:alpha val="37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Calibri" panose="020F0502020204030204" pitchFamily="34" charset="0"/>
              <a:ea typeface="华文中宋" panose="02010600040101010101" pitchFamily="2" charset="-122"/>
            </a:endParaRPr>
          </a:p>
        </p:txBody>
      </p:sp>
      <p:sp>
        <p:nvSpPr>
          <p:cNvPr id="12291" name="圆角矩形 3"/>
          <p:cNvSpPr>
            <a:spLocks noChangeArrowheads="1"/>
          </p:cNvSpPr>
          <p:nvPr/>
        </p:nvSpPr>
        <p:spPr bwMode="auto">
          <a:xfrm>
            <a:off x="0" y="1125538"/>
            <a:ext cx="9144000" cy="2576512"/>
          </a:xfrm>
          <a:prstGeom prst="roundRect">
            <a:avLst>
              <a:gd name="adj" fmla="val 7796"/>
            </a:avLst>
          </a:prstGeom>
          <a:gradFill rotWithShape="1">
            <a:gsLst>
              <a:gs pos="0">
                <a:srgbClr val="FFED78"/>
              </a:gs>
              <a:gs pos="35001">
                <a:srgbClr val="FFF0A1"/>
              </a:gs>
              <a:gs pos="100000">
                <a:srgbClr val="FFF9D7"/>
              </a:gs>
            </a:gsLst>
            <a:lin ang="5400000" scaled="1"/>
          </a:gradFill>
          <a:ln w="9525">
            <a:solidFill>
              <a:srgbClr val="FFBF00"/>
            </a:solidFill>
            <a:round/>
            <a:headEnd/>
            <a:tailEnd/>
          </a:ln>
          <a:effectLst>
            <a:outerShdw dist="20000" dir="5400000" algn="ctr" rotWithShape="0">
              <a:srgbClr val="000000">
                <a:alpha val="37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Calibri" panose="020F0502020204030204" pitchFamily="34" charset="0"/>
              <a:ea typeface="华文中宋" panose="02010600040101010101" pitchFamily="2" charset="-122"/>
            </a:endParaRPr>
          </a:p>
        </p:txBody>
      </p:sp>
      <p:sp>
        <p:nvSpPr>
          <p:cNvPr id="12292" name="Rectangle 2"/>
          <p:cNvSpPr>
            <a:spLocks noGrp="1" noChangeArrowheads="1"/>
          </p:cNvSpPr>
          <p:nvPr>
            <p:ph type="title" idx="4294967295"/>
          </p:nvPr>
        </p:nvSpPr>
        <p:spPr/>
        <p:txBody>
          <a:bodyPr/>
          <a:lstStyle/>
          <a:p>
            <a:r>
              <a:rPr lang="zh-CN" altLang="en-US" smtClean="0"/>
              <a:t>物理层 </a:t>
            </a:r>
            <a:r>
              <a:rPr lang="en-US" altLang="zh-CN" smtClean="0"/>
              <a:t>vs </a:t>
            </a:r>
            <a:r>
              <a:rPr lang="zh-CN" altLang="en-US" smtClean="0"/>
              <a:t>数据链路层</a:t>
            </a:r>
            <a:endParaRPr lang="en-US" altLang="zh-CN" smtClean="0">
              <a:ea typeface="宋体" panose="02010600030101010101" pitchFamily="2" charset="-122"/>
            </a:endParaRPr>
          </a:p>
        </p:txBody>
      </p:sp>
      <p:grpSp>
        <p:nvGrpSpPr>
          <p:cNvPr id="12293" name="Group 56"/>
          <p:cNvGrpSpPr>
            <a:grpSpLocks/>
          </p:cNvGrpSpPr>
          <p:nvPr/>
        </p:nvGrpSpPr>
        <p:grpSpPr bwMode="auto">
          <a:xfrm>
            <a:off x="125413" y="5659438"/>
            <a:ext cx="7450137" cy="579437"/>
            <a:chOff x="0" y="0"/>
            <a:chExt cx="7449634" cy="579657"/>
          </a:xfrm>
        </p:grpSpPr>
        <p:sp>
          <p:nvSpPr>
            <p:cNvPr id="12334" name="Text Box 5"/>
            <p:cNvSpPr txBox="1">
              <a:spLocks noChangeArrowheads="1"/>
            </p:cNvSpPr>
            <p:nvPr/>
          </p:nvSpPr>
          <p:spPr bwMode="auto">
            <a:xfrm>
              <a:off x="0" y="117580"/>
              <a:ext cx="1415676" cy="46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模拟信号</a:t>
              </a:r>
              <a:endParaRPr kumimoji="0" lang="en-US" altLang="zh-CN" sz="2400">
                <a:ea typeface="宋体" panose="02010600030101010101" pitchFamily="2" charset="-122"/>
              </a:endParaRPr>
            </a:p>
          </p:txBody>
        </p:sp>
        <p:grpSp>
          <p:nvGrpSpPr>
            <p:cNvPr id="12335" name="Group 25"/>
            <p:cNvGrpSpPr>
              <a:grpSpLocks/>
            </p:cNvGrpSpPr>
            <p:nvPr/>
          </p:nvGrpSpPr>
          <p:grpSpPr bwMode="auto">
            <a:xfrm>
              <a:off x="2666789" y="0"/>
              <a:ext cx="4782845" cy="470616"/>
              <a:chOff x="0" y="0"/>
              <a:chExt cx="3017" cy="297"/>
            </a:xfrm>
          </p:grpSpPr>
          <p:sp>
            <p:nvSpPr>
              <p:cNvPr id="12336" name="Freeform 13"/>
              <p:cNvSpPr>
                <a:spLocks/>
              </p:cNvSpPr>
              <p:nvPr/>
            </p:nvSpPr>
            <p:spPr bwMode="auto">
              <a:xfrm>
                <a:off x="0" y="96"/>
                <a:ext cx="1001" cy="192"/>
              </a:xfrm>
              <a:custGeom>
                <a:avLst/>
                <a:gdLst>
                  <a:gd name="T0" fmla="*/ 0 w 626"/>
                  <a:gd name="T1" fmla="*/ 2147483646 h 89"/>
                  <a:gd name="T2" fmla="*/ 658121429 w 626"/>
                  <a:gd name="T3" fmla="*/ 2147483646 h 89"/>
                  <a:gd name="T4" fmla="*/ 2147483646 w 626"/>
                  <a:gd name="T5" fmla="*/ 2147483646 h 89"/>
                  <a:gd name="T6" fmla="*/ 2147483646 w 626"/>
                  <a:gd name="T7" fmla="*/ 0 h 89"/>
                  <a:gd name="T8" fmla="*/ 2147483646 w 626"/>
                  <a:gd name="T9" fmla="*/ 0 h 89"/>
                  <a:gd name="T10" fmla="*/ 2147483646 w 626"/>
                  <a:gd name="T11" fmla="*/ 2147483646 h 89"/>
                  <a:gd name="T12" fmla="*/ 2147483646 w 626"/>
                  <a:gd name="T13" fmla="*/ 2147483646 h 89"/>
                  <a:gd name="T14" fmla="*/ 2147483646 w 626"/>
                  <a:gd name="T15" fmla="*/ 2147483646 h 89"/>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89"/>
                  <a:gd name="T26" fmla="*/ 626 w 626"/>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89">
                    <a:moveTo>
                      <a:pt x="0" y="88"/>
                    </a:moveTo>
                    <a:lnTo>
                      <a:pt x="48" y="88"/>
                    </a:lnTo>
                    <a:lnTo>
                      <a:pt x="168" y="48"/>
                    </a:lnTo>
                    <a:lnTo>
                      <a:pt x="272" y="0"/>
                    </a:lnTo>
                    <a:lnTo>
                      <a:pt x="385" y="0"/>
                    </a:lnTo>
                    <a:lnTo>
                      <a:pt x="473" y="48"/>
                    </a:lnTo>
                    <a:lnTo>
                      <a:pt x="561" y="80"/>
                    </a:lnTo>
                    <a:lnTo>
                      <a:pt x="625" y="88"/>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7" name="Freeform 14"/>
              <p:cNvSpPr>
                <a:spLocks/>
              </p:cNvSpPr>
              <p:nvPr/>
            </p:nvSpPr>
            <p:spPr bwMode="auto">
              <a:xfrm>
                <a:off x="1001" y="192"/>
                <a:ext cx="672" cy="105"/>
              </a:xfrm>
              <a:custGeom>
                <a:avLst/>
                <a:gdLst>
                  <a:gd name="T0" fmla="*/ 0 w 626"/>
                  <a:gd name="T1" fmla="*/ 2147483646 h 57"/>
                  <a:gd name="T2" fmla="*/ 582 w 626"/>
                  <a:gd name="T3" fmla="*/ 2147483646 h 57"/>
                  <a:gd name="T4" fmla="*/ 2211 w 626"/>
                  <a:gd name="T5" fmla="*/ 2147483646 h 57"/>
                  <a:gd name="T6" fmla="*/ 3435 w 626"/>
                  <a:gd name="T7" fmla="*/ 0 h 57"/>
                  <a:gd name="T8" fmla="*/ 4596 w 626"/>
                  <a:gd name="T9" fmla="*/ 0 h 57"/>
                  <a:gd name="T10" fmla="*/ 5754 w 626"/>
                  <a:gd name="T11" fmla="*/ 2147483646 h 57"/>
                  <a:gd name="T12" fmla="*/ 6889 w 626"/>
                  <a:gd name="T13" fmla="*/ 2147483646 h 57"/>
                  <a:gd name="T14" fmla="*/ 7463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8" name="Freeform 15"/>
              <p:cNvSpPr>
                <a:spLocks/>
              </p:cNvSpPr>
              <p:nvPr/>
            </p:nvSpPr>
            <p:spPr bwMode="auto">
              <a:xfrm>
                <a:off x="1673" y="0"/>
                <a:ext cx="96" cy="288"/>
              </a:xfrm>
              <a:custGeom>
                <a:avLst/>
                <a:gdLst>
                  <a:gd name="T0" fmla="*/ 0 w 626"/>
                  <a:gd name="T1" fmla="*/ 2147483646 h 57"/>
                  <a:gd name="T2" fmla="*/ 0 w 626"/>
                  <a:gd name="T3" fmla="*/ 2147483646 h 57"/>
                  <a:gd name="T4" fmla="*/ 0 w 626"/>
                  <a:gd name="T5" fmla="*/ 2147483646 h 57"/>
                  <a:gd name="T6" fmla="*/ 0 w 626"/>
                  <a:gd name="T7" fmla="*/ 0 h 57"/>
                  <a:gd name="T8" fmla="*/ 0 w 626"/>
                  <a:gd name="T9" fmla="*/ 0 h 57"/>
                  <a:gd name="T10" fmla="*/ 0 w 626"/>
                  <a:gd name="T11" fmla="*/ 2147483646 h 57"/>
                  <a:gd name="T12" fmla="*/ 0 w 626"/>
                  <a:gd name="T13" fmla="*/ 2147483646 h 57"/>
                  <a:gd name="T14" fmla="*/ 0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9" name="Freeform 16"/>
              <p:cNvSpPr>
                <a:spLocks/>
              </p:cNvSpPr>
              <p:nvPr/>
            </p:nvSpPr>
            <p:spPr bwMode="auto">
              <a:xfrm>
                <a:off x="1769" y="0"/>
                <a:ext cx="96" cy="288"/>
              </a:xfrm>
              <a:custGeom>
                <a:avLst/>
                <a:gdLst>
                  <a:gd name="T0" fmla="*/ 0 w 626"/>
                  <a:gd name="T1" fmla="*/ 2147483646 h 57"/>
                  <a:gd name="T2" fmla="*/ 0 w 626"/>
                  <a:gd name="T3" fmla="*/ 2147483646 h 57"/>
                  <a:gd name="T4" fmla="*/ 0 w 626"/>
                  <a:gd name="T5" fmla="*/ 2147483646 h 57"/>
                  <a:gd name="T6" fmla="*/ 0 w 626"/>
                  <a:gd name="T7" fmla="*/ 0 h 57"/>
                  <a:gd name="T8" fmla="*/ 0 w 626"/>
                  <a:gd name="T9" fmla="*/ 0 h 57"/>
                  <a:gd name="T10" fmla="*/ 0 w 626"/>
                  <a:gd name="T11" fmla="*/ 2147483646 h 57"/>
                  <a:gd name="T12" fmla="*/ 0 w 626"/>
                  <a:gd name="T13" fmla="*/ 2147483646 h 57"/>
                  <a:gd name="T14" fmla="*/ 0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0" name="Freeform 17"/>
              <p:cNvSpPr>
                <a:spLocks/>
              </p:cNvSpPr>
              <p:nvPr/>
            </p:nvSpPr>
            <p:spPr bwMode="auto">
              <a:xfrm>
                <a:off x="1865" y="192"/>
                <a:ext cx="384" cy="96"/>
              </a:xfrm>
              <a:custGeom>
                <a:avLst/>
                <a:gdLst>
                  <a:gd name="T0" fmla="*/ 0 w 626"/>
                  <a:gd name="T1" fmla="*/ 2147483646 h 57"/>
                  <a:gd name="T2" fmla="*/ 1 w 626"/>
                  <a:gd name="T3" fmla="*/ 2147483646 h 57"/>
                  <a:gd name="T4" fmla="*/ 1 w 626"/>
                  <a:gd name="T5" fmla="*/ 1337708731 h 57"/>
                  <a:gd name="T6" fmla="*/ 1 w 626"/>
                  <a:gd name="T7" fmla="*/ 0 h 57"/>
                  <a:gd name="T8" fmla="*/ 1 w 626"/>
                  <a:gd name="T9" fmla="*/ 0 h 57"/>
                  <a:gd name="T10" fmla="*/ 1 w 626"/>
                  <a:gd name="T11" fmla="*/ 1337708731 h 57"/>
                  <a:gd name="T12" fmla="*/ 1 w 626"/>
                  <a:gd name="T13" fmla="*/ 2147483646 h 57"/>
                  <a:gd name="T14" fmla="*/ 1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1" name="Freeform 18"/>
              <p:cNvSpPr>
                <a:spLocks/>
              </p:cNvSpPr>
              <p:nvPr/>
            </p:nvSpPr>
            <p:spPr bwMode="auto">
              <a:xfrm>
                <a:off x="2249" y="96"/>
                <a:ext cx="240" cy="192"/>
              </a:xfrm>
              <a:custGeom>
                <a:avLst/>
                <a:gdLst>
                  <a:gd name="T0" fmla="*/ 0 w 626"/>
                  <a:gd name="T1" fmla="*/ 2147483646 h 57"/>
                  <a:gd name="T2" fmla="*/ 0 w 626"/>
                  <a:gd name="T3" fmla="*/ 2147483646 h 57"/>
                  <a:gd name="T4" fmla="*/ 0 w 626"/>
                  <a:gd name="T5" fmla="*/ 2147483646 h 57"/>
                  <a:gd name="T6" fmla="*/ 0 w 626"/>
                  <a:gd name="T7" fmla="*/ 0 h 57"/>
                  <a:gd name="T8" fmla="*/ 0 w 626"/>
                  <a:gd name="T9" fmla="*/ 0 h 57"/>
                  <a:gd name="T10" fmla="*/ 0 w 626"/>
                  <a:gd name="T11" fmla="*/ 2147483646 h 57"/>
                  <a:gd name="T12" fmla="*/ 0 w 626"/>
                  <a:gd name="T13" fmla="*/ 2147483646 h 57"/>
                  <a:gd name="T14" fmla="*/ 0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2" name="Freeform 19"/>
              <p:cNvSpPr>
                <a:spLocks/>
              </p:cNvSpPr>
              <p:nvPr/>
            </p:nvSpPr>
            <p:spPr bwMode="auto">
              <a:xfrm>
                <a:off x="2489" y="0"/>
                <a:ext cx="528" cy="288"/>
              </a:xfrm>
              <a:custGeom>
                <a:avLst/>
                <a:gdLst>
                  <a:gd name="T0" fmla="*/ 0 w 626"/>
                  <a:gd name="T1" fmla="*/ 2147483646 h 57"/>
                  <a:gd name="T2" fmla="*/ 3 w 626"/>
                  <a:gd name="T3" fmla="*/ 2147483646 h 57"/>
                  <a:gd name="T4" fmla="*/ 3 w 626"/>
                  <a:gd name="T5" fmla="*/ 2147483646 h 57"/>
                  <a:gd name="T6" fmla="*/ 3 w 626"/>
                  <a:gd name="T7" fmla="*/ 0 h 57"/>
                  <a:gd name="T8" fmla="*/ 3 w 626"/>
                  <a:gd name="T9" fmla="*/ 0 h 57"/>
                  <a:gd name="T10" fmla="*/ 3 w 626"/>
                  <a:gd name="T11" fmla="*/ 2147483646 h 57"/>
                  <a:gd name="T12" fmla="*/ 3 w 626"/>
                  <a:gd name="T13" fmla="*/ 2147483646 h 57"/>
                  <a:gd name="T14" fmla="*/ 3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2294" name="Group 55"/>
          <p:cNvGrpSpPr>
            <a:grpSpLocks/>
          </p:cNvGrpSpPr>
          <p:nvPr/>
        </p:nvGrpSpPr>
        <p:grpSpPr bwMode="auto">
          <a:xfrm>
            <a:off x="107950" y="5086350"/>
            <a:ext cx="7537450" cy="461963"/>
            <a:chOff x="0" y="0"/>
            <a:chExt cx="7536825" cy="462401"/>
          </a:xfrm>
        </p:grpSpPr>
        <p:sp>
          <p:nvSpPr>
            <p:cNvPr id="12327" name="Text Box 6"/>
            <p:cNvSpPr txBox="1">
              <a:spLocks noChangeArrowheads="1"/>
            </p:cNvSpPr>
            <p:nvPr/>
          </p:nvSpPr>
          <p:spPr bwMode="auto">
            <a:xfrm>
              <a:off x="0" y="0"/>
              <a:ext cx="1415655" cy="46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数字信号</a:t>
              </a:r>
              <a:endParaRPr kumimoji="0" lang="en-US" altLang="zh-CN" sz="2400">
                <a:ea typeface="宋体" panose="02010600030101010101" pitchFamily="2" charset="-122"/>
              </a:endParaRPr>
            </a:p>
          </p:txBody>
        </p:sp>
        <p:grpSp>
          <p:nvGrpSpPr>
            <p:cNvPr id="12328" name="Group 38"/>
            <p:cNvGrpSpPr>
              <a:grpSpLocks/>
            </p:cNvGrpSpPr>
            <p:nvPr/>
          </p:nvGrpSpPr>
          <p:grpSpPr bwMode="auto">
            <a:xfrm>
              <a:off x="2666789" y="99828"/>
              <a:ext cx="4870036" cy="229762"/>
              <a:chOff x="0" y="0"/>
              <a:chExt cx="3072" cy="145"/>
            </a:xfrm>
          </p:grpSpPr>
          <p:sp>
            <p:nvSpPr>
              <p:cNvPr id="12329" name="Freeform 11"/>
              <p:cNvSpPr>
                <a:spLocks/>
              </p:cNvSpPr>
              <p:nvPr/>
            </p:nvSpPr>
            <p:spPr bwMode="auto">
              <a:xfrm>
                <a:off x="0" y="0"/>
                <a:ext cx="626" cy="145"/>
              </a:xfrm>
              <a:custGeom>
                <a:avLst/>
                <a:gdLst>
                  <a:gd name="T0" fmla="*/ 0 w 626"/>
                  <a:gd name="T1" fmla="*/ 144 h 145"/>
                  <a:gd name="T2" fmla="*/ 192 w 626"/>
                  <a:gd name="T3" fmla="*/ 144 h 145"/>
                  <a:gd name="T4" fmla="*/ 192 w 626"/>
                  <a:gd name="T5" fmla="*/ 0 h 145"/>
                  <a:gd name="T6" fmla="*/ 433 w 626"/>
                  <a:gd name="T7" fmla="*/ 0 h 145"/>
                  <a:gd name="T8" fmla="*/ 433 w 626"/>
                  <a:gd name="T9" fmla="*/ 144 h 145"/>
                  <a:gd name="T10" fmla="*/ 625 w 626"/>
                  <a:gd name="T11" fmla="*/ 144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0" name="Freeform 20"/>
              <p:cNvSpPr>
                <a:spLocks/>
              </p:cNvSpPr>
              <p:nvPr/>
            </p:nvSpPr>
            <p:spPr bwMode="auto">
              <a:xfrm>
                <a:off x="480" y="0"/>
                <a:ext cx="626" cy="145"/>
              </a:xfrm>
              <a:custGeom>
                <a:avLst/>
                <a:gdLst>
                  <a:gd name="T0" fmla="*/ 0 w 626"/>
                  <a:gd name="T1" fmla="*/ 144 h 145"/>
                  <a:gd name="T2" fmla="*/ 192 w 626"/>
                  <a:gd name="T3" fmla="*/ 144 h 145"/>
                  <a:gd name="T4" fmla="*/ 192 w 626"/>
                  <a:gd name="T5" fmla="*/ 0 h 145"/>
                  <a:gd name="T6" fmla="*/ 433 w 626"/>
                  <a:gd name="T7" fmla="*/ 0 h 145"/>
                  <a:gd name="T8" fmla="*/ 433 w 626"/>
                  <a:gd name="T9" fmla="*/ 144 h 145"/>
                  <a:gd name="T10" fmla="*/ 625 w 626"/>
                  <a:gd name="T11" fmla="*/ 144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1" name="Freeform 21"/>
              <p:cNvSpPr>
                <a:spLocks/>
              </p:cNvSpPr>
              <p:nvPr/>
            </p:nvSpPr>
            <p:spPr bwMode="auto">
              <a:xfrm>
                <a:off x="960" y="1"/>
                <a:ext cx="914" cy="144"/>
              </a:xfrm>
              <a:custGeom>
                <a:avLst/>
                <a:gdLst>
                  <a:gd name="T0" fmla="*/ 0 w 626"/>
                  <a:gd name="T1" fmla="*/ 109 h 145"/>
                  <a:gd name="T2" fmla="*/ 108660843 w 626"/>
                  <a:gd name="T3" fmla="*/ 109 h 145"/>
                  <a:gd name="T4" fmla="*/ 108660843 w 626"/>
                  <a:gd name="T5" fmla="*/ 0 h 145"/>
                  <a:gd name="T6" fmla="*/ 245195958 w 626"/>
                  <a:gd name="T7" fmla="*/ 0 h 145"/>
                  <a:gd name="T8" fmla="*/ 245195958 w 626"/>
                  <a:gd name="T9" fmla="*/ 109 h 145"/>
                  <a:gd name="T10" fmla="*/ 353959971 w 626"/>
                  <a:gd name="T11" fmla="*/ 109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2" name="Freeform 22"/>
              <p:cNvSpPr>
                <a:spLocks/>
              </p:cNvSpPr>
              <p:nvPr/>
            </p:nvSpPr>
            <p:spPr bwMode="auto">
              <a:xfrm>
                <a:off x="1776" y="1"/>
                <a:ext cx="528" cy="144"/>
              </a:xfrm>
              <a:custGeom>
                <a:avLst/>
                <a:gdLst>
                  <a:gd name="T0" fmla="*/ 0 w 626"/>
                  <a:gd name="T1" fmla="*/ 109 h 145"/>
                  <a:gd name="T2" fmla="*/ 3 w 626"/>
                  <a:gd name="T3" fmla="*/ 109 h 145"/>
                  <a:gd name="T4" fmla="*/ 3 w 626"/>
                  <a:gd name="T5" fmla="*/ 0 h 145"/>
                  <a:gd name="T6" fmla="*/ 3 w 626"/>
                  <a:gd name="T7" fmla="*/ 0 h 145"/>
                  <a:gd name="T8" fmla="*/ 3 w 626"/>
                  <a:gd name="T9" fmla="*/ 109 h 145"/>
                  <a:gd name="T10" fmla="*/ 3 w 626"/>
                  <a:gd name="T11" fmla="*/ 109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3" name="Freeform 23"/>
              <p:cNvSpPr>
                <a:spLocks/>
              </p:cNvSpPr>
              <p:nvPr/>
            </p:nvSpPr>
            <p:spPr bwMode="auto">
              <a:xfrm>
                <a:off x="2304" y="1"/>
                <a:ext cx="768" cy="144"/>
              </a:xfrm>
              <a:custGeom>
                <a:avLst/>
                <a:gdLst>
                  <a:gd name="T0" fmla="*/ 0 w 626"/>
                  <a:gd name="T1" fmla="*/ 109 h 145"/>
                  <a:gd name="T2" fmla="*/ 247238 w 626"/>
                  <a:gd name="T3" fmla="*/ 109 h 145"/>
                  <a:gd name="T4" fmla="*/ 247238 w 626"/>
                  <a:gd name="T5" fmla="*/ 0 h 145"/>
                  <a:gd name="T6" fmla="*/ 554300 w 626"/>
                  <a:gd name="T7" fmla="*/ 0 h 145"/>
                  <a:gd name="T8" fmla="*/ 554300 w 626"/>
                  <a:gd name="T9" fmla="*/ 109 h 145"/>
                  <a:gd name="T10" fmla="*/ 800388 w 626"/>
                  <a:gd name="T11" fmla="*/ 109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2295" name="Group 54"/>
          <p:cNvGrpSpPr>
            <a:grpSpLocks/>
          </p:cNvGrpSpPr>
          <p:nvPr/>
        </p:nvGrpSpPr>
        <p:grpSpPr bwMode="auto">
          <a:xfrm>
            <a:off x="107950" y="4344988"/>
            <a:ext cx="7631113" cy="525462"/>
            <a:chOff x="0" y="0"/>
            <a:chExt cx="7631610" cy="525784"/>
          </a:xfrm>
        </p:grpSpPr>
        <p:sp>
          <p:nvSpPr>
            <p:cNvPr id="12325" name="Text Box 8"/>
            <p:cNvSpPr txBox="1">
              <a:spLocks noChangeArrowheads="1"/>
            </p:cNvSpPr>
            <p:nvPr/>
          </p:nvSpPr>
          <p:spPr bwMode="auto">
            <a:xfrm>
              <a:off x="0" y="63575"/>
              <a:ext cx="1108068" cy="46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比特流</a:t>
              </a:r>
              <a:endParaRPr kumimoji="0" lang="en-US" altLang="zh-CN" sz="2400">
                <a:ea typeface="宋体" panose="02010600030101010101" pitchFamily="2" charset="-122"/>
              </a:endParaRPr>
            </a:p>
          </p:txBody>
        </p:sp>
        <p:sp>
          <p:nvSpPr>
            <p:cNvPr id="12326" name="Text Box 24"/>
            <p:cNvSpPr txBox="1">
              <a:spLocks noChangeArrowheads="1"/>
            </p:cNvSpPr>
            <p:nvPr/>
          </p:nvSpPr>
          <p:spPr bwMode="auto">
            <a:xfrm>
              <a:off x="2666789" y="0"/>
              <a:ext cx="4964821" cy="46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0  1  0   1   0   1  1 0 0 1  0  0  1    0</a:t>
              </a:r>
            </a:p>
          </p:txBody>
        </p:sp>
      </p:grpSp>
      <p:grpSp>
        <p:nvGrpSpPr>
          <p:cNvPr id="12296" name="Group 53"/>
          <p:cNvGrpSpPr>
            <a:grpSpLocks/>
          </p:cNvGrpSpPr>
          <p:nvPr/>
        </p:nvGrpSpPr>
        <p:grpSpPr bwMode="auto">
          <a:xfrm>
            <a:off x="125413" y="2882900"/>
            <a:ext cx="9918700" cy="795338"/>
            <a:chOff x="0" y="0"/>
            <a:chExt cx="9917944" cy="794727"/>
          </a:xfrm>
        </p:grpSpPr>
        <p:sp>
          <p:nvSpPr>
            <p:cNvPr id="12313" name="Text Box 9"/>
            <p:cNvSpPr txBox="1">
              <a:spLocks noChangeArrowheads="1"/>
            </p:cNvSpPr>
            <p:nvPr/>
          </p:nvSpPr>
          <p:spPr bwMode="auto">
            <a:xfrm>
              <a:off x="0" y="45999"/>
              <a:ext cx="1107912" cy="461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数据帧</a:t>
              </a:r>
              <a:endParaRPr kumimoji="0" lang="en-US" altLang="zh-CN" sz="2400">
                <a:ea typeface="宋体" panose="02010600030101010101" pitchFamily="2" charset="-122"/>
              </a:endParaRPr>
            </a:p>
          </p:txBody>
        </p:sp>
        <p:grpSp>
          <p:nvGrpSpPr>
            <p:cNvPr id="12314" name="Group 51"/>
            <p:cNvGrpSpPr>
              <a:grpSpLocks/>
            </p:cNvGrpSpPr>
            <p:nvPr/>
          </p:nvGrpSpPr>
          <p:grpSpPr bwMode="auto">
            <a:xfrm>
              <a:off x="2627112" y="0"/>
              <a:ext cx="7290832" cy="794727"/>
              <a:chOff x="62" y="0"/>
              <a:chExt cx="7290832" cy="794727"/>
            </a:xfrm>
          </p:grpSpPr>
          <p:sp>
            <p:nvSpPr>
              <p:cNvPr id="12315" name="Text Box 27"/>
              <p:cNvSpPr txBox="1">
                <a:spLocks noChangeArrowheads="1"/>
              </p:cNvSpPr>
              <p:nvPr/>
            </p:nvSpPr>
            <p:spPr bwMode="auto">
              <a:xfrm>
                <a:off x="39739" y="0"/>
                <a:ext cx="7251155" cy="27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0100010101011100101010101011101110000001111010101110101010101101011010111001</a:t>
                </a:r>
              </a:p>
            </p:txBody>
          </p:sp>
          <p:sp>
            <p:nvSpPr>
              <p:cNvPr id="12316" name="Line 28"/>
              <p:cNvSpPr>
                <a:spLocks noChangeShapeType="1"/>
              </p:cNvSpPr>
              <p:nvPr/>
            </p:nvSpPr>
            <p:spPr bwMode="auto">
              <a:xfrm>
                <a:off x="115833" y="304237"/>
                <a:ext cx="3804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7" name="Line 29"/>
              <p:cNvSpPr>
                <a:spLocks noChangeShapeType="1"/>
              </p:cNvSpPr>
              <p:nvPr/>
            </p:nvSpPr>
            <p:spPr bwMode="auto">
              <a:xfrm>
                <a:off x="496305" y="304237"/>
                <a:ext cx="1141415"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8" name="Line 30"/>
              <p:cNvSpPr>
                <a:spLocks noChangeShapeType="1"/>
              </p:cNvSpPr>
              <p:nvPr/>
            </p:nvSpPr>
            <p:spPr bwMode="auto">
              <a:xfrm>
                <a:off x="1637720" y="304237"/>
                <a:ext cx="760943"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9" name="Line 31"/>
              <p:cNvSpPr>
                <a:spLocks noChangeShapeType="1"/>
              </p:cNvSpPr>
              <p:nvPr/>
            </p:nvSpPr>
            <p:spPr bwMode="auto">
              <a:xfrm>
                <a:off x="2398663" y="304237"/>
                <a:ext cx="1217509"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0" name="Line 32"/>
              <p:cNvSpPr>
                <a:spLocks noChangeShapeType="1"/>
              </p:cNvSpPr>
              <p:nvPr/>
            </p:nvSpPr>
            <p:spPr bwMode="auto">
              <a:xfrm>
                <a:off x="3920550" y="304237"/>
                <a:ext cx="3804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1" name="Line 33"/>
              <p:cNvSpPr>
                <a:spLocks noChangeShapeType="1"/>
              </p:cNvSpPr>
              <p:nvPr/>
            </p:nvSpPr>
            <p:spPr bwMode="auto">
              <a:xfrm>
                <a:off x="4301021" y="304237"/>
                <a:ext cx="1597981"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2" name="Text Box 34"/>
              <p:cNvSpPr txBox="1">
                <a:spLocks noChangeArrowheads="1"/>
              </p:cNvSpPr>
              <p:nvPr/>
            </p:nvSpPr>
            <p:spPr bwMode="auto">
              <a:xfrm>
                <a:off x="62" y="366404"/>
                <a:ext cx="1309874" cy="3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ea typeface="宋体" panose="02010600030101010101" pitchFamily="2" charset="-122"/>
                  </a:rPr>
                  <a:t>报头</a:t>
                </a:r>
                <a:r>
                  <a:rPr kumimoji="0" lang="en-US" altLang="zh-CN" sz="2000">
                    <a:ea typeface="宋体" panose="02010600030101010101" pitchFamily="2" charset="-122"/>
                  </a:rPr>
                  <a:t>/</a:t>
                </a:r>
                <a:r>
                  <a:rPr kumimoji="0" lang="zh-CN" altLang="en-US" sz="2000">
                    <a:ea typeface="宋体" panose="02010600030101010101" pitchFamily="2" charset="-122"/>
                  </a:rPr>
                  <a:t>主体</a:t>
                </a:r>
                <a:endParaRPr kumimoji="0" lang="en-US" altLang="zh-CN" sz="2000">
                  <a:ea typeface="宋体" panose="02010600030101010101" pitchFamily="2" charset="-122"/>
                </a:endParaRPr>
              </a:p>
            </p:txBody>
          </p:sp>
          <p:sp>
            <p:nvSpPr>
              <p:cNvPr id="12323" name="Text Box 35"/>
              <p:cNvSpPr txBox="1">
                <a:spLocks noChangeArrowheads="1"/>
              </p:cNvSpPr>
              <p:nvPr/>
            </p:nvSpPr>
            <p:spPr bwMode="auto">
              <a:xfrm>
                <a:off x="1941427" y="380679"/>
                <a:ext cx="1309874" cy="3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ea typeface="宋体" panose="02010600030101010101" pitchFamily="2" charset="-122"/>
                  </a:rPr>
                  <a:t>报头</a:t>
                </a:r>
                <a:r>
                  <a:rPr kumimoji="0" lang="en-US" altLang="zh-CN" sz="2000">
                    <a:ea typeface="宋体" panose="02010600030101010101" pitchFamily="2" charset="-122"/>
                  </a:rPr>
                  <a:t>/</a:t>
                </a:r>
                <a:r>
                  <a:rPr kumimoji="0" lang="zh-CN" altLang="en-US" sz="2000">
                    <a:ea typeface="宋体" panose="02010600030101010101" pitchFamily="2" charset="-122"/>
                  </a:rPr>
                  <a:t>主体</a:t>
                </a:r>
                <a:endParaRPr kumimoji="0" lang="en-US" altLang="zh-CN" sz="2000">
                  <a:ea typeface="宋体" panose="02010600030101010101" pitchFamily="2" charset="-122"/>
                </a:endParaRPr>
              </a:p>
            </p:txBody>
          </p:sp>
          <p:sp>
            <p:nvSpPr>
              <p:cNvPr id="12324" name="Text Box 36"/>
              <p:cNvSpPr txBox="1">
                <a:spLocks noChangeArrowheads="1"/>
              </p:cNvSpPr>
              <p:nvPr/>
            </p:nvSpPr>
            <p:spPr bwMode="auto">
              <a:xfrm>
                <a:off x="3925651" y="394955"/>
                <a:ext cx="1309874" cy="3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ea typeface="宋体" panose="02010600030101010101" pitchFamily="2" charset="-122"/>
                  </a:rPr>
                  <a:t>报头</a:t>
                </a:r>
                <a:r>
                  <a:rPr kumimoji="0" lang="en-US" altLang="zh-CN" sz="2000">
                    <a:ea typeface="宋体" panose="02010600030101010101" pitchFamily="2" charset="-122"/>
                  </a:rPr>
                  <a:t>/</a:t>
                </a:r>
                <a:r>
                  <a:rPr kumimoji="0" lang="zh-CN" altLang="en-US" sz="2000">
                    <a:ea typeface="宋体" panose="02010600030101010101" pitchFamily="2" charset="-122"/>
                  </a:rPr>
                  <a:t>主体</a:t>
                </a:r>
                <a:endParaRPr kumimoji="0" lang="en-US" altLang="zh-CN" sz="2000">
                  <a:ea typeface="宋体" panose="02010600030101010101" pitchFamily="2" charset="-122"/>
                </a:endParaRPr>
              </a:p>
            </p:txBody>
          </p:sp>
        </p:grpSp>
      </p:grpSp>
      <p:grpSp>
        <p:nvGrpSpPr>
          <p:cNvPr id="12297" name="Group 52"/>
          <p:cNvGrpSpPr>
            <a:grpSpLocks/>
          </p:cNvGrpSpPr>
          <p:nvPr/>
        </p:nvGrpSpPr>
        <p:grpSpPr bwMode="auto">
          <a:xfrm>
            <a:off x="125413" y="1892300"/>
            <a:ext cx="8369300" cy="576263"/>
            <a:chOff x="0" y="76059"/>
            <a:chExt cx="8369221" cy="576490"/>
          </a:xfrm>
        </p:grpSpPr>
        <p:grpSp>
          <p:nvGrpSpPr>
            <p:cNvPr id="12303" name="Group 50"/>
            <p:cNvGrpSpPr>
              <a:grpSpLocks/>
            </p:cNvGrpSpPr>
            <p:nvPr/>
          </p:nvGrpSpPr>
          <p:grpSpPr bwMode="auto">
            <a:xfrm>
              <a:off x="2667000" y="76059"/>
              <a:ext cx="5702221" cy="576490"/>
              <a:chOff x="211" y="0"/>
              <a:chExt cx="5702221" cy="576490"/>
            </a:xfrm>
          </p:grpSpPr>
          <p:sp>
            <p:nvSpPr>
              <p:cNvPr id="12305" name="Line 45"/>
              <p:cNvSpPr>
                <a:spLocks noChangeShapeType="1"/>
              </p:cNvSpPr>
              <p:nvPr/>
            </p:nvSpPr>
            <p:spPr bwMode="auto">
              <a:xfrm>
                <a:off x="1398866" y="304237"/>
                <a:ext cx="2967678"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6" name="Oval 43"/>
              <p:cNvSpPr>
                <a:spLocks noChangeArrowheads="1"/>
              </p:cNvSpPr>
              <p:nvPr/>
            </p:nvSpPr>
            <p:spPr bwMode="auto">
              <a:xfrm>
                <a:off x="1170583" y="76059"/>
                <a:ext cx="456566" cy="456356"/>
              </a:xfrm>
              <a:prstGeom prst="ellipse">
                <a:avLst/>
              </a:prstGeom>
              <a:solidFill>
                <a:schemeClr val="bg1"/>
              </a:solidFill>
              <a:ln w="508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07" name="Oval 44"/>
              <p:cNvSpPr>
                <a:spLocks noChangeArrowheads="1"/>
              </p:cNvSpPr>
              <p:nvPr/>
            </p:nvSpPr>
            <p:spPr bwMode="auto">
              <a:xfrm>
                <a:off x="4138262" y="76059"/>
                <a:ext cx="456566" cy="456356"/>
              </a:xfrm>
              <a:prstGeom prst="ellipse">
                <a:avLst/>
              </a:prstGeom>
              <a:solidFill>
                <a:schemeClr val="bg1"/>
              </a:solidFill>
              <a:ln w="508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08" name="Rectangle 46"/>
              <p:cNvSpPr>
                <a:spLocks noChangeArrowheads="1"/>
              </p:cNvSpPr>
              <p:nvPr/>
            </p:nvSpPr>
            <p:spPr bwMode="auto">
              <a:xfrm>
                <a:off x="2235904" y="0"/>
                <a:ext cx="684849" cy="228178"/>
              </a:xfrm>
              <a:prstGeom prst="rect">
                <a:avLst/>
              </a:prstGeom>
              <a:solidFill>
                <a:schemeClr val="bg1"/>
              </a:solidFill>
              <a:ln w="508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09" name="Rectangle 47"/>
              <p:cNvSpPr>
                <a:spLocks noChangeArrowheads="1"/>
              </p:cNvSpPr>
              <p:nvPr/>
            </p:nvSpPr>
            <p:spPr bwMode="auto">
              <a:xfrm>
                <a:off x="2768564" y="0"/>
                <a:ext cx="152189" cy="228178"/>
              </a:xfrm>
              <a:prstGeom prst="rect">
                <a:avLst/>
              </a:prstGeom>
              <a:solidFill>
                <a:schemeClr val="tx1"/>
              </a:solidFill>
              <a:ln w="508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10" name="Line 48"/>
              <p:cNvSpPr>
                <a:spLocks noChangeShapeType="1"/>
              </p:cNvSpPr>
              <p:nvPr/>
            </p:nvSpPr>
            <p:spPr bwMode="auto">
              <a:xfrm>
                <a:off x="2996847" y="152119"/>
                <a:ext cx="30437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1" name="Text Box 49"/>
              <p:cNvSpPr txBox="1">
                <a:spLocks noChangeArrowheads="1"/>
              </p:cNvSpPr>
              <p:nvPr/>
            </p:nvSpPr>
            <p:spPr bwMode="auto">
              <a:xfrm>
                <a:off x="4594436" y="114553"/>
                <a:ext cx="1107996" cy="4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接收端</a:t>
                </a:r>
                <a:endParaRPr kumimoji="0" lang="en-US" altLang="zh-CN" sz="2400">
                  <a:ea typeface="宋体" panose="02010600030101010101" pitchFamily="2" charset="-122"/>
                </a:endParaRPr>
              </a:p>
            </p:txBody>
          </p:sp>
          <p:sp>
            <p:nvSpPr>
              <p:cNvPr id="12312" name="Text Box 50"/>
              <p:cNvSpPr txBox="1">
                <a:spLocks noChangeArrowheads="1"/>
              </p:cNvSpPr>
              <p:nvPr/>
            </p:nvSpPr>
            <p:spPr bwMode="auto">
              <a:xfrm>
                <a:off x="211" y="114553"/>
                <a:ext cx="1107996" cy="4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发送端</a:t>
                </a:r>
                <a:endParaRPr kumimoji="0" lang="en-US" altLang="zh-CN" sz="2400">
                  <a:ea typeface="宋体" panose="02010600030101010101" pitchFamily="2" charset="-122"/>
                </a:endParaRPr>
              </a:p>
            </p:txBody>
          </p:sp>
        </p:grpSp>
        <p:sp>
          <p:nvSpPr>
            <p:cNvPr id="12304" name="Text Box 51"/>
            <p:cNvSpPr txBox="1">
              <a:spLocks noChangeArrowheads="1"/>
            </p:cNvSpPr>
            <p:nvPr/>
          </p:nvSpPr>
          <p:spPr bwMode="auto">
            <a:xfrm>
              <a:off x="0" y="85463"/>
              <a:ext cx="1723549" cy="37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2400">
                  <a:ea typeface="宋体" panose="02010600030101010101" pitchFamily="2" charset="-122"/>
                </a:rPr>
                <a:t>传输数据帧</a:t>
              </a:r>
              <a:endParaRPr kumimoji="0" lang="en-US" altLang="zh-CN" sz="2400">
                <a:ea typeface="宋体" panose="02010600030101010101" pitchFamily="2" charset="-122"/>
              </a:endParaRPr>
            </a:p>
          </p:txBody>
        </p:sp>
      </p:grpSp>
      <p:sp>
        <p:nvSpPr>
          <p:cNvPr id="12299" name="Slide Number Placeholder 48"/>
          <p:cNvSpPr txBox="1">
            <a:spLocks noGrp="1" noChangeArrowheads="1"/>
          </p:cNvSpPr>
          <p:nvPr/>
        </p:nvSpPr>
        <p:spPr bwMode="auto">
          <a:xfrm>
            <a:off x="7010400" y="66294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22295EDA-F7C7-4599-97B2-9E85730A8368}"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6</a:t>
            </a:fld>
            <a:endParaRPr kumimoji="0" lang="en-US" altLang="zh-CN" sz="1000">
              <a:latin typeface="Arial" panose="020B0604020202020204" pitchFamily="34" charset="0"/>
              <a:ea typeface="宋体" panose="02010600030101010101" pitchFamily="2" charset="-122"/>
            </a:endParaRPr>
          </a:p>
        </p:txBody>
      </p:sp>
      <p:sp>
        <p:nvSpPr>
          <p:cNvPr id="13364" name="圆角矩形 64"/>
          <p:cNvSpPr>
            <a:spLocks noChangeArrowheads="1"/>
          </p:cNvSpPr>
          <p:nvPr/>
        </p:nvSpPr>
        <p:spPr bwMode="auto">
          <a:xfrm>
            <a:off x="3249613" y="3463925"/>
            <a:ext cx="5357812" cy="642938"/>
          </a:xfrm>
          <a:prstGeom prst="roundRect">
            <a:avLst>
              <a:gd name="adj" fmla="val 16667"/>
            </a:avLst>
          </a:prstGeom>
          <a:gradFill rotWithShape="1">
            <a:gsLst>
              <a:gs pos="0">
                <a:srgbClr val="8FA4FF"/>
              </a:gs>
              <a:gs pos="35001">
                <a:srgbClr val="B1BFFF"/>
              </a:gs>
              <a:gs pos="100000">
                <a:srgbClr val="DFE5FF"/>
              </a:gs>
            </a:gsLst>
            <a:lin ang="5400000" scaled="1"/>
          </a:gradFill>
          <a:ln w="9525">
            <a:solidFill>
              <a:srgbClr val="2D5DD9"/>
            </a:solidFill>
            <a:round/>
            <a:headEnd/>
            <a:tailEnd/>
          </a:ln>
          <a:effectLst>
            <a:outerShdw dist="20000" dir="5400000" algn="ctr" rotWithShape="0">
              <a:srgbClr val="000000">
                <a:alpha val="37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000000"/>
                </a:solidFill>
                <a:latin typeface="Calibri" panose="020F0502020204030204" pitchFamily="34" charset="0"/>
                <a:ea typeface="华文中宋" panose="02010600040101010101" pitchFamily="2" charset="-122"/>
              </a:rPr>
              <a:t>物理层</a:t>
            </a:r>
            <a:r>
              <a:rPr lang="zh-CN" altLang="en-US" sz="2000" b="1" dirty="0" smtClean="0">
                <a:solidFill>
                  <a:srgbClr val="000000"/>
                </a:solidFill>
                <a:latin typeface="Calibri" panose="020F0502020204030204" pitchFamily="34" charset="0"/>
                <a:ea typeface="华文中宋" panose="02010600040101010101" pitchFamily="2" charset="-122"/>
              </a:rPr>
              <a:t>为数据链路层</a:t>
            </a:r>
            <a:r>
              <a:rPr lang="zh-CN" altLang="en-US" sz="2000" b="1" dirty="0">
                <a:solidFill>
                  <a:srgbClr val="000000"/>
                </a:solidFill>
                <a:latin typeface="Calibri" panose="020F0502020204030204" pitchFamily="34" charset="0"/>
                <a:ea typeface="华文中宋" panose="02010600040101010101" pitchFamily="2" charset="-122"/>
              </a:rPr>
              <a:t>提供比特流传输服务</a:t>
            </a:r>
          </a:p>
        </p:txBody>
      </p:sp>
      <p:sp>
        <p:nvSpPr>
          <p:cNvPr id="12301" name="TextBox 2"/>
          <p:cNvSpPr txBox="1">
            <a:spLocks noChangeArrowheads="1"/>
          </p:cNvSpPr>
          <p:nvPr/>
        </p:nvSpPr>
        <p:spPr bwMode="auto">
          <a:xfrm>
            <a:off x="-58738" y="3702050"/>
            <a:ext cx="126682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b="1" i="1">
                <a:latin typeface="Arial" panose="020B0604020202020204" pitchFamily="34" charset="0"/>
                <a:ea typeface="宋体" panose="02010600030101010101" pitchFamily="2" charset="-122"/>
              </a:rPr>
              <a:t>物理层</a:t>
            </a:r>
          </a:p>
        </p:txBody>
      </p:sp>
      <p:sp>
        <p:nvSpPr>
          <p:cNvPr id="12302" name="TextBox 65"/>
          <p:cNvSpPr txBox="1">
            <a:spLocks noChangeArrowheads="1"/>
          </p:cNvSpPr>
          <p:nvPr/>
        </p:nvSpPr>
        <p:spPr bwMode="auto">
          <a:xfrm>
            <a:off x="-11113" y="1125538"/>
            <a:ext cx="198755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b="1" i="1">
                <a:latin typeface="Arial" panose="020B0604020202020204" pitchFamily="34" charset="0"/>
                <a:ea typeface="宋体" panose="02010600030101010101" pitchFamily="2" charset="-122"/>
              </a:rPr>
              <a:t>数据链路层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64"/>
                                        </p:tgtEl>
                                        <p:attrNameLst>
                                          <p:attrName>style.visibility</p:attrName>
                                        </p:attrNameLst>
                                      </p:cBhvr>
                                      <p:to>
                                        <p:strVal val="visible"/>
                                      </p:to>
                                    </p:set>
                                    <p:animEffect transition="in" filter="blinds(horizontal)">
                                      <p:cBhvr>
                                        <p:cTn id="7" dur="500"/>
                                        <p:tgtEl>
                                          <p:spTgt spid="13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64"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AEC7F77-CBFF-4145-9768-41F2ED2DF90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60</a:t>
            </a:fld>
            <a:r>
              <a:rPr kumimoji="0" lang="en-US" altLang="zh-CN" sz="1000" smtClean="0">
                <a:latin typeface="Arial" panose="020B0604020202020204" pitchFamily="34" charset="0"/>
                <a:ea typeface="宋体" panose="02010600030101010101" pitchFamily="2" charset="-122"/>
              </a:rPr>
              <a:t>-</a:t>
            </a:r>
          </a:p>
        </p:txBody>
      </p:sp>
      <p:sp>
        <p:nvSpPr>
          <p:cNvPr id="79875" name="Rectangle 6"/>
          <p:cNvSpPr>
            <a:spLocks noGrp="1" noChangeArrowheads="1"/>
          </p:cNvSpPr>
          <p:nvPr>
            <p:ph type="title"/>
          </p:nvPr>
        </p:nvSpPr>
        <p:spPr/>
        <p:txBody>
          <a:bodyPr/>
          <a:lstStyle/>
          <a:p>
            <a:r>
              <a:rPr lang="zh-CN" altLang="en-US" sz="3500" smtClean="0"/>
              <a:t>直连网络存在的基本问题</a:t>
            </a:r>
            <a:endParaRPr lang="en-US" altLang="zh-CN" sz="3500" smtClean="0"/>
          </a:p>
        </p:txBody>
      </p:sp>
      <p:sp>
        <p:nvSpPr>
          <p:cNvPr id="79876" name="Rectangle 7"/>
          <p:cNvSpPr>
            <a:spLocks noGrp="1" noChangeArrowheads="1"/>
          </p:cNvSpPr>
          <p:nvPr>
            <p:ph type="body" idx="1"/>
          </p:nvPr>
        </p:nvSpPr>
        <p:spPr>
          <a:xfrm>
            <a:off x="323850" y="4652963"/>
            <a:ext cx="8229600" cy="2447925"/>
          </a:xfrm>
        </p:spPr>
        <p:txBody>
          <a:bodyPr/>
          <a:lstStyle/>
          <a:p>
            <a:pPr>
              <a:lnSpc>
                <a:spcPct val="90000"/>
              </a:lnSpc>
            </a:pPr>
            <a:r>
              <a:rPr lang="zh-CN" altLang="en-US" smtClean="0"/>
              <a:t>可靠传输</a:t>
            </a:r>
            <a:r>
              <a:rPr lang="en-US" altLang="zh-CN" smtClean="0"/>
              <a:t> </a:t>
            </a:r>
          </a:p>
          <a:p>
            <a:pPr lvl="1">
              <a:lnSpc>
                <a:spcPct val="90000"/>
              </a:lnSpc>
            </a:pPr>
            <a:r>
              <a:rPr lang="zh-CN" altLang="en-US" sz="2700" smtClean="0"/>
              <a:t>在可能发生传输错误的物理链路上建立一条可靠的数据链路</a:t>
            </a:r>
            <a:endParaRPr lang="en-US" altLang="zh-CN" sz="2700" smtClean="0"/>
          </a:p>
        </p:txBody>
      </p:sp>
      <p:grpSp>
        <p:nvGrpSpPr>
          <p:cNvPr id="79877" name="Group 33"/>
          <p:cNvGrpSpPr>
            <a:grpSpLocks/>
          </p:cNvGrpSpPr>
          <p:nvPr/>
        </p:nvGrpSpPr>
        <p:grpSpPr bwMode="auto">
          <a:xfrm>
            <a:off x="0" y="1196975"/>
            <a:ext cx="8748713" cy="3240088"/>
            <a:chOff x="0" y="754"/>
            <a:chExt cx="5511" cy="2041"/>
          </a:xfrm>
        </p:grpSpPr>
        <p:grpSp>
          <p:nvGrpSpPr>
            <p:cNvPr id="79880" name="Group 2"/>
            <p:cNvGrpSpPr>
              <a:grpSpLocks/>
            </p:cNvGrpSpPr>
            <p:nvPr/>
          </p:nvGrpSpPr>
          <p:grpSpPr bwMode="auto">
            <a:xfrm>
              <a:off x="748" y="754"/>
              <a:ext cx="4262" cy="1162"/>
              <a:chOff x="748" y="754"/>
              <a:chExt cx="4262" cy="1162"/>
            </a:xfrm>
          </p:grpSpPr>
          <p:pic>
            <p:nvPicPr>
              <p:cNvPr id="79906"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799"/>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907" name="Picture 4"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33" y="754"/>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08" name="Line 5"/>
              <p:cNvSpPr>
                <a:spLocks noChangeShapeType="1"/>
              </p:cNvSpPr>
              <p:nvPr/>
            </p:nvSpPr>
            <p:spPr bwMode="auto">
              <a:xfrm>
                <a:off x="2018" y="1570"/>
                <a:ext cx="1723"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81" name="Text Box 8"/>
            <p:cNvSpPr txBox="1">
              <a:spLocks noChangeArrowheads="1"/>
            </p:cNvSpPr>
            <p:nvPr/>
          </p:nvSpPr>
          <p:spPr bwMode="auto">
            <a:xfrm>
              <a:off x="1202"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2" name="Text Box 9"/>
            <p:cNvSpPr txBox="1">
              <a:spLocks noChangeArrowheads="1"/>
            </p:cNvSpPr>
            <p:nvPr/>
          </p:nvSpPr>
          <p:spPr bwMode="auto">
            <a:xfrm>
              <a:off x="340"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3" name="Text Box 10"/>
            <p:cNvSpPr txBox="1">
              <a:spLocks noChangeArrowheads="1"/>
            </p:cNvSpPr>
            <p:nvPr/>
          </p:nvSpPr>
          <p:spPr bwMode="auto">
            <a:xfrm>
              <a:off x="3470"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79884" name="Text Box 11"/>
            <p:cNvSpPr txBox="1">
              <a:spLocks noChangeArrowheads="1"/>
            </p:cNvSpPr>
            <p:nvPr/>
          </p:nvSpPr>
          <p:spPr bwMode="auto">
            <a:xfrm>
              <a:off x="4377"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5" name="Text Box 12"/>
            <p:cNvSpPr txBox="1">
              <a:spLocks noChangeArrowheads="1"/>
            </p:cNvSpPr>
            <p:nvPr/>
          </p:nvSpPr>
          <p:spPr bwMode="auto">
            <a:xfrm>
              <a:off x="1202"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6" name="Text Box 13"/>
            <p:cNvSpPr txBox="1">
              <a:spLocks noChangeArrowheads="1"/>
            </p:cNvSpPr>
            <p:nvPr/>
          </p:nvSpPr>
          <p:spPr bwMode="auto">
            <a:xfrm>
              <a:off x="340"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7" name="Text Box 14"/>
            <p:cNvSpPr txBox="1">
              <a:spLocks noChangeArrowheads="1"/>
            </p:cNvSpPr>
            <p:nvPr/>
          </p:nvSpPr>
          <p:spPr bwMode="auto">
            <a:xfrm>
              <a:off x="3470"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79888" name="Text Box 15"/>
            <p:cNvSpPr txBox="1">
              <a:spLocks noChangeArrowheads="1"/>
            </p:cNvSpPr>
            <p:nvPr/>
          </p:nvSpPr>
          <p:spPr bwMode="auto">
            <a:xfrm>
              <a:off x="4377"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grpSp>
          <p:nvGrpSpPr>
            <p:cNvPr id="79889" name="Group 16"/>
            <p:cNvGrpSpPr>
              <a:grpSpLocks/>
            </p:cNvGrpSpPr>
            <p:nvPr/>
          </p:nvGrpSpPr>
          <p:grpSpPr bwMode="auto">
            <a:xfrm>
              <a:off x="4105" y="1752"/>
              <a:ext cx="272" cy="408"/>
              <a:chOff x="4105" y="1752"/>
              <a:chExt cx="272" cy="408"/>
            </a:xfrm>
          </p:grpSpPr>
          <p:sp>
            <p:nvSpPr>
              <p:cNvPr id="79904" name="Line 17"/>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5" name="Line 18"/>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890" name="Group 19"/>
            <p:cNvGrpSpPr>
              <a:grpSpLocks/>
            </p:cNvGrpSpPr>
            <p:nvPr/>
          </p:nvGrpSpPr>
          <p:grpSpPr bwMode="auto">
            <a:xfrm>
              <a:off x="4105" y="2387"/>
              <a:ext cx="272" cy="408"/>
              <a:chOff x="4105" y="1752"/>
              <a:chExt cx="272" cy="408"/>
            </a:xfrm>
          </p:grpSpPr>
          <p:sp>
            <p:nvSpPr>
              <p:cNvPr id="79902" name="Line 20"/>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3" name="Line 21"/>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891" name="Group 22"/>
            <p:cNvGrpSpPr>
              <a:grpSpLocks/>
            </p:cNvGrpSpPr>
            <p:nvPr/>
          </p:nvGrpSpPr>
          <p:grpSpPr bwMode="auto">
            <a:xfrm>
              <a:off x="5012" y="2341"/>
              <a:ext cx="272" cy="408"/>
              <a:chOff x="4105" y="1752"/>
              <a:chExt cx="272" cy="408"/>
            </a:xfrm>
          </p:grpSpPr>
          <p:sp>
            <p:nvSpPr>
              <p:cNvPr id="79900" name="Line 23"/>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1" name="Line 24"/>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92" name="Text Box 25"/>
            <p:cNvSpPr txBox="1">
              <a:spLocks noChangeArrowheads="1"/>
            </p:cNvSpPr>
            <p:nvPr/>
          </p:nvSpPr>
          <p:spPr bwMode="auto">
            <a:xfrm>
              <a:off x="0"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3" name="Text Box 26"/>
            <p:cNvSpPr txBox="1">
              <a:spLocks noChangeArrowheads="1"/>
            </p:cNvSpPr>
            <p:nvPr/>
          </p:nvSpPr>
          <p:spPr bwMode="auto">
            <a:xfrm>
              <a:off x="0" y="2341"/>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4" name="Text Box 27"/>
            <p:cNvSpPr txBox="1">
              <a:spLocks noChangeArrowheads="1"/>
            </p:cNvSpPr>
            <p:nvPr/>
          </p:nvSpPr>
          <p:spPr bwMode="auto">
            <a:xfrm>
              <a:off x="1973"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5" name="Text Box 28"/>
            <p:cNvSpPr txBox="1">
              <a:spLocks noChangeArrowheads="1"/>
            </p:cNvSpPr>
            <p:nvPr/>
          </p:nvSpPr>
          <p:spPr bwMode="auto">
            <a:xfrm>
              <a:off x="1975" y="2341"/>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6" name="Text Box 29"/>
            <p:cNvSpPr txBox="1">
              <a:spLocks noChangeArrowheads="1"/>
            </p:cNvSpPr>
            <p:nvPr/>
          </p:nvSpPr>
          <p:spPr bwMode="auto">
            <a:xfrm>
              <a:off x="3107"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7" name="Text Box 30"/>
            <p:cNvSpPr txBox="1">
              <a:spLocks noChangeArrowheads="1"/>
            </p:cNvSpPr>
            <p:nvPr/>
          </p:nvSpPr>
          <p:spPr bwMode="auto">
            <a:xfrm>
              <a:off x="3109" y="229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8" name="Text Box 31"/>
            <p:cNvSpPr txBox="1">
              <a:spLocks noChangeArrowheads="1"/>
            </p:cNvSpPr>
            <p:nvPr/>
          </p:nvSpPr>
          <p:spPr bwMode="auto">
            <a:xfrm>
              <a:off x="5148"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9" name="Text Box 32"/>
            <p:cNvSpPr txBox="1">
              <a:spLocks noChangeArrowheads="1"/>
            </p:cNvSpPr>
            <p:nvPr/>
          </p:nvSpPr>
          <p:spPr bwMode="auto">
            <a:xfrm>
              <a:off x="5150" y="2341"/>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grpSp>
      <p:sp>
        <p:nvSpPr>
          <p:cNvPr id="1863714" name="Text Box 34"/>
          <p:cNvSpPr txBox="1">
            <a:spLocks noChangeArrowheads="1"/>
          </p:cNvSpPr>
          <p:nvPr/>
        </p:nvSpPr>
        <p:spPr bwMode="auto">
          <a:xfrm>
            <a:off x="5357813" y="3416300"/>
            <a:ext cx="1570037" cy="369888"/>
          </a:xfrm>
          <a:prstGeom prst="rect">
            <a:avLst/>
          </a:prstGeom>
          <a:noFill/>
          <a:ln w="9525">
            <a:noFill/>
            <a:miter lim="800000"/>
            <a:headEnd/>
            <a:tailEnd/>
          </a:ln>
          <a:effectLst/>
        </p:spPr>
        <p:txBody>
          <a:bodyPr wrap="none">
            <a:spAutoFit/>
          </a:bodyPr>
          <a:lstStyle/>
          <a:p>
            <a:pPr eaLnBrk="1" hangingPunct="1">
              <a:defRPr/>
            </a:pPr>
            <a:r>
              <a:rPr lang="zh-CN" altLang="en-US" dirty="0">
                <a:solidFill>
                  <a:srgbClr val="FF0000"/>
                </a:solidFill>
                <a:latin typeface="+mn-ea"/>
                <a:ea typeface="+mn-ea"/>
              </a:rPr>
              <a:t>帧的比特错误</a:t>
            </a:r>
            <a:endParaRPr lang="en-US" altLang="zh-CN" dirty="0">
              <a:solidFill>
                <a:srgbClr val="FF0000"/>
              </a:solidFill>
              <a:latin typeface="+mn-ea"/>
              <a:ea typeface="+mn-ea"/>
            </a:endParaRPr>
          </a:p>
        </p:txBody>
      </p:sp>
      <p:sp>
        <p:nvSpPr>
          <p:cNvPr id="1863715" name="Text Box 35"/>
          <p:cNvSpPr txBox="1">
            <a:spLocks noChangeArrowheads="1"/>
          </p:cNvSpPr>
          <p:nvPr/>
        </p:nvSpPr>
        <p:spPr bwMode="auto">
          <a:xfrm>
            <a:off x="7072313" y="4214813"/>
            <a:ext cx="877887" cy="369887"/>
          </a:xfrm>
          <a:prstGeom prst="rect">
            <a:avLst/>
          </a:prstGeom>
          <a:noFill/>
          <a:ln w="9525">
            <a:noFill/>
            <a:miter lim="800000"/>
            <a:headEnd/>
            <a:tailEnd/>
          </a:ln>
          <a:effectLst/>
        </p:spPr>
        <p:txBody>
          <a:bodyPr wrap="none">
            <a:spAutoFit/>
          </a:bodyPr>
          <a:lstStyle/>
          <a:p>
            <a:pPr eaLnBrk="1" hangingPunct="1">
              <a:defRPr/>
            </a:pPr>
            <a:r>
              <a:rPr lang="zh-CN" altLang="en-US" dirty="0">
                <a:solidFill>
                  <a:srgbClr val="FF0000"/>
                </a:solidFill>
                <a:latin typeface="+mn-ea"/>
                <a:ea typeface="+mn-ea"/>
              </a:rPr>
              <a:t>帧丢失</a:t>
            </a:r>
            <a:endParaRPr lang="en-US" altLang="zh-CN" dirty="0">
              <a:solidFill>
                <a:srgbClr val="FF0000"/>
              </a:solidFill>
              <a:latin typeface="+mn-ea"/>
              <a:ea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22275" y="-17463"/>
            <a:ext cx="7772400" cy="1143001"/>
          </a:xfrm>
        </p:spPr>
        <p:txBody>
          <a:bodyPr/>
          <a:lstStyle/>
          <a:p>
            <a:r>
              <a:rPr lang="zh-CN" altLang="en-US" sz="4000" smtClean="0"/>
              <a:t>可靠数据传输的原理</a:t>
            </a:r>
            <a:endParaRPr lang="en-US" altLang="zh-CN" sz="4000" smtClean="0"/>
          </a:p>
        </p:txBody>
      </p:sp>
      <p:sp>
        <p:nvSpPr>
          <p:cNvPr id="80899" name="Rectangle 3"/>
          <p:cNvSpPr>
            <a:spLocks noGrp="1" noChangeArrowheads="1"/>
          </p:cNvSpPr>
          <p:nvPr>
            <p:ph type="body" sz="half" idx="1"/>
          </p:nvPr>
        </p:nvSpPr>
        <p:spPr>
          <a:xfrm>
            <a:off x="457200" y="1177925"/>
            <a:ext cx="7658100" cy="838200"/>
          </a:xfrm>
        </p:spPr>
        <p:txBody>
          <a:bodyPr/>
          <a:lstStyle/>
          <a:p>
            <a:r>
              <a:rPr lang="zh-CN" altLang="en-US" smtClean="0"/>
              <a:t>在应用层，传输层和链路层中非常重要</a:t>
            </a:r>
          </a:p>
          <a:p>
            <a:pPr lvl="1"/>
            <a:r>
              <a:rPr lang="zh-CN" altLang="en-US" smtClean="0"/>
              <a:t>计算机网络中最重要的十大研究专题之一</a:t>
            </a:r>
          </a:p>
        </p:txBody>
      </p:sp>
      <p:sp>
        <p:nvSpPr>
          <p:cNvPr id="80900" name="Rectangle 4"/>
          <p:cNvSpPr>
            <a:spLocks noGrp="1" noChangeArrowheads="1"/>
          </p:cNvSpPr>
          <p:nvPr>
            <p:ph type="body" sz="half" idx="2"/>
          </p:nvPr>
        </p:nvSpPr>
        <p:spPr>
          <a:xfrm>
            <a:off x="504825" y="5619750"/>
            <a:ext cx="7781925" cy="466725"/>
          </a:xfrm>
        </p:spPr>
        <p:txBody>
          <a:bodyPr/>
          <a:lstStyle/>
          <a:p>
            <a:r>
              <a:rPr lang="zh-CN" altLang="en-US" sz="2400" smtClean="0">
                <a:ea typeface="宋体" panose="02010600030101010101" pitchFamily="2" charset="-122"/>
              </a:rPr>
              <a:t>不可靠通道的特性决定了可靠数据传输协议（</a:t>
            </a:r>
            <a:r>
              <a:rPr lang="en-US" altLang="zh-CN" sz="2400" smtClean="0">
                <a:ea typeface="宋体" panose="02010600030101010101" pitchFamily="2" charset="-122"/>
              </a:rPr>
              <a:t>rdt</a:t>
            </a:r>
            <a:r>
              <a:rPr lang="zh-CN" altLang="en-US" sz="2400" smtClean="0">
                <a:ea typeface="宋体" panose="02010600030101010101" pitchFamily="2" charset="-122"/>
              </a:rPr>
              <a:t>）的复杂度</a:t>
            </a:r>
            <a:endParaRPr lang="en-US" altLang="zh-CN" smtClean="0"/>
          </a:p>
        </p:txBody>
      </p:sp>
      <p:sp>
        <p:nvSpPr>
          <p:cNvPr id="80901" name="Rectangle 7"/>
          <p:cNvSpPr>
            <a:spLocks noChangeArrowheads="1"/>
          </p:cNvSpPr>
          <p:nvPr/>
        </p:nvSpPr>
        <p:spPr bwMode="auto">
          <a:xfrm>
            <a:off x="3962400" y="3276600"/>
            <a:ext cx="4800600" cy="2209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pic>
        <p:nvPicPr>
          <p:cNvPr id="80902" name="图片 10" descr="chapter3_figure3_8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85988"/>
            <a:ext cx="738028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body" sz="half" idx="2"/>
          </p:nvPr>
        </p:nvSpPr>
        <p:spPr>
          <a:xfrm>
            <a:off x="504825" y="5619750"/>
            <a:ext cx="7781925" cy="466725"/>
          </a:xfrm>
        </p:spPr>
        <p:txBody>
          <a:bodyPr/>
          <a:lstStyle/>
          <a:p>
            <a:r>
              <a:rPr lang="zh-CN" altLang="en-US" sz="2400" smtClean="0">
                <a:ea typeface="宋体" panose="02010600030101010101" pitchFamily="2" charset="-122"/>
              </a:rPr>
              <a:t>不可靠通道的特性决定了可靠数据传输协议（</a:t>
            </a:r>
            <a:r>
              <a:rPr lang="en-US" altLang="zh-CN" sz="2400" smtClean="0">
                <a:ea typeface="宋体" panose="02010600030101010101" pitchFamily="2" charset="-122"/>
              </a:rPr>
              <a:t>rdt</a:t>
            </a:r>
            <a:r>
              <a:rPr lang="zh-CN" altLang="en-US" sz="2400" smtClean="0">
                <a:ea typeface="宋体" panose="02010600030101010101" pitchFamily="2" charset="-122"/>
              </a:rPr>
              <a:t>）的复杂度</a:t>
            </a:r>
            <a:endParaRPr lang="en-US" altLang="zh-CN" sz="2400" smtClean="0"/>
          </a:p>
        </p:txBody>
      </p:sp>
      <p:sp>
        <p:nvSpPr>
          <p:cNvPr id="81923" name="Rectangle 6"/>
          <p:cNvSpPr>
            <a:spLocks noChangeArrowheads="1"/>
          </p:cNvSpPr>
          <p:nvPr/>
        </p:nvSpPr>
        <p:spPr bwMode="auto">
          <a:xfrm>
            <a:off x="3962400" y="3352800"/>
            <a:ext cx="4648200" cy="1295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1924" name="Rectangle 10"/>
          <p:cNvSpPr>
            <a:spLocks noGrp="1" noChangeArrowheads="1"/>
          </p:cNvSpPr>
          <p:nvPr>
            <p:ph type="title"/>
          </p:nvPr>
        </p:nvSpPr>
        <p:spPr>
          <a:xfrm>
            <a:off x="422275" y="-17463"/>
            <a:ext cx="7772400" cy="1143001"/>
          </a:xfrm>
        </p:spPr>
        <p:txBody>
          <a:bodyPr/>
          <a:lstStyle/>
          <a:p>
            <a:r>
              <a:rPr lang="zh-CN" altLang="en-US" sz="4000" smtClean="0"/>
              <a:t>可靠数据传输的原理</a:t>
            </a:r>
            <a:endParaRPr lang="en-US" altLang="zh-CN" sz="4000" smtClean="0"/>
          </a:p>
        </p:txBody>
      </p:sp>
      <p:sp>
        <p:nvSpPr>
          <p:cNvPr id="81925" name="Rectangle 11"/>
          <p:cNvSpPr>
            <a:spLocks noGrp="1" noChangeArrowheads="1"/>
          </p:cNvSpPr>
          <p:nvPr>
            <p:ph type="body" sz="half" idx="1"/>
          </p:nvPr>
        </p:nvSpPr>
        <p:spPr>
          <a:xfrm>
            <a:off x="457200" y="1177925"/>
            <a:ext cx="7658100" cy="838200"/>
          </a:xfrm>
        </p:spPr>
        <p:txBody>
          <a:bodyPr/>
          <a:lstStyle/>
          <a:p>
            <a:r>
              <a:rPr lang="zh-CN" altLang="en-US" smtClean="0"/>
              <a:t>在应用层，传输层和链路层中非常重要</a:t>
            </a:r>
          </a:p>
          <a:p>
            <a:pPr lvl="1"/>
            <a:r>
              <a:rPr lang="zh-CN" altLang="en-US" smtClean="0"/>
              <a:t>计算机网络中最重要的十大研究专题之一</a:t>
            </a:r>
          </a:p>
          <a:p>
            <a:endParaRPr lang="zh-CN" altLang="en-US" sz="3200" smtClean="0"/>
          </a:p>
        </p:txBody>
      </p:sp>
      <p:pic>
        <p:nvPicPr>
          <p:cNvPr id="81926" name="图片 14" descr="chapter3_figure3_8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85988"/>
            <a:ext cx="738028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body" sz="half" idx="2"/>
          </p:nvPr>
        </p:nvSpPr>
        <p:spPr>
          <a:xfrm>
            <a:off x="504825" y="5619750"/>
            <a:ext cx="7781925" cy="466725"/>
          </a:xfrm>
        </p:spPr>
        <p:txBody>
          <a:bodyPr/>
          <a:lstStyle/>
          <a:p>
            <a:r>
              <a:rPr lang="zh-CN" altLang="en-US" sz="2400" smtClean="0">
                <a:ea typeface="宋体" panose="02010600030101010101" pitchFamily="2" charset="-122"/>
              </a:rPr>
              <a:t>不可靠通道的特性决定了可靠数据传输协议（</a:t>
            </a:r>
            <a:r>
              <a:rPr lang="en-US" altLang="zh-CN" sz="2400" smtClean="0">
                <a:ea typeface="宋体" panose="02010600030101010101" pitchFamily="2" charset="-122"/>
              </a:rPr>
              <a:t>rdt</a:t>
            </a:r>
            <a:r>
              <a:rPr lang="zh-CN" altLang="en-US" sz="2400" smtClean="0">
                <a:ea typeface="宋体" panose="02010600030101010101" pitchFamily="2" charset="-122"/>
              </a:rPr>
              <a:t>）的复杂度</a:t>
            </a:r>
            <a:endParaRPr lang="en-US" altLang="zh-CN" sz="2400" smtClean="0"/>
          </a:p>
        </p:txBody>
      </p:sp>
      <p:sp>
        <p:nvSpPr>
          <p:cNvPr id="82947" name="Rectangle 10"/>
          <p:cNvSpPr>
            <a:spLocks noGrp="1" noChangeArrowheads="1"/>
          </p:cNvSpPr>
          <p:nvPr>
            <p:ph type="body" sz="half" idx="1"/>
          </p:nvPr>
        </p:nvSpPr>
        <p:spPr>
          <a:xfrm>
            <a:off x="457200" y="1177925"/>
            <a:ext cx="7658100" cy="838200"/>
          </a:xfrm>
        </p:spPr>
        <p:txBody>
          <a:bodyPr/>
          <a:lstStyle/>
          <a:p>
            <a:r>
              <a:rPr lang="zh-CN" altLang="en-US" smtClean="0"/>
              <a:t>在应用层，传输层和链路层中非常重要</a:t>
            </a:r>
          </a:p>
          <a:p>
            <a:pPr lvl="1"/>
            <a:r>
              <a:rPr lang="zh-CN" altLang="en-US" smtClean="0"/>
              <a:t>计算机网络中最重要的十大研究专题之一</a:t>
            </a:r>
          </a:p>
          <a:p>
            <a:endParaRPr lang="zh-CN" altLang="en-US" sz="3200" smtClean="0"/>
          </a:p>
        </p:txBody>
      </p:sp>
      <p:sp>
        <p:nvSpPr>
          <p:cNvPr id="82948" name="Rectangle 15"/>
          <p:cNvSpPr>
            <a:spLocks noGrp="1" noChangeArrowheads="1"/>
          </p:cNvSpPr>
          <p:nvPr>
            <p:ph type="title"/>
          </p:nvPr>
        </p:nvSpPr>
        <p:spPr>
          <a:xfrm>
            <a:off x="422275" y="-17463"/>
            <a:ext cx="7772400" cy="1143001"/>
          </a:xfrm>
        </p:spPr>
        <p:txBody>
          <a:bodyPr/>
          <a:lstStyle/>
          <a:p>
            <a:r>
              <a:rPr lang="zh-CN" altLang="en-US" sz="4000" smtClean="0"/>
              <a:t>可靠数据传输的原理</a:t>
            </a:r>
            <a:endParaRPr lang="en-US" altLang="zh-CN" sz="4000" smtClean="0"/>
          </a:p>
        </p:txBody>
      </p:sp>
      <p:pic>
        <p:nvPicPr>
          <p:cNvPr id="82949" name="图片 9" descr="chapter3_figure3_8_fu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85988"/>
            <a:ext cx="738028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11163" y="236538"/>
            <a:ext cx="7772400" cy="889000"/>
          </a:xfrm>
        </p:spPr>
        <p:txBody>
          <a:bodyPr/>
          <a:lstStyle/>
          <a:p>
            <a:r>
              <a:rPr lang="zh-CN" altLang="en-US" sz="3600" smtClean="0"/>
              <a:t>可靠数据传输的原理</a:t>
            </a:r>
            <a:endParaRPr lang="en-US" altLang="zh-CN" smtClean="0"/>
          </a:p>
        </p:txBody>
      </p:sp>
      <p:pic>
        <p:nvPicPr>
          <p:cNvPr id="83971" name="Picture 3" descr="rdt_par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652713"/>
            <a:ext cx="59690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 Box 4"/>
          <p:cNvSpPr txBox="1">
            <a:spLocks noChangeArrowheads="1"/>
          </p:cNvSpPr>
          <p:nvPr/>
        </p:nvSpPr>
        <p:spPr bwMode="auto">
          <a:xfrm>
            <a:off x="1017588" y="310673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solidFill>
                  <a:srgbClr val="000099"/>
                </a:solidFill>
                <a:latin typeface="Arial" panose="020B0604020202020204" pitchFamily="34" charset="0"/>
                <a:ea typeface="宋体" panose="02010600030101010101" pitchFamily="2" charset="-122"/>
              </a:rPr>
              <a:t>发送端</a:t>
            </a:r>
            <a:endParaRPr kumimoji="0" lang="en-US" altLang="zh-CN" sz="2400">
              <a:solidFill>
                <a:srgbClr val="000099"/>
              </a:solidFill>
              <a:latin typeface="Arial" panose="020B0604020202020204" pitchFamily="34" charset="0"/>
              <a:ea typeface="宋体" panose="02010600030101010101" pitchFamily="2" charset="-122"/>
            </a:endParaRPr>
          </a:p>
        </p:txBody>
      </p:sp>
      <p:sp>
        <p:nvSpPr>
          <p:cNvPr id="83973" name="Text Box 5"/>
          <p:cNvSpPr txBox="1">
            <a:spLocks noChangeArrowheads="1"/>
          </p:cNvSpPr>
          <p:nvPr/>
        </p:nvSpPr>
        <p:spPr bwMode="auto">
          <a:xfrm>
            <a:off x="7192963" y="31162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solidFill>
                  <a:srgbClr val="000099"/>
                </a:solidFill>
                <a:latin typeface="Arial" panose="020B0604020202020204" pitchFamily="34" charset="0"/>
                <a:ea typeface="宋体" panose="02010600030101010101" pitchFamily="2" charset="-122"/>
              </a:rPr>
              <a:t>接收端</a:t>
            </a:r>
            <a:endParaRPr kumimoji="0" lang="en-US" altLang="zh-CN" sz="2400">
              <a:solidFill>
                <a:srgbClr val="000099"/>
              </a:solidFill>
              <a:latin typeface="Arial" panose="020B0604020202020204" pitchFamily="34" charset="0"/>
              <a:ea typeface="宋体" panose="02010600030101010101" pitchFamily="2" charset="-122"/>
            </a:endParaRPr>
          </a:p>
        </p:txBody>
      </p:sp>
      <p:grpSp>
        <p:nvGrpSpPr>
          <p:cNvPr id="2" name="Group 6"/>
          <p:cNvGrpSpPr>
            <a:grpSpLocks/>
          </p:cNvGrpSpPr>
          <p:nvPr/>
        </p:nvGrpSpPr>
        <p:grpSpPr bwMode="auto">
          <a:xfrm>
            <a:off x="227013" y="1460500"/>
            <a:ext cx="3965575" cy="1416050"/>
            <a:chOff x="143" y="920"/>
            <a:chExt cx="2498" cy="892"/>
          </a:xfrm>
        </p:grpSpPr>
        <p:sp>
          <p:nvSpPr>
            <p:cNvPr id="83990" name="Text Box 7"/>
            <p:cNvSpPr txBox="1">
              <a:spLocks noChangeArrowheads="1"/>
            </p:cNvSpPr>
            <p:nvPr/>
          </p:nvSpPr>
          <p:spPr bwMode="auto">
            <a:xfrm>
              <a:off x="143" y="920"/>
              <a:ext cx="249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rdt_send():</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from above, (e.g., by app.). Passed data to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deliver to receiver upper layer</a:t>
              </a:r>
              <a:endParaRPr kumimoji="0" lang="en-US" altLang="zh-CN" sz="2400">
                <a:latin typeface="Arial" panose="020B0604020202020204" pitchFamily="34" charset="0"/>
                <a:ea typeface="宋体" panose="02010600030101010101" pitchFamily="2" charset="-122"/>
              </a:endParaRPr>
            </a:p>
          </p:txBody>
        </p:sp>
        <p:grpSp>
          <p:nvGrpSpPr>
            <p:cNvPr id="83991" name="Group 8"/>
            <p:cNvGrpSpPr>
              <a:grpSpLocks/>
            </p:cNvGrpSpPr>
            <p:nvPr/>
          </p:nvGrpSpPr>
          <p:grpSpPr bwMode="auto">
            <a:xfrm>
              <a:off x="174" y="930"/>
              <a:ext cx="2436" cy="882"/>
              <a:chOff x="174" y="942"/>
              <a:chExt cx="2436" cy="882"/>
            </a:xfrm>
          </p:grpSpPr>
          <p:sp>
            <p:nvSpPr>
              <p:cNvPr id="83992" name="Line 9"/>
              <p:cNvSpPr>
                <a:spLocks noChangeShapeType="1"/>
              </p:cNvSpPr>
              <p:nvPr/>
            </p:nvSpPr>
            <p:spPr bwMode="auto">
              <a:xfrm>
                <a:off x="942" y="1500"/>
                <a:ext cx="174" cy="32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3" name="Rectangle 10"/>
              <p:cNvSpPr>
                <a:spLocks noChangeArrowheads="1"/>
              </p:cNvSpPr>
              <p:nvPr/>
            </p:nvSpPr>
            <p:spPr bwMode="auto">
              <a:xfrm>
                <a:off x="174" y="942"/>
                <a:ext cx="2436" cy="55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grpSp>
        <p:nvGrpSpPr>
          <p:cNvPr id="4" name="Group 11"/>
          <p:cNvGrpSpPr>
            <a:grpSpLocks/>
          </p:cNvGrpSpPr>
          <p:nvPr/>
        </p:nvGrpSpPr>
        <p:grpSpPr bwMode="auto">
          <a:xfrm>
            <a:off x="276225" y="4381500"/>
            <a:ext cx="3762375" cy="1862138"/>
            <a:chOff x="174" y="2760"/>
            <a:chExt cx="2370" cy="1173"/>
          </a:xfrm>
        </p:grpSpPr>
        <p:sp>
          <p:nvSpPr>
            <p:cNvPr id="83986" name="Text Box 12"/>
            <p:cNvSpPr txBox="1">
              <a:spLocks noChangeArrowheads="1"/>
            </p:cNvSpPr>
            <p:nvPr/>
          </p:nvSpPr>
          <p:spPr bwMode="auto">
            <a:xfrm>
              <a:off x="233" y="3356"/>
              <a:ext cx="214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udt_send():</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by rdt,</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to transfer packet over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unreliable channel to receiver</a:t>
              </a:r>
              <a:endParaRPr kumimoji="0" lang="en-US" altLang="zh-CN" sz="2400">
                <a:latin typeface="Arial" panose="020B0604020202020204" pitchFamily="34" charset="0"/>
                <a:ea typeface="宋体" panose="02010600030101010101" pitchFamily="2" charset="-122"/>
              </a:endParaRPr>
            </a:p>
          </p:txBody>
        </p:sp>
        <p:grpSp>
          <p:nvGrpSpPr>
            <p:cNvPr id="83987" name="Group 13"/>
            <p:cNvGrpSpPr>
              <a:grpSpLocks/>
            </p:cNvGrpSpPr>
            <p:nvPr/>
          </p:nvGrpSpPr>
          <p:grpSpPr bwMode="auto">
            <a:xfrm>
              <a:off x="174" y="2760"/>
              <a:ext cx="2370" cy="1170"/>
              <a:chOff x="174" y="2760"/>
              <a:chExt cx="2370" cy="1170"/>
            </a:xfrm>
          </p:grpSpPr>
          <p:sp>
            <p:nvSpPr>
              <p:cNvPr id="83988" name="Line 14"/>
              <p:cNvSpPr>
                <a:spLocks noChangeShapeType="1"/>
              </p:cNvSpPr>
              <p:nvPr/>
            </p:nvSpPr>
            <p:spPr bwMode="auto">
              <a:xfrm flipV="1">
                <a:off x="882" y="2760"/>
                <a:ext cx="228" cy="60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9" name="Rectangle 15"/>
              <p:cNvSpPr>
                <a:spLocks noChangeArrowheads="1"/>
              </p:cNvSpPr>
              <p:nvPr/>
            </p:nvSpPr>
            <p:spPr bwMode="auto">
              <a:xfrm>
                <a:off x="174" y="3372"/>
                <a:ext cx="2370" cy="55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grpSp>
        <p:nvGrpSpPr>
          <p:cNvPr id="6" name="Group 16"/>
          <p:cNvGrpSpPr>
            <a:grpSpLocks/>
          </p:cNvGrpSpPr>
          <p:nvPr/>
        </p:nvGrpSpPr>
        <p:grpSpPr bwMode="auto">
          <a:xfrm>
            <a:off x="4922838" y="4362450"/>
            <a:ext cx="3965575" cy="1647825"/>
            <a:chOff x="3101" y="2748"/>
            <a:chExt cx="2498" cy="1038"/>
          </a:xfrm>
        </p:grpSpPr>
        <p:sp>
          <p:nvSpPr>
            <p:cNvPr id="83982" name="Text Box 17"/>
            <p:cNvSpPr txBox="1">
              <a:spLocks noChangeArrowheads="1"/>
            </p:cNvSpPr>
            <p:nvPr/>
          </p:nvSpPr>
          <p:spPr bwMode="auto">
            <a:xfrm>
              <a:off x="3101" y="3368"/>
              <a:ext cx="249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rdt_rcv():</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when packet arrives on rcv-side of channel</a:t>
              </a:r>
              <a:endParaRPr kumimoji="0" lang="en-US" altLang="zh-CN" sz="2400">
                <a:latin typeface="Arial" panose="020B0604020202020204" pitchFamily="34" charset="0"/>
                <a:ea typeface="宋体" panose="02010600030101010101" pitchFamily="2" charset="-122"/>
              </a:endParaRPr>
            </a:p>
          </p:txBody>
        </p:sp>
        <p:grpSp>
          <p:nvGrpSpPr>
            <p:cNvPr id="83983" name="Group 18"/>
            <p:cNvGrpSpPr>
              <a:grpSpLocks/>
            </p:cNvGrpSpPr>
            <p:nvPr/>
          </p:nvGrpSpPr>
          <p:grpSpPr bwMode="auto">
            <a:xfrm>
              <a:off x="3101" y="2748"/>
              <a:ext cx="2431" cy="1038"/>
              <a:chOff x="3101" y="2748"/>
              <a:chExt cx="2431" cy="1038"/>
            </a:xfrm>
          </p:grpSpPr>
          <p:sp>
            <p:nvSpPr>
              <p:cNvPr id="83984" name="Line 19"/>
              <p:cNvSpPr>
                <a:spLocks noChangeShapeType="1"/>
              </p:cNvSpPr>
              <p:nvPr/>
            </p:nvSpPr>
            <p:spPr bwMode="auto">
              <a:xfrm flipH="1" flipV="1">
                <a:off x="4596" y="2748"/>
                <a:ext cx="300" cy="63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5" name="Rectangle 20"/>
              <p:cNvSpPr>
                <a:spLocks noChangeArrowheads="1"/>
              </p:cNvSpPr>
              <p:nvPr/>
            </p:nvSpPr>
            <p:spPr bwMode="auto">
              <a:xfrm>
                <a:off x="3101" y="3390"/>
                <a:ext cx="2431" cy="39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grpSp>
        <p:nvGrpSpPr>
          <p:cNvPr id="8" name="Group 21"/>
          <p:cNvGrpSpPr>
            <a:grpSpLocks/>
          </p:cNvGrpSpPr>
          <p:nvPr/>
        </p:nvGrpSpPr>
        <p:grpSpPr bwMode="auto">
          <a:xfrm>
            <a:off x="4981575" y="1470025"/>
            <a:ext cx="3762375" cy="1349375"/>
            <a:chOff x="3138" y="926"/>
            <a:chExt cx="2370" cy="850"/>
          </a:xfrm>
        </p:grpSpPr>
        <p:sp>
          <p:nvSpPr>
            <p:cNvPr id="83978" name="Text Box 22"/>
            <p:cNvSpPr txBox="1">
              <a:spLocks noChangeArrowheads="1"/>
            </p:cNvSpPr>
            <p:nvPr/>
          </p:nvSpPr>
          <p:spPr bwMode="auto">
            <a:xfrm>
              <a:off x="3215" y="926"/>
              <a:ext cx="207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deliver_data():</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by </a:t>
              </a:r>
              <a:r>
                <a:rPr kumimoji="0" lang="en-US" altLang="zh-CN" sz="1800" b="1">
                  <a:latin typeface="Arial" panose="020B0604020202020204" pitchFamily="34" charset="0"/>
                  <a:ea typeface="宋体" panose="02010600030101010101" pitchFamily="2" charset="-122"/>
                </a:rPr>
                <a:t>rdt</a:t>
              </a:r>
              <a:r>
                <a:rPr kumimoji="0" lang="en-US" altLang="zh-CN" sz="1800">
                  <a:latin typeface="Arial" panose="020B0604020202020204" pitchFamily="34" charset="0"/>
                  <a:ea typeface="宋体" panose="02010600030101010101" pitchFamily="2" charset="-122"/>
                </a:rPr>
                <a:t> to deliver data to upper</a:t>
              </a:r>
              <a:endParaRPr kumimoji="0" lang="en-US" altLang="zh-CN" sz="2400">
                <a:latin typeface="Arial" panose="020B0604020202020204" pitchFamily="34" charset="0"/>
                <a:ea typeface="宋体" panose="02010600030101010101" pitchFamily="2" charset="-122"/>
              </a:endParaRPr>
            </a:p>
          </p:txBody>
        </p:sp>
        <p:grpSp>
          <p:nvGrpSpPr>
            <p:cNvPr id="83979" name="Group 23"/>
            <p:cNvGrpSpPr>
              <a:grpSpLocks/>
            </p:cNvGrpSpPr>
            <p:nvPr/>
          </p:nvGrpSpPr>
          <p:grpSpPr bwMode="auto">
            <a:xfrm>
              <a:off x="3138" y="942"/>
              <a:ext cx="2370" cy="834"/>
              <a:chOff x="3138" y="942"/>
              <a:chExt cx="2370" cy="834"/>
            </a:xfrm>
          </p:grpSpPr>
          <p:sp>
            <p:nvSpPr>
              <p:cNvPr id="83980" name="Line 24"/>
              <p:cNvSpPr>
                <a:spLocks noChangeShapeType="1"/>
              </p:cNvSpPr>
              <p:nvPr/>
            </p:nvSpPr>
            <p:spPr bwMode="auto">
              <a:xfrm flipH="1">
                <a:off x="4560" y="1344"/>
                <a:ext cx="150" cy="43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1" name="Rectangle 25"/>
              <p:cNvSpPr>
                <a:spLocks noChangeArrowheads="1"/>
              </p:cNvSpPr>
              <p:nvPr/>
            </p:nvSpPr>
            <p:spPr bwMode="auto">
              <a:xfrm>
                <a:off x="3138" y="942"/>
                <a:ext cx="2370" cy="39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en-US" smtClean="0"/>
              <a:t>可靠传输</a:t>
            </a:r>
            <a:endParaRPr lang="en-US" altLang="zh-CN" smtClean="0"/>
          </a:p>
        </p:txBody>
      </p:sp>
      <p:sp>
        <p:nvSpPr>
          <p:cNvPr id="84995" name="Rectangle 3"/>
          <p:cNvSpPr>
            <a:spLocks noGrp="1" noChangeArrowheads="1"/>
          </p:cNvSpPr>
          <p:nvPr>
            <p:ph type="body" idx="1"/>
          </p:nvPr>
        </p:nvSpPr>
        <p:spPr/>
        <p:txBody>
          <a:bodyPr/>
          <a:lstStyle/>
          <a:p>
            <a:r>
              <a:rPr lang="zh-CN" altLang="en-US" sz="2800" smtClean="0"/>
              <a:t>问题</a:t>
            </a:r>
            <a:endParaRPr lang="en-US" altLang="zh-CN" sz="2800" smtClean="0"/>
          </a:p>
          <a:p>
            <a:pPr lvl="1"/>
            <a:r>
              <a:rPr lang="zh-CN" altLang="en-US" sz="2400" smtClean="0"/>
              <a:t>数据帧可能出现比特错误</a:t>
            </a:r>
            <a:endParaRPr lang="en-US" altLang="zh-CN" sz="2400" smtClean="0"/>
          </a:p>
          <a:p>
            <a:pPr lvl="1"/>
            <a:r>
              <a:rPr lang="zh-CN" altLang="en-US" sz="2400" smtClean="0"/>
              <a:t>数据帧整个被破坏</a:t>
            </a:r>
            <a:r>
              <a:rPr lang="en-US" altLang="zh-CN" sz="2400" smtClean="0"/>
              <a:t>(</a:t>
            </a:r>
            <a:r>
              <a:rPr lang="zh-CN" altLang="en-US" sz="2400" smtClean="0"/>
              <a:t>帧丢失</a:t>
            </a:r>
            <a:r>
              <a:rPr lang="en-US" altLang="zh-CN" sz="2400" smtClean="0"/>
              <a:t>)</a:t>
            </a:r>
          </a:p>
          <a:p>
            <a:r>
              <a:rPr lang="zh-CN" altLang="en-US" sz="2800" smtClean="0"/>
              <a:t>基本解决方法</a:t>
            </a:r>
            <a:endParaRPr lang="en-US" altLang="zh-CN" sz="2800" smtClean="0">
              <a:solidFill>
                <a:srgbClr val="FF0000"/>
              </a:solidFill>
            </a:endParaRPr>
          </a:p>
          <a:p>
            <a:pPr lvl="1"/>
            <a:r>
              <a:rPr lang="en-US" altLang="zh-CN" sz="2400" smtClean="0">
                <a:solidFill>
                  <a:srgbClr val="0000FF"/>
                </a:solidFill>
              </a:rPr>
              <a:t>ACK (</a:t>
            </a:r>
            <a:r>
              <a:rPr lang="zh-CN" altLang="en-US" sz="2400" smtClean="0">
                <a:solidFill>
                  <a:srgbClr val="0000FF"/>
                </a:solidFill>
              </a:rPr>
              <a:t>确认</a:t>
            </a:r>
            <a:r>
              <a:rPr lang="en-US" altLang="zh-CN" sz="2400" smtClean="0">
                <a:solidFill>
                  <a:srgbClr val="0000FF"/>
                </a:solidFill>
              </a:rPr>
              <a:t>): </a:t>
            </a:r>
            <a:r>
              <a:rPr lang="zh-CN" altLang="en-US" sz="2400" smtClean="0"/>
              <a:t>接收方根据差错检测的结果向发送方发送一个小的控制帧进行确认</a:t>
            </a:r>
            <a:endParaRPr lang="en-US" altLang="zh-CN" sz="2400" smtClean="0"/>
          </a:p>
          <a:p>
            <a:pPr lvl="2"/>
            <a:r>
              <a:rPr lang="en-US" altLang="zh-CN" sz="2000" smtClean="0"/>
              <a:t>ACK = </a:t>
            </a:r>
            <a:r>
              <a:rPr lang="zh-CN" altLang="en-US" sz="2000" smtClean="0"/>
              <a:t>正确接收</a:t>
            </a:r>
            <a:r>
              <a:rPr lang="en-US" altLang="zh-CN" sz="2000" smtClean="0"/>
              <a:t>, NAK = </a:t>
            </a:r>
            <a:r>
              <a:rPr lang="zh-CN" altLang="en-US" sz="2000" smtClean="0"/>
              <a:t>帧错误</a:t>
            </a:r>
            <a:endParaRPr lang="en-US" altLang="zh-CN" sz="2000" smtClean="0"/>
          </a:p>
          <a:p>
            <a:pPr lvl="1"/>
            <a:r>
              <a:rPr lang="zh-CN" altLang="en-US" sz="2400" smtClean="0">
                <a:solidFill>
                  <a:srgbClr val="0000FF"/>
                </a:solidFill>
              </a:rPr>
              <a:t>超时</a:t>
            </a:r>
            <a:r>
              <a:rPr lang="en-US" altLang="zh-CN" sz="2400" smtClean="0"/>
              <a:t>: </a:t>
            </a:r>
            <a:r>
              <a:rPr lang="zh-CN" altLang="en-US" sz="2400" smtClean="0"/>
              <a:t>如果发送方在一定的时间范围内未收到来自接受方的确认</a:t>
            </a:r>
            <a:r>
              <a:rPr lang="en-US" altLang="zh-CN" sz="2400" smtClean="0"/>
              <a:t>, </a:t>
            </a:r>
            <a:r>
              <a:rPr lang="zh-CN" altLang="en-US" sz="2400" smtClean="0"/>
              <a:t>则</a:t>
            </a:r>
            <a:r>
              <a:rPr lang="zh-CN" altLang="en-US" sz="2400" smtClean="0">
                <a:solidFill>
                  <a:srgbClr val="FF0000"/>
                </a:solidFill>
              </a:rPr>
              <a:t>重传</a:t>
            </a:r>
            <a:r>
              <a:rPr lang="zh-CN" altLang="en-US" sz="2400" smtClean="0"/>
              <a:t>数据帧</a:t>
            </a:r>
            <a:endParaRPr lang="en-US" altLang="zh-CN" sz="2400" smtClean="0"/>
          </a:p>
          <a:p>
            <a:pPr lvl="1"/>
            <a:r>
              <a:rPr lang="zh-CN" altLang="en-US" sz="2400" smtClean="0">
                <a:solidFill>
                  <a:srgbClr val="0000FF"/>
                </a:solidFill>
              </a:rPr>
              <a:t>帧序号</a:t>
            </a:r>
            <a:r>
              <a:rPr lang="en-US" altLang="zh-CN" sz="2400" smtClean="0"/>
              <a:t>: </a:t>
            </a:r>
            <a:r>
              <a:rPr lang="zh-CN" altLang="en-US" sz="2400" smtClean="0"/>
              <a:t>识别数据帧</a:t>
            </a:r>
            <a:endParaRPr lang="en-US" altLang="zh-CN" sz="2400" smtClean="0"/>
          </a:p>
          <a:p>
            <a:pPr lvl="2"/>
            <a:endParaRPr lang="en-US" altLang="zh-CN" sz="2400" smtClean="0"/>
          </a:p>
        </p:txBody>
      </p:sp>
      <p:sp>
        <p:nvSpPr>
          <p:cNvPr id="8499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A8A7C35-41FD-4EB2-AF2C-E88D5D041A15}"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65</a:t>
            </a:fld>
            <a:r>
              <a:rPr kumimoji="0" lang="en-US" altLang="zh-CN" sz="1000" smtClean="0">
                <a:latin typeface="Arial" panose="020B0604020202020204" pitchFamily="34" charset="0"/>
                <a:ea typeface="宋体" panose="02010600030101010101" pitchFamily="2" charset="-122"/>
              </a:rPr>
              <a:t>-</a:t>
            </a:r>
          </a:p>
        </p:txBody>
      </p:sp>
      <p:sp>
        <p:nvSpPr>
          <p:cNvPr id="84997" name="TextBox 8"/>
          <p:cNvSpPr txBox="1">
            <a:spLocks noChangeArrowheads="1"/>
          </p:cNvSpPr>
          <p:nvPr/>
        </p:nvSpPr>
        <p:spPr bwMode="auto">
          <a:xfrm>
            <a:off x="7358063" y="6357938"/>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&gt;&gt;Demo&gt;&gt;</a:t>
            </a:r>
            <a:endParaRPr kumimoji="0" lang="zh-CN" altLang="en-US" sz="1800" i="1">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smtClean="0"/>
              <a:t>自动请求重传</a:t>
            </a:r>
            <a:r>
              <a:rPr lang="en-US" altLang="zh-CN" smtClean="0"/>
              <a:t> (ARQ)</a:t>
            </a:r>
          </a:p>
        </p:txBody>
      </p:sp>
      <p:sp>
        <p:nvSpPr>
          <p:cNvPr id="86019" name="Rectangle 3"/>
          <p:cNvSpPr>
            <a:spLocks noGrp="1" noChangeArrowheads="1"/>
          </p:cNvSpPr>
          <p:nvPr>
            <p:ph type="body" idx="1"/>
          </p:nvPr>
        </p:nvSpPr>
        <p:spPr/>
        <p:txBody>
          <a:bodyPr/>
          <a:lstStyle/>
          <a:p>
            <a:r>
              <a:rPr lang="en-US" altLang="zh-CN" sz="2800" smtClean="0"/>
              <a:t>ARQ</a:t>
            </a:r>
          </a:p>
          <a:p>
            <a:pPr lvl="1"/>
            <a:r>
              <a:rPr lang="zh-CN" altLang="en-US" sz="2400" smtClean="0"/>
              <a:t>采用确认和超时定时器的可靠传输机制</a:t>
            </a:r>
            <a:endParaRPr lang="en-US" altLang="zh-CN" sz="2400" smtClean="0"/>
          </a:p>
          <a:p>
            <a:r>
              <a:rPr lang="zh-CN" altLang="en-US" sz="2800" smtClean="0"/>
              <a:t>链路层假设</a:t>
            </a:r>
            <a:endParaRPr lang="en-US" altLang="zh-CN" sz="2800" smtClean="0"/>
          </a:p>
          <a:p>
            <a:pPr lvl="1"/>
            <a:r>
              <a:rPr lang="zh-CN" altLang="en-US" sz="2400" smtClean="0"/>
              <a:t>串行通信信道</a:t>
            </a:r>
            <a:r>
              <a:rPr lang="en-US" altLang="zh-CN" sz="2400" smtClean="0"/>
              <a:t> </a:t>
            </a:r>
            <a:r>
              <a:rPr lang="zh-CN" altLang="en-US" sz="2400" smtClean="0"/>
              <a:t>：传输过程中不存在帧的乱序</a:t>
            </a:r>
            <a:endParaRPr lang="en-US" altLang="zh-CN" sz="2400" smtClean="0"/>
          </a:p>
          <a:p>
            <a:pPr lvl="1"/>
            <a:r>
              <a:rPr lang="zh-CN" altLang="en-US" sz="2400" smtClean="0"/>
              <a:t>所有数据帧的传播时延相同</a:t>
            </a:r>
            <a:endParaRPr lang="en-US" altLang="zh-CN" sz="2400" smtClean="0"/>
          </a:p>
          <a:p>
            <a:r>
              <a:rPr lang="zh-CN" altLang="en-US" sz="2800" smtClean="0"/>
              <a:t>接收方</a:t>
            </a:r>
            <a:endParaRPr lang="en-US" altLang="zh-CN" sz="2800" smtClean="0"/>
          </a:p>
          <a:p>
            <a:pPr lvl="1"/>
            <a:r>
              <a:rPr lang="zh-CN" altLang="en-US" sz="2400" smtClean="0"/>
              <a:t>对数据帧进行差错检测</a:t>
            </a:r>
            <a:endParaRPr lang="en-US" altLang="zh-CN" sz="2400" smtClean="0"/>
          </a:p>
          <a:p>
            <a:pPr lvl="1"/>
            <a:r>
              <a:rPr lang="zh-CN" altLang="en-US" sz="2400" smtClean="0"/>
              <a:t>对正确帧进行确认</a:t>
            </a:r>
            <a:r>
              <a:rPr lang="en-US" altLang="zh-CN" sz="2400" smtClean="0"/>
              <a:t>, </a:t>
            </a:r>
            <a:r>
              <a:rPr lang="zh-CN" altLang="en-US" sz="2400" smtClean="0"/>
              <a:t>丢失错误帧</a:t>
            </a:r>
            <a:endParaRPr lang="en-US" altLang="zh-CN" sz="2400" smtClean="0"/>
          </a:p>
          <a:p>
            <a:pPr lvl="1"/>
            <a:r>
              <a:rPr lang="zh-CN" altLang="en-US" sz="2400" smtClean="0"/>
              <a:t>丢弃禁止接收的数据帧</a:t>
            </a:r>
            <a:endParaRPr lang="en-US" altLang="zh-CN" sz="2400" smtClean="0"/>
          </a:p>
          <a:p>
            <a:r>
              <a:rPr lang="zh-CN" altLang="en-US" sz="2800" smtClean="0"/>
              <a:t>发送方</a:t>
            </a:r>
            <a:endParaRPr lang="en-US" altLang="zh-CN" sz="2800" smtClean="0"/>
          </a:p>
          <a:p>
            <a:pPr lvl="1"/>
            <a:r>
              <a:rPr lang="zh-CN" altLang="en-US" sz="2400" smtClean="0"/>
              <a:t>发送原始数据帧</a:t>
            </a:r>
            <a:r>
              <a:rPr lang="en-US" altLang="zh-CN" sz="2400" smtClean="0"/>
              <a:t>	</a:t>
            </a:r>
          </a:p>
          <a:p>
            <a:pPr lvl="1"/>
            <a:r>
              <a:rPr lang="zh-CN" altLang="en-US" sz="2400" smtClean="0"/>
              <a:t>对错误帧和丢失帧进行重传</a:t>
            </a:r>
            <a:endParaRPr lang="en-US" altLang="zh-CN" sz="2400" smtClean="0"/>
          </a:p>
        </p:txBody>
      </p:sp>
      <p:sp>
        <p:nvSpPr>
          <p:cNvPr id="8602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73ADA49B-F23A-4823-911D-33E73641FCD8}"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66</a:t>
            </a:fld>
            <a:endParaRPr kumimoji="0" lang="en-GB" altLang="zh-CN" sz="1000" smtClean="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E32E73D-2A1F-47A8-B84C-601BE87E9CF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67</a:t>
            </a:fld>
            <a:r>
              <a:rPr kumimoji="0" lang="en-US" altLang="zh-CN" sz="1000" smtClean="0">
                <a:latin typeface="Arial" panose="020B0604020202020204" pitchFamily="34" charset="0"/>
                <a:ea typeface="宋体" panose="02010600030101010101" pitchFamily="2" charset="-122"/>
              </a:rPr>
              <a:t>-</a:t>
            </a:r>
          </a:p>
        </p:txBody>
      </p:sp>
      <p:sp>
        <p:nvSpPr>
          <p:cNvPr id="88067" name="Rectangle 2"/>
          <p:cNvSpPr>
            <a:spLocks noGrp="1" noChangeArrowheads="1"/>
          </p:cNvSpPr>
          <p:nvPr>
            <p:ph type="title"/>
          </p:nvPr>
        </p:nvSpPr>
        <p:spPr/>
        <p:txBody>
          <a:bodyPr/>
          <a:lstStyle/>
          <a:p>
            <a:r>
              <a:rPr lang="zh-CN" altLang="en-US" smtClean="0"/>
              <a:t>停止等待协议</a:t>
            </a:r>
            <a:endParaRPr lang="en-US" altLang="zh-CN" smtClean="0"/>
          </a:p>
        </p:txBody>
      </p:sp>
      <p:sp>
        <p:nvSpPr>
          <p:cNvPr id="88068" name="Rectangle 3"/>
          <p:cNvSpPr>
            <a:spLocks noGrp="1" noChangeArrowheads="1"/>
          </p:cNvSpPr>
          <p:nvPr>
            <p:ph type="body" idx="1"/>
          </p:nvPr>
        </p:nvSpPr>
        <p:spPr/>
        <p:txBody>
          <a:bodyPr/>
          <a:lstStyle/>
          <a:p>
            <a:r>
              <a:rPr lang="zh-CN" altLang="en-US" sz="2400" smtClean="0"/>
              <a:t>最简单的</a:t>
            </a:r>
            <a:r>
              <a:rPr lang="en-US" altLang="zh-CN" sz="2400" smtClean="0"/>
              <a:t>ARQ</a:t>
            </a:r>
            <a:r>
              <a:rPr lang="zh-CN" altLang="en-US" sz="2400" smtClean="0"/>
              <a:t>机制</a:t>
            </a:r>
            <a:endParaRPr lang="en-US" altLang="zh-CN" sz="2400" smtClean="0"/>
          </a:p>
          <a:p>
            <a:r>
              <a:rPr lang="zh-CN" altLang="en-US" sz="2400" smtClean="0"/>
              <a:t>每发送完一个数据帧</a:t>
            </a:r>
            <a:r>
              <a:rPr lang="en-US" altLang="zh-CN" sz="2400" smtClean="0"/>
              <a:t>, </a:t>
            </a:r>
            <a:r>
              <a:rPr lang="zh-CN" altLang="en-US" sz="2400" smtClean="0"/>
              <a:t>发送方在继续发送下一个数据帧之前必须等待确认</a:t>
            </a:r>
            <a:endParaRPr lang="en-US" altLang="zh-CN" sz="2400" smtClean="0"/>
          </a:p>
          <a:p>
            <a:r>
              <a:rPr lang="zh-CN" altLang="en-US" sz="2400" smtClean="0"/>
              <a:t>如果在一定的时间范围内，发送方未收到确认</a:t>
            </a:r>
            <a:r>
              <a:rPr lang="en-US" altLang="zh-CN" sz="2400" smtClean="0"/>
              <a:t>(ACK), </a:t>
            </a:r>
            <a:r>
              <a:rPr lang="zh-CN" altLang="en-US" sz="2400" smtClean="0"/>
              <a:t>则发送定时器超时激发</a:t>
            </a:r>
            <a:r>
              <a:rPr lang="en-US" altLang="zh-CN" sz="2400" smtClean="0"/>
              <a:t>, </a:t>
            </a:r>
            <a:r>
              <a:rPr lang="zh-CN" altLang="en-US" sz="2400" smtClean="0"/>
              <a:t>发送方重传原始数据帧</a:t>
            </a:r>
            <a:r>
              <a:rPr lang="en-US" altLang="zh-CN" sz="2400" smtClean="0"/>
              <a:t>.</a:t>
            </a:r>
          </a:p>
        </p:txBody>
      </p:sp>
      <p:pic>
        <p:nvPicPr>
          <p:cNvPr id="880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3571875"/>
            <a:ext cx="3832225" cy="2822575"/>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E0B2684-D921-4481-9016-2CAD5318A1B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68</a:t>
            </a:fld>
            <a:r>
              <a:rPr kumimoji="0" lang="en-US" altLang="zh-CN" sz="1000" smtClean="0">
                <a:latin typeface="Arial" panose="020B0604020202020204" pitchFamily="34" charset="0"/>
                <a:ea typeface="宋体" panose="02010600030101010101" pitchFamily="2" charset="-122"/>
              </a:rPr>
              <a:t>-</a:t>
            </a:r>
          </a:p>
        </p:txBody>
      </p:sp>
      <p:sp>
        <p:nvSpPr>
          <p:cNvPr id="90115" name="Rectangle 9"/>
          <p:cNvSpPr>
            <a:spLocks noGrp="1" noChangeArrowheads="1"/>
          </p:cNvSpPr>
          <p:nvPr>
            <p:ph type="title"/>
          </p:nvPr>
        </p:nvSpPr>
        <p:spPr/>
        <p:txBody>
          <a:bodyPr/>
          <a:lstStyle/>
          <a:p>
            <a:r>
              <a:rPr lang="zh-CN" altLang="en-US" smtClean="0"/>
              <a:t>停止等待协议</a:t>
            </a:r>
            <a:endParaRPr lang="en-US" altLang="zh-CN" smtClean="0"/>
          </a:p>
        </p:txBody>
      </p:sp>
      <p:sp>
        <p:nvSpPr>
          <p:cNvPr id="90116" name="Rectangle 10"/>
          <p:cNvSpPr>
            <a:spLocks noGrp="1" noChangeArrowheads="1"/>
          </p:cNvSpPr>
          <p:nvPr>
            <p:ph type="body" idx="1"/>
          </p:nvPr>
        </p:nvSpPr>
        <p:spPr/>
        <p:txBody>
          <a:bodyPr/>
          <a:lstStyle/>
          <a:p>
            <a:r>
              <a:rPr lang="zh-CN" altLang="en-US" sz="2600" smtClean="0"/>
              <a:t>两种不同的帧丢失情况</a:t>
            </a:r>
            <a:endParaRPr lang="en-US" altLang="zh-CN" sz="2600" smtClean="0"/>
          </a:p>
        </p:txBody>
      </p:sp>
      <p:grpSp>
        <p:nvGrpSpPr>
          <p:cNvPr id="90117" name="Group 15"/>
          <p:cNvGrpSpPr>
            <a:grpSpLocks/>
          </p:cNvGrpSpPr>
          <p:nvPr/>
        </p:nvGrpSpPr>
        <p:grpSpPr bwMode="auto">
          <a:xfrm>
            <a:off x="4786313" y="1928813"/>
            <a:ext cx="3286125" cy="4041775"/>
            <a:chOff x="204" y="1162"/>
            <a:chExt cx="1724" cy="2546"/>
          </a:xfrm>
        </p:grpSpPr>
        <p:pic>
          <p:nvPicPr>
            <p:cNvPr id="901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162"/>
              <a:ext cx="1724" cy="2223"/>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985547" name="Text Box 11"/>
            <p:cNvSpPr txBox="1">
              <a:spLocks noChangeArrowheads="1"/>
            </p:cNvSpPr>
            <p:nvPr/>
          </p:nvSpPr>
          <p:spPr bwMode="auto">
            <a:xfrm>
              <a:off x="703" y="3475"/>
              <a:ext cx="588" cy="233"/>
            </a:xfrm>
            <a:prstGeom prst="rect">
              <a:avLst/>
            </a:prstGeom>
            <a:noFill/>
            <a:ln w="9525">
              <a:noFill/>
              <a:miter lim="800000"/>
              <a:headEnd/>
              <a:tailEnd/>
            </a:ln>
            <a:effectLst/>
          </p:spPr>
          <p:txBody>
            <a:bodyPr wrap="none">
              <a:spAutoFit/>
            </a:bodyPr>
            <a:lstStyle/>
            <a:p>
              <a:pPr eaLnBrk="1" hangingPunct="1">
                <a:defRPr/>
              </a:pPr>
              <a:r>
                <a:rPr lang="en-US" altLang="zh-CN" dirty="0"/>
                <a:t>ACK</a:t>
              </a:r>
              <a:r>
                <a:rPr lang="zh-CN" altLang="en-US" dirty="0">
                  <a:latin typeface="+mn-ea"/>
                  <a:ea typeface="+mn-ea"/>
                </a:rPr>
                <a:t>丢失</a:t>
              </a:r>
              <a:endParaRPr lang="en-US" altLang="zh-CN" dirty="0">
                <a:latin typeface="+mn-ea"/>
                <a:ea typeface="+mn-ea"/>
              </a:endParaRPr>
            </a:p>
          </p:txBody>
        </p:sp>
      </p:grpSp>
      <p:grpSp>
        <p:nvGrpSpPr>
          <p:cNvPr id="90118" name="Group 14"/>
          <p:cNvGrpSpPr>
            <a:grpSpLocks/>
          </p:cNvGrpSpPr>
          <p:nvPr/>
        </p:nvGrpSpPr>
        <p:grpSpPr bwMode="auto">
          <a:xfrm>
            <a:off x="1285875" y="1928813"/>
            <a:ext cx="3113088" cy="4041775"/>
            <a:chOff x="2064" y="1162"/>
            <a:chExt cx="1633" cy="2546"/>
          </a:xfrm>
        </p:grpSpPr>
        <p:pic>
          <p:nvPicPr>
            <p:cNvPr id="901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1162"/>
              <a:ext cx="1633" cy="2223"/>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985548" name="Text Box 12"/>
            <p:cNvSpPr txBox="1">
              <a:spLocks noChangeArrowheads="1"/>
            </p:cNvSpPr>
            <p:nvPr/>
          </p:nvSpPr>
          <p:spPr bwMode="auto">
            <a:xfrm>
              <a:off x="2426" y="3475"/>
              <a:ext cx="702" cy="233"/>
            </a:xfrm>
            <a:prstGeom prst="rect">
              <a:avLst/>
            </a:prstGeom>
            <a:noFill/>
            <a:ln w="9525">
              <a:noFill/>
              <a:miter lim="800000"/>
              <a:headEnd/>
              <a:tailEnd/>
            </a:ln>
            <a:effectLst/>
          </p:spPr>
          <p:txBody>
            <a:bodyPr wrap="none">
              <a:spAutoFit/>
            </a:bodyPr>
            <a:lstStyle/>
            <a:p>
              <a:pPr eaLnBrk="1" hangingPunct="1">
                <a:defRPr/>
              </a:pPr>
              <a:r>
                <a:rPr lang="zh-CN" altLang="en-US" dirty="0">
                  <a:latin typeface="+mn-ea"/>
                  <a:ea typeface="+mn-ea"/>
                </a:rPr>
                <a:t>数据帧丢失</a:t>
              </a:r>
              <a:endParaRPr lang="en-US" altLang="zh-CN" dirty="0">
                <a:latin typeface="+mn-ea"/>
                <a:ea typeface="+mn-ea"/>
              </a:endParaRPr>
            </a:p>
          </p:txBody>
        </p:sp>
      </p:grpSp>
      <p:sp>
        <p:nvSpPr>
          <p:cNvPr id="90119" name="TextBox 18"/>
          <p:cNvSpPr txBox="1">
            <a:spLocks noChangeArrowheads="1"/>
          </p:cNvSpPr>
          <p:nvPr/>
        </p:nvSpPr>
        <p:spPr bwMode="auto">
          <a:xfrm>
            <a:off x="7358063" y="6357938"/>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&gt;&gt;Demo&gt;&gt;</a:t>
            </a:r>
            <a:endParaRPr kumimoji="0" lang="zh-CN" altLang="en-US" sz="1800" i="1">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7D0DF77-72C6-4A3F-8054-2ADA0C47D0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69</a:t>
            </a:fld>
            <a:r>
              <a:rPr kumimoji="0" lang="en-US" altLang="zh-CN" sz="1000" smtClean="0">
                <a:latin typeface="Arial" panose="020B0604020202020204" pitchFamily="34" charset="0"/>
                <a:ea typeface="宋体" panose="02010600030101010101" pitchFamily="2" charset="-122"/>
              </a:rPr>
              <a:t>-</a:t>
            </a:r>
          </a:p>
        </p:txBody>
      </p:sp>
      <p:sp>
        <p:nvSpPr>
          <p:cNvPr id="91139" name="Rectangle 5"/>
          <p:cNvSpPr>
            <a:spLocks noGrp="1" noChangeArrowheads="1"/>
          </p:cNvSpPr>
          <p:nvPr>
            <p:ph type="title"/>
          </p:nvPr>
        </p:nvSpPr>
        <p:spPr/>
        <p:txBody>
          <a:bodyPr/>
          <a:lstStyle/>
          <a:p>
            <a:r>
              <a:rPr lang="zh-CN" altLang="en-US" smtClean="0"/>
              <a:t>停止等待协议</a:t>
            </a:r>
            <a:endParaRPr lang="en-US" altLang="zh-CN" smtClean="0"/>
          </a:p>
        </p:txBody>
      </p:sp>
      <p:sp>
        <p:nvSpPr>
          <p:cNvPr id="1799174" name="Rectangle 6"/>
          <p:cNvSpPr>
            <a:spLocks noGrp="1" noChangeArrowheads="1"/>
          </p:cNvSpPr>
          <p:nvPr>
            <p:ph type="body" idx="1"/>
          </p:nvPr>
        </p:nvSpPr>
        <p:spPr>
          <a:xfrm>
            <a:off x="395288" y="4857750"/>
            <a:ext cx="8064500" cy="1595438"/>
          </a:xfrm>
        </p:spPr>
        <p:txBody>
          <a:bodyPr/>
          <a:lstStyle/>
          <a:p>
            <a:r>
              <a:rPr lang="zh-CN" altLang="en-US" sz="2000" smtClean="0"/>
              <a:t>问题</a:t>
            </a:r>
            <a:r>
              <a:rPr lang="en-US" altLang="zh-CN" sz="2000" smtClean="0"/>
              <a:t>: </a:t>
            </a:r>
            <a:r>
              <a:rPr lang="zh-CN" altLang="en-US" sz="2000" smtClean="0"/>
              <a:t>超时重传</a:t>
            </a:r>
            <a:endParaRPr lang="en-US" altLang="zh-CN" sz="2000" smtClean="0"/>
          </a:p>
          <a:p>
            <a:r>
              <a:rPr lang="zh-CN" altLang="en-US" sz="2000" smtClean="0"/>
              <a:t>解决方案</a:t>
            </a:r>
            <a:r>
              <a:rPr lang="en-US" altLang="zh-CN" sz="2000" smtClean="0"/>
              <a:t>: </a:t>
            </a:r>
            <a:r>
              <a:rPr lang="zh-CN" altLang="en-US" sz="2000" smtClean="0"/>
              <a:t>帧序号</a:t>
            </a:r>
            <a:r>
              <a:rPr lang="en-US" altLang="zh-CN" sz="2000" smtClean="0"/>
              <a:t>  (</a:t>
            </a:r>
            <a:r>
              <a:rPr lang="en-US" altLang="zh-CN" sz="2000" smtClean="0">
                <a:solidFill>
                  <a:srgbClr val="FF0000"/>
                </a:solidFill>
                <a:latin typeface="Courier New" panose="02070309020205020404" pitchFamily="49" charset="0"/>
                <a:ea typeface="宋体" panose="02010600030101010101" pitchFamily="2" charset="-122"/>
              </a:rPr>
              <a:t>SeqNum</a:t>
            </a:r>
            <a:r>
              <a:rPr lang="en-US" altLang="zh-CN" sz="2000" smtClean="0">
                <a:solidFill>
                  <a:srgbClr val="FF0000"/>
                </a:solidFill>
                <a:ea typeface="宋体" panose="02010600030101010101" pitchFamily="2" charset="-122"/>
              </a:rPr>
              <a:t> </a:t>
            </a:r>
            <a:r>
              <a:rPr lang="en-US" altLang="zh-CN" sz="2000" smtClean="0"/>
              <a:t>)</a:t>
            </a:r>
          </a:p>
          <a:p>
            <a:pPr lvl="1"/>
            <a:r>
              <a:rPr lang="zh-CN" altLang="en-US" sz="2000" smtClean="0"/>
              <a:t>避免确认丢失导致的重复数据帧</a:t>
            </a:r>
            <a:endParaRPr lang="en-US" altLang="zh-CN" sz="2000" smtClean="0"/>
          </a:p>
          <a:p>
            <a:pPr lvl="1"/>
            <a:r>
              <a:rPr lang="zh-CN" altLang="en-US" sz="2000" smtClean="0"/>
              <a:t>在有线传输媒质中</a:t>
            </a:r>
            <a:r>
              <a:rPr lang="en-US" altLang="zh-CN" sz="2000" smtClean="0"/>
              <a:t>, </a:t>
            </a:r>
            <a:r>
              <a:rPr lang="zh-CN" altLang="en-US" sz="2000" smtClean="0"/>
              <a:t>只需</a:t>
            </a:r>
            <a:r>
              <a:rPr lang="en-US" altLang="zh-CN" sz="2000" smtClean="0"/>
              <a:t>1</a:t>
            </a:r>
            <a:r>
              <a:rPr lang="zh-CN" altLang="en-US" sz="2000" smtClean="0"/>
              <a:t>比特</a:t>
            </a:r>
            <a:endParaRPr lang="en-US" altLang="zh-CN" sz="2000" smtClean="0"/>
          </a:p>
        </p:txBody>
      </p:sp>
      <p:pic>
        <p:nvPicPr>
          <p:cNvPr id="911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214438"/>
            <a:ext cx="2827337" cy="35290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nvGrpSpPr>
          <p:cNvPr id="2" name="组合 9"/>
          <p:cNvGrpSpPr>
            <a:grpSpLocks/>
          </p:cNvGrpSpPr>
          <p:nvPr/>
        </p:nvGrpSpPr>
        <p:grpSpPr bwMode="auto">
          <a:xfrm>
            <a:off x="3857625" y="1214438"/>
            <a:ext cx="4670425" cy="4076700"/>
            <a:chOff x="3857620" y="1214422"/>
            <a:chExt cx="4670434" cy="4076700"/>
          </a:xfrm>
        </p:grpSpPr>
        <p:pic>
          <p:nvPicPr>
            <p:cNvPr id="9114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4" y="1214422"/>
              <a:ext cx="3384550" cy="40767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8" name="右箭头 7"/>
            <p:cNvSpPr/>
            <p:nvPr/>
          </p:nvSpPr>
          <p:spPr>
            <a:xfrm>
              <a:off x="3857620" y="2857484"/>
              <a:ext cx="857252" cy="412750"/>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zh-CN" altLang="en-US"/>
            </a:p>
          </p:txBody>
        </p:sp>
      </p:grpSp>
      <p:sp>
        <p:nvSpPr>
          <p:cNvPr id="9" name="爆炸形 1 8"/>
          <p:cNvSpPr/>
          <p:nvPr/>
        </p:nvSpPr>
        <p:spPr>
          <a:xfrm>
            <a:off x="1357313" y="2714625"/>
            <a:ext cx="500062" cy="485775"/>
          </a:xfrm>
          <a:prstGeom prst="irregularSeal1">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99174">
                                            <p:txEl>
                                              <p:pRg st="1" end="1"/>
                                            </p:txEl>
                                          </p:spTgt>
                                        </p:tgtEl>
                                        <p:attrNameLst>
                                          <p:attrName>style.visibility</p:attrName>
                                        </p:attrNameLst>
                                      </p:cBhvr>
                                      <p:to>
                                        <p:strVal val="visible"/>
                                      </p:to>
                                    </p:set>
                                    <p:animEffect transition="in" filter="blinds(horizontal)">
                                      <p:cBhvr>
                                        <p:cTn id="12" dur="500"/>
                                        <p:tgtEl>
                                          <p:spTgt spid="179917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799174">
                                            <p:txEl>
                                              <p:pRg st="2" end="2"/>
                                            </p:txEl>
                                          </p:spTgt>
                                        </p:tgtEl>
                                        <p:attrNameLst>
                                          <p:attrName>style.visibility</p:attrName>
                                        </p:attrNameLst>
                                      </p:cBhvr>
                                      <p:to>
                                        <p:strVal val="visible"/>
                                      </p:to>
                                    </p:set>
                                    <p:animEffect transition="in" filter="blinds(horizontal)">
                                      <p:cBhvr>
                                        <p:cTn id="15" dur="500"/>
                                        <p:tgtEl>
                                          <p:spTgt spid="179917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799174">
                                            <p:txEl>
                                              <p:pRg st="3" end="3"/>
                                            </p:txEl>
                                          </p:spTgt>
                                        </p:tgtEl>
                                        <p:attrNameLst>
                                          <p:attrName>style.visibility</p:attrName>
                                        </p:attrNameLst>
                                      </p:cBhvr>
                                      <p:to>
                                        <p:strVal val="visible"/>
                                      </p:to>
                                    </p:set>
                                    <p:animEffect transition="in" filter="blinds(horizontal)">
                                      <p:cBhvr>
                                        <p:cTn id="18" dur="500"/>
                                        <p:tgtEl>
                                          <p:spTgt spid="179917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1C80352-5780-445F-9666-4602AA1B5E7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a:t>
            </a:fld>
            <a:r>
              <a:rPr kumimoji="0" lang="en-US" altLang="zh-CN" sz="1000" smtClean="0">
                <a:latin typeface="Arial" panose="020B0604020202020204" pitchFamily="34" charset="0"/>
                <a:ea typeface="宋体" panose="02010600030101010101" pitchFamily="2" charset="-122"/>
              </a:rPr>
              <a:t>-</a:t>
            </a:r>
          </a:p>
        </p:txBody>
      </p:sp>
      <p:sp>
        <p:nvSpPr>
          <p:cNvPr id="13315" name="Rectangle 2"/>
          <p:cNvSpPr>
            <a:spLocks noGrp="1" noChangeArrowheads="1"/>
          </p:cNvSpPr>
          <p:nvPr>
            <p:ph type="title"/>
          </p:nvPr>
        </p:nvSpPr>
        <p:spPr/>
        <p:txBody>
          <a:bodyPr/>
          <a:lstStyle/>
          <a:p>
            <a:r>
              <a:rPr lang="zh-CN" altLang="en-US" smtClean="0"/>
              <a:t>直连网络</a:t>
            </a:r>
            <a:endParaRPr lang="en-US" altLang="zh-CN" smtClean="0"/>
          </a:p>
        </p:txBody>
      </p:sp>
      <p:sp>
        <p:nvSpPr>
          <p:cNvPr id="13316" name="Rectangle 3"/>
          <p:cNvSpPr>
            <a:spLocks noGrp="1" noChangeArrowheads="1"/>
          </p:cNvSpPr>
          <p:nvPr>
            <p:ph type="body" idx="1"/>
          </p:nvPr>
        </p:nvSpPr>
        <p:spPr>
          <a:xfrm>
            <a:off x="457200" y="1125538"/>
            <a:ext cx="6203032" cy="5327650"/>
          </a:xfrm>
        </p:spPr>
        <p:txBody>
          <a:bodyPr/>
          <a:lstStyle/>
          <a:p>
            <a:r>
              <a:rPr lang="zh-CN" altLang="en-US" sz="2400" dirty="0" smtClean="0">
                <a:latin typeface="+mn-ea"/>
              </a:rPr>
              <a:t>什么是直连网络</a:t>
            </a:r>
            <a:r>
              <a:rPr lang="en-US" altLang="zh-CN" sz="2400" dirty="0" smtClean="0">
                <a:latin typeface="+mn-ea"/>
              </a:rPr>
              <a:t>? </a:t>
            </a:r>
            <a:r>
              <a:rPr lang="zh-CN" altLang="en-US" sz="2400" dirty="0" smtClean="0">
                <a:latin typeface="+mn-ea"/>
              </a:rPr>
              <a:t>所有的主机通过某种</a:t>
            </a:r>
            <a:r>
              <a:rPr lang="zh-CN" altLang="en-US" sz="2400" dirty="0" smtClean="0">
                <a:solidFill>
                  <a:srgbClr val="FF0000"/>
                </a:solidFill>
                <a:latin typeface="+mn-ea"/>
              </a:rPr>
              <a:t>物理媒质</a:t>
            </a:r>
            <a:r>
              <a:rPr lang="zh-CN" altLang="en-US" sz="2400" dirty="0" smtClean="0">
                <a:latin typeface="+mn-ea"/>
              </a:rPr>
              <a:t>直接连接</a:t>
            </a:r>
            <a:endParaRPr lang="en-US" altLang="zh-CN" sz="2400" dirty="0">
              <a:latin typeface="+mn-ea"/>
            </a:endParaRPr>
          </a:p>
          <a:p>
            <a:pPr lvl="1"/>
            <a:r>
              <a:rPr lang="zh-CN" altLang="en-US" dirty="0" smtClean="0"/>
              <a:t>物理传输媒质</a:t>
            </a:r>
            <a:r>
              <a:rPr lang="en-US" altLang="zh-CN" dirty="0" smtClean="0"/>
              <a:t>: </a:t>
            </a:r>
            <a:r>
              <a:rPr lang="zh-CN" altLang="en-US" dirty="0" smtClean="0"/>
              <a:t>电缆</a:t>
            </a:r>
            <a:r>
              <a:rPr lang="en-US" altLang="zh-CN" dirty="0" smtClean="0"/>
              <a:t>, </a:t>
            </a:r>
            <a:r>
              <a:rPr lang="zh-CN" altLang="en-US" dirty="0" smtClean="0"/>
              <a:t>光纤</a:t>
            </a:r>
            <a:r>
              <a:rPr lang="en-US" altLang="zh-CN" dirty="0" smtClean="0"/>
              <a:t>, </a:t>
            </a:r>
            <a:r>
              <a:rPr lang="zh-CN" altLang="en-US" dirty="0" smtClean="0"/>
              <a:t>空气接口</a:t>
            </a:r>
            <a:endParaRPr lang="en-US" altLang="zh-CN" dirty="0" smtClean="0"/>
          </a:p>
          <a:p>
            <a:pPr lvl="1"/>
            <a:r>
              <a:rPr lang="zh-CN" altLang="en-US" dirty="0" smtClean="0"/>
              <a:t>与距离无关</a:t>
            </a:r>
            <a:r>
              <a:rPr lang="en-US" altLang="zh-CN" dirty="0" smtClean="0"/>
              <a:t>: </a:t>
            </a:r>
            <a:r>
              <a:rPr lang="zh-CN" altLang="en-US" dirty="0" smtClean="0"/>
              <a:t>小的区域</a:t>
            </a:r>
            <a:r>
              <a:rPr lang="en-US" altLang="zh-CN" dirty="0" smtClean="0"/>
              <a:t>(</a:t>
            </a:r>
            <a:r>
              <a:rPr lang="zh-CN" altLang="en-US" dirty="0" smtClean="0"/>
              <a:t>例如</a:t>
            </a:r>
            <a:r>
              <a:rPr lang="en-US" altLang="zh-CN" dirty="0" smtClean="0"/>
              <a:t>, </a:t>
            </a:r>
            <a:r>
              <a:rPr lang="zh-CN" altLang="en-US" dirty="0" smtClean="0"/>
              <a:t>一栋办公大楼</a:t>
            </a:r>
            <a:r>
              <a:rPr lang="en-US" altLang="zh-CN" dirty="0" smtClean="0"/>
              <a:t>) </a:t>
            </a:r>
            <a:r>
              <a:rPr lang="zh-CN" altLang="en-US" dirty="0" smtClean="0"/>
              <a:t>或者一个大的区域</a:t>
            </a:r>
            <a:r>
              <a:rPr lang="en-US" altLang="zh-CN" dirty="0" smtClean="0"/>
              <a:t>(</a:t>
            </a:r>
            <a:r>
              <a:rPr lang="zh-CN" altLang="en-US" dirty="0" smtClean="0"/>
              <a:t>例如</a:t>
            </a:r>
            <a:r>
              <a:rPr lang="en-US" altLang="zh-CN" dirty="0" smtClean="0"/>
              <a:t>, </a:t>
            </a:r>
            <a:r>
              <a:rPr lang="zh-CN" altLang="en-US" dirty="0" smtClean="0"/>
              <a:t>横贯大陆</a:t>
            </a:r>
            <a:r>
              <a:rPr lang="en-US" altLang="zh-CN" dirty="0" smtClean="0"/>
              <a:t>)</a:t>
            </a:r>
          </a:p>
          <a:p>
            <a:pPr lvl="1"/>
            <a:r>
              <a:rPr lang="zh-CN" altLang="en-US" dirty="0" smtClean="0"/>
              <a:t>传播技术</a:t>
            </a:r>
            <a:endParaRPr lang="en-US" altLang="zh-CN" dirty="0" smtClean="0"/>
          </a:p>
          <a:p>
            <a:pPr lvl="2"/>
            <a:r>
              <a:rPr lang="zh-CN" altLang="en-US" sz="2400" dirty="0" smtClean="0">
                <a:latin typeface="+mn-ea"/>
              </a:rPr>
              <a:t>点到点的链路</a:t>
            </a:r>
            <a:endParaRPr lang="en-US" altLang="zh-CN" sz="2400" dirty="0">
              <a:latin typeface="+mn-ea"/>
            </a:endParaRPr>
          </a:p>
          <a:p>
            <a:pPr lvl="2"/>
            <a:r>
              <a:rPr lang="zh-CN" altLang="en-US" sz="2400" dirty="0" smtClean="0">
                <a:latin typeface="+mn-ea"/>
              </a:rPr>
              <a:t>广播链路</a:t>
            </a:r>
            <a:endParaRPr lang="en-US" altLang="zh-CN" sz="2100" dirty="0" smtClean="0">
              <a:latin typeface="+mn-ea"/>
            </a:endParaRPr>
          </a:p>
          <a:p>
            <a:r>
              <a:rPr lang="zh-CN" altLang="en-US" sz="2600" dirty="0" smtClean="0"/>
              <a:t>本章的研究动机</a:t>
            </a:r>
            <a:endParaRPr lang="en-US" altLang="zh-CN" sz="2600" dirty="0" smtClean="0"/>
          </a:p>
          <a:p>
            <a:pPr lvl="1"/>
            <a:r>
              <a:rPr lang="zh-CN" altLang="en-US" sz="2200" dirty="0" smtClean="0"/>
              <a:t>直连网络是</a:t>
            </a:r>
            <a:r>
              <a:rPr lang="zh-CN" altLang="en-US" sz="2200" dirty="0" smtClean="0">
                <a:solidFill>
                  <a:srgbClr val="FF0000"/>
                </a:solidFill>
              </a:rPr>
              <a:t>最简单</a:t>
            </a:r>
            <a:r>
              <a:rPr lang="zh-CN" altLang="en-US" sz="2200" dirty="0" smtClean="0"/>
              <a:t>的网络形式</a:t>
            </a:r>
            <a:endParaRPr lang="en-US" altLang="zh-CN" sz="2200" dirty="0" smtClean="0"/>
          </a:p>
          <a:p>
            <a:pPr lvl="1"/>
            <a:r>
              <a:rPr lang="zh-CN" altLang="en-US" sz="2200" dirty="0" smtClean="0"/>
              <a:t>我们从简单的用合适的传输媒质将两台或多台主机连接起来着手研究网络</a:t>
            </a:r>
            <a:endParaRPr lang="en-US" altLang="zh-CN" sz="2200" dirty="0" smtClean="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216" y="1125538"/>
            <a:ext cx="2592288" cy="3432756"/>
          </a:xfrm>
          <a:prstGeom prst="rect">
            <a:avLst/>
          </a:prstGeom>
        </p:spPr>
      </p:pic>
      <p:sp>
        <p:nvSpPr>
          <p:cNvPr id="5" name="圆角矩形 4"/>
          <p:cNvSpPr/>
          <p:nvPr/>
        </p:nvSpPr>
        <p:spPr>
          <a:xfrm>
            <a:off x="6660232" y="2420888"/>
            <a:ext cx="936104" cy="648072"/>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A4639DF0-B1CE-4575-BAE7-EDAE61A8C2A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70</a:t>
            </a:fld>
            <a:r>
              <a:rPr kumimoji="0" lang="en-US" altLang="zh-CN" sz="1000" smtClean="0">
                <a:latin typeface="Arial" panose="020B0604020202020204" pitchFamily="34" charset="0"/>
                <a:ea typeface="宋体" panose="02010600030101010101" pitchFamily="2" charset="-122"/>
              </a:rPr>
              <a:t>-</a:t>
            </a:r>
          </a:p>
        </p:txBody>
      </p:sp>
      <p:sp>
        <p:nvSpPr>
          <p:cNvPr id="92163" name="Rectangle 4"/>
          <p:cNvSpPr>
            <a:spLocks noGrp="1" noChangeArrowheads="1"/>
          </p:cNvSpPr>
          <p:nvPr>
            <p:ph type="title"/>
          </p:nvPr>
        </p:nvSpPr>
        <p:spPr/>
        <p:txBody>
          <a:bodyPr/>
          <a:lstStyle/>
          <a:p>
            <a:r>
              <a:rPr lang="zh-CN" altLang="en-US" smtClean="0"/>
              <a:t>停止等待协议</a:t>
            </a:r>
            <a:endParaRPr lang="en-US" altLang="zh-CN" smtClean="0"/>
          </a:p>
        </p:txBody>
      </p:sp>
      <p:sp>
        <p:nvSpPr>
          <p:cNvPr id="92164" name="Rectangle 5"/>
          <p:cNvSpPr>
            <a:spLocks noGrp="1" noChangeArrowheads="1"/>
          </p:cNvSpPr>
          <p:nvPr>
            <p:ph type="body" idx="1"/>
          </p:nvPr>
        </p:nvSpPr>
        <p:spPr/>
        <p:txBody>
          <a:bodyPr/>
          <a:lstStyle/>
          <a:p>
            <a:r>
              <a:rPr lang="zh-CN" altLang="en-US" smtClean="0"/>
              <a:t>缺点</a:t>
            </a:r>
            <a:endParaRPr lang="en-US" altLang="zh-CN" smtClean="0"/>
          </a:p>
          <a:p>
            <a:pPr lvl="1"/>
            <a:r>
              <a:rPr lang="zh-CN" altLang="en-US" smtClean="0"/>
              <a:t>链路带宽利用率较低</a:t>
            </a:r>
            <a:endParaRPr lang="en-US" altLang="zh-CN" smtClean="0"/>
          </a:p>
          <a:p>
            <a:pPr lvl="1"/>
            <a:r>
              <a:rPr lang="zh-CN" altLang="en-US" smtClean="0"/>
              <a:t>示例</a:t>
            </a:r>
            <a:r>
              <a:rPr lang="en-US" altLang="zh-CN" smtClean="0"/>
              <a:t> </a:t>
            </a:r>
          </a:p>
          <a:p>
            <a:pPr lvl="2"/>
            <a:r>
              <a:rPr lang="zh-CN" altLang="en-US" smtClean="0"/>
              <a:t>链路带宽为</a:t>
            </a:r>
            <a:r>
              <a:rPr lang="en-US" altLang="zh-CN" smtClean="0"/>
              <a:t>2 Mbps, RTT</a:t>
            </a:r>
            <a:r>
              <a:rPr lang="zh-CN" altLang="en-US" smtClean="0"/>
              <a:t>为</a:t>
            </a:r>
            <a:r>
              <a:rPr lang="en-US" altLang="zh-CN" smtClean="0"/>
              <a:t>45 ms, </a:t>
            </a:r>
            <a:r>
              <a:rPr lang="zh-CN" altLang="en-US" smtClean="0"/>
              <a:t>数据帧大小为</a:t>
            </a:r>
            <a:r>
              <a:rPr lang="en-US" altLang="zh-CN" smtClean="0"/>
              <a:t>1.5KB</a:t>
            </a:r>
          </a:p>
          <a:p>
            <a:pPr lvl="2"/>
            <a:r>
              <a:rPr lang="zh-CN" altLang="en-US" smtClean="0"/>
              <a:t>每一个</a:t>
            </a:r>
            <a:r>
              <a:rPr lang="en-US" altLang="zh-CN" smtClean="0"/>
              <a:t>RTT</a:t>
            </a:r>
            <a:r>
              <a:rPr lang="zh-CN" altLang="en-US" smtClean="0"/>
              <a:t>内</a:t>
            </a:r>
            <a:r>
              <a:rPr lang="en-US" altLang="zh-CN" smtClean="0"/>
              <a:t>, </a:t>
            </a:r>
            <a:r>
              <a:rPr lang="zh-CN" altLang="en-US" smtClean="0"/>
              <a:t>发送方仅能发送一个数据帧</a:t>
            </a:r>
            <a:endParaRPr lang="en-US" altLang="zh-CN" smtClean="0"/>
          </a:p>
          <a:p>
            <a:pPr lvl="2"/>
            <a:r>
              <a:rPr lang="zh-CN" altLang="en-US" smtClean="0"/>
              <a:t>吞吐量为</a:t>
            </a:r>
            <a:r>
              <a:rPr lang="en-US" altLang="zh-CN" smtClean="0"/>
              <a:t>1500x8/0.045 = 266.7kbps</a:t>
            </a:r>
          </a:p>
          <a:p>
            <a:pPr lvl="2"/>
            <a:endParaRPr lang="en-US" altLang="zh-CN" smtClean="0"/>
          </a:p>
          <a:p>
            <a:r>
              <a:rPr lang="zh-CN" altLang="en-US" smtClean="0"/>
              <a:t>如何改进</a:t>
            </a:r>
            <a:endParaRPr lang="en-US" altLang="zh-CN" smtClean="0"/>
          </a:p>
          <a:p>
            <a:pPr lvl="1"/>
            <a:r>
              <a:rPr lang="zh-CN" altLang="en-US" smtClean="0"/>
              <a:t>充分利用“管道”流水传送</a:t>
            </a:r>
            <a:r>
              <a:rPr lang="en-US" altLang="zh-CN" smtClean="0"/>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CE87953-B0FC-474E-9608-6543D081671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71</a:t>
            </a:fld>
            <a:r>
              <a:rPr kumimoji="0" lang="en-US" altLang="zh-CN" sz="1000" smtClean="0">
                <a:latin typeface="Arial" panose="020B0604020202020204" pitchFamily="34" charset="0"/>
                <a:ea typeface="宋体" panose="02010600030101010101" pitchFamily="2" charset="-122"/>
              </a:rPr>
              <a:t>-</a:t>
            </a:r>
          </a:p>
        </p:txBody>
      </p:sp>
      <p:sp>
        <p:nvSpPr>
          <p:cNvPr id="93187"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lvl="1" eaLnBrk="1" hangingPunct="1">
              <a:defRPr/>
            </a:pPr>
            <a:r>
              <a:rPr lang="zh-CN" altLang="en-US" dirty="0" smtClean="0"/>
              <a:t>停止等待协议</a:t>
            </a:r>
            <a:endParaRPr lang="en-US" altLang="zh-CN" dirty="0" smtClean="0"/>
          </a:p>
          <a:p>
            <a:pPr lvl="1" eaLnBrk="1" hangingPunct="1">
              <a:defRPr/>
            </a:pPr>
            <a:r>
              <a:rPr lang="zh-CN" altLang="en-US" dirty="0" smtClean="0"/>
              <a:t>连续</a:t>
            </a:r>
            <a:r>
              <a:rPr lang="en-US" altLang="zh-CN" dirty="0" smtClean="0"/>
              <a:t>ARQ</a:t>
            </a:r>
            <a:r>
              <a:rPr lang="zh-CN" altLang="en-US" dirty="0" smtClean="0"/>
              <a:t>协议</a:t>
            </a:r>
            <a:endParaRPr lang="en-US" altLang="zh-CN" dirty="0" smtClean="0"/>
          </a:p>
          <a:p>
            <a:pPr lvl="1" eaLnBrk="1" hangingPunct="1">
              <a:defRPr/>
            </a:pPr>
            <a:r>
              <a:rPr lang="zh-CN" altLang="en-US" dirty="0" smtClean="0"/>
              <a:t>滑动窗口协议</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a:t>
            </a:r>
            <a:r>
              <a:rPr lang="zh-CN" altLang="en-US" dirty="0"/>
              <a:t>局域网</a:t>
            </a:r>
            <a:endParaRPr lang="en-US" altLang="zh-CN" dirty="0" smtClean="0"/>
          </a:p>
          <a:p>
            <a:pPr eaLnBrk="1" hangingPunct="1">
              <a:defRPr/>
            </a:pPr>
            <a:r>
              <a:rPr lang="zh-CN" altLang="en-US" dirty="0" smtClean="0"/>
              <a:t>总结</a:t>
            </a:r>
            <a:endParaRPr lang="en-US" altLang="zh-CN" dirty="0" smtClean="0"/>
          </a:p>
        </p:txBody>
      </p:sp>
      <p:sp>
        <p:nvSpPr>
          <p:cNvPr id="93189" name="AutoShape 4"/>
          <p:cNvSpPr>
            <a:spLocks noChangeArrowheads="1"/>
          </p:cNvSpPr>
          <p:nvPr/>
        </p:nvSpPr>
        <p:spPr bwMode="auto">
          <a:xfrm>
            <a:off x="0" y="409575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814E04E-96F1-4DFB-A34C-A302A1B67E8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72</a:t>
            </a:fld>
            <a:r>
              <a:rPr kumimoji="0" lang="en-US" altLang="zh-CN" sz="1000" smtClean="0">
                <a:latin typeface="Arial" panose="020B0604020202020204" pitchFamily="34" charset="0"/>
                <a:ea typeface="宋体" panose="02010600030101010101" pitchFamily="2" charset="-122"/>
              </a:rPr>
              <a:t>-</a:t>
            </a:r>
          </a:p>
        </p:txBody>
      </p:sp>
      <p:sp>
        <p:nvSpPr>
          <p:cNvPr id="94211" name="Rectangle 2"/>
          <p:cNvSpPr>
            <a:spLocks noGrp="1" noChangeArrowheads="1"/>
          </p:cNvSpPr>
          <p:nvPr>
            <p:ph type="title"/>
          </p:nvPr>
        </p:nvSpPr>
        <p:spPr/>
        <p:txBody>
          <a:bodyPr/>
          <a:lstStyle/>
          <a:p>
            <a:r>
              <a:rPr lang="zh-CN" altLang="en-US" sz="3700" smtClean="0"/>
              <a:t>连续</a:t>
            </a:r>
            <a:r>
              <a:rPr lang="en-US" altLang="zh-CN" sz="3700" smtClean="0"/>
              <a:t>ARQ</a:t>
            </a:r>
            <a:r>
              <a:rPr lang="zh-CN" altLang="en-US" sz="3700" smtClean="0"/>
              <a:t>协议</a:t>
            </a:r>
            <a:endParaRPr lang="en-US" altLang="zh-CN" sz="3700" smtClean="0"/>
          </a:p>
        </p:txBody>
      </p:sp>
      <p:pic>
        <p:nvPicPr>
          <p:cNvPr id="942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43000"/>
            <a:ext cx="3214688"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
          <p:cNvGrpSpPr>
            <a:grpSpLocks/>
          </p:cNvGrpSpPr>
          <p:nvPr/>
        </p:nvGrpSpPr>
        <p:grpSpPr bwMode="auto">
          <a:xfrm>
            <a:off x="4000500" y="1071563"/>
            <a:ext cx="4746625" cy="3071812"/>
            <a:chOff x="4000496" y="1071546"/>
            <a:chExt cx="4746631" cy="3071834"/>
          </a:xfrm>
        </p:grpSpPr>
        <p:pic>
          <p:nvPicPr>
            <p:cNvPr id="942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4" y="1071546"/>
              <a:ext cx="3960813" cy="307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1223" name="AutoShape 7"/>
            <p:cNvSpPr>
              <a:spLocks noChangeArrowheads="1"/>
            </p:cNvSpPr>
            <p:nvPr/>
          </p:nvSpPr>
          <p:spPr bwMode="auto">
            <a:xfrm>
              <a:off x="4000496" y="2428868"/>
              <a:ext cx="649289" cy="485778"/>
            </a:xfrm>
            <a:prstGeom prst="rightArrow">
              <a:avLst>
                <a:gd name="adj1" fmla="val 50000"/>
                <a:gd name="adj2" fmla="val 33415"/>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grpSp>
      <p:sp>
        <p:nvSpPr>
          <p:cNvPr id="8" name="Rectangle 6"/>
          <p:cNvSpPr txBox="1">
            <a:spLocks noChangeArrowheads="1"/>
          </p:cNvSpPr>
          <p:nvPr/>
        </p:nvSpPr>
        <p:spPr bwMode="auto">
          <a:xfrm>
            <a:off x="428625" y="5000625"/>
            <a:ext cx="8064500" cy="1595438"/>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defRPr/>
            </a:pPr>
            <a:r>
              <a:rPr lang="zh-CN" altLang="en-US" sz="2000" kern="0" dirty="0">
                <a:latin typeface="Calibri" pitchFamily="34" charset="0"/>
                <a:ea typeface="+mn-ea"/>
              </a:rPr>
              <a:t>问题</a:t>
            </a:r>
            <a:r>
              <a:rPr lang="en-US" altLang="zh-CN" sz="2000" kern="0" dirty="0">
                <a:latin typeface="Calibri" pitchFamily="34" charset="0"/>
                <a:ea typeface="+mn-ea"/>
              </a:rPr>
              <a:t>: </a:t>
            </a:r>
            <a:r>
              <a:rPr lang="zh-CN" altLang="en-US" sz="2000" kern="0" dirty="0">
                <a:latin typeface="Calibri" pitchFamily="34" charset="0"/>
                <a:ea typeface="+mn-ea"/>
              </a:rPr>
              <a:t>链路带宽利用率较低</a:t>
            </a:r>
            <a:endParaRPr lang="en-US" altLang="zh-CN" sz="2000" kern="0" dirty="0">
              <a:latin typeface="Calibri" pitchFamily="34" charset="0"/>
              <a:ea typeface="+mn-ea"/>
            </a:endParaRPr>
          </a:p>
          <a:p>
            <a:pPr marL="342900" indent="-342900">
              <a:spcBef>
                <a:spcPct val="20000"/>
              </a:spcBef>
              <a:buClr>
                <a:schemeClr val="tx2"/>
              </a:buClr>
              <a:buSzPct val="70000"/>
              <a:buFont typeface="Wingdings" pitchFamily="2" charset="2"/>
              <a:buChar char="l"/>
              <a:defRPr/>
            </a:pPr>
            <a:r>
              <a:rPr lang="zh-CN" altLang="en-US" sz="2000" kern="0" dirty="0">
                <a:latin typeface="Calibri" pitchFamily="34" charset="0"/>
                <a:ea typeface="+mn-ea"/>
              </a:rPr>
              <a:t>解决方法</a:t>
            </a:r>
            <a:r>
              <a:rPr lang="en-US" altLang="zh-CN" sz="2000" kern="0" dirty="0">
                <a:latin typeface="Calibri" pitchFamily="34" charset="0"/>
                <a:ea typeface="+mn-ea"/>
              </a:rPr>
              <a:t>:</a:t>
            </a:r>
            <a:endParaRPr lang="en-US" altLang="zh-CN" sz="2000" kern="0" dirty="0">
              <a:solidFill>
                <a:srgbClr val="FF0000"/>
              </a:solidFill>
              <a:latin typeface="Calibri" pitchFamily="34" charset="0"/>
              <a:ea typeface="+mn-ea"/>
            </a:endParaRPr>
          </a:p>
          <a:p>
            <a:pPr marL="692150" lvl="1" indent="-347663">
              <a:spcBef>
                <a:spcPct val="20000"/>
              </a:spcBef>
              <a:buClr>
                <a:schemeClr val="accent2"/>
              </a:buClr>
              <a:buSzPct val="70000"/>
              <a:buFont typeface="Wingdings" pitchFamily="2" charset="2"/>
              <a:buChar char="l"/>
              <a:defRPr/>
            </a:pPr>
            <a:r>
              <a:rPr lang="zh-CN" altLang="en-US" sz="2000" kern="0" dirty="0">
                <a:solidFill>
                  <a:srgbClr val="FF0000"/>
                </a:solidFill>
                <a:latin typeface="+mn-ea"/>
                <a:ea typeface="+mn-ea"/>
              </a:rPr>
              <a:t>采取流水线设计，允许未收到确认，连续发送数据帧</a:t>
            </a:r>
            <a:endParaRPr lang="en-US" altLang="zh-CN" sz="2000" kern="0" dirty="0">
              <a:latin typeface="+mn-ea"/>
              <a:ea typeface="+mn-ea"/>
            </a:endParaRPr>
          </a:p>
          <a:p>
            <a:pPr marL="692150" lvl="1" indent="-347663">
              <a:spcBef>
                <a:spcPct val="20000"/>
              </a:spcBef>
              <a:buClr>
                <a:schemeClr val="accent2"/>
              </a:buClr>
              <a:buSzPct val="70000"/>
              <a:buFont typeface="Wingdings" pitchFamily="2" charset="2"/>
              <a:buChar char="l"/>
              <a:defRPr/>
            </a:pPr>
            <a:endParaRPr lang="en-US" altLang="zh-CN" sz="2000" kern="0" dirty="0">
              <a:latin typeface="Calibri" pitchFamily="34" charset="0"/>
              <a:ea typeface="+mn-ea"/>
            </a:endParaRPr>
          </a:p>
        </p:txBody>
      </p:sp>
      <p:sp>
        <p:nvSpPr>
          <p:cNvPr id="10" name="椭圆 9"/>
          <p:cNvSpPr/>
          <p:nvPr/>
        </p:nvSpPr>
        <p:spPr>
          <a:xfrm>
            <a:off x="1571625" y="1785938"/>
            <a:ext cx="1714500" cy="2843212"/>
          </a:xfrm>
          <a:prstGeom prst="ellipse">
            <a:avLst/>
          </a:prstGeom>
          <a:solidFill>
            <a:schemeClr val="accent1">
              <a:lumMod val="20000"/>
              <a:lumOff val="80000"/>
              <a:alpha val="50196"/>
            </a:schemeClr>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en-US" altLang="zh-CN" dirty="0"/>
              <a:t>Low</a:t>
            </a:r>
          </a:p>
          <a:p>
            <a:pPr algn="ctr" eaLnBrk="1" hangingPunct="1">
              <a:defRPr/>
            </a:pPr>
            <a:r>
              <a:rPr lang="en-US" altLang="zh-CN" dirty="0"/>
              <a:t>Link </a:t>
            </a:r>
          </a:p>
          <a:p>
            <a:pPr algn="ctr" eaLnBrk="1" hangingPunct="1">
              <a:defRPr/>
            </a:pPr>
            <a:r>
              <a:rPr lang="en-US" altLang="zh-CN" dirty="0"/>
              <a:t>Utilization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500"/>
                                        <p:tgtEl>
                                          <p:spTgt spid="8">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sz="3600" smtClean="0">
                <a:ea typeface="宋体" panose="02010600030101010101" pitchFamily="2" charset="-122"/>
              </a:rPr>
              <a:t>流水线协议</a:t>
            </a:r>
            <a:endParaRPr lang="en-US" altLang="zh-CN" smtClean="0">
              <a:ea typeface="宋体" panose="02010600030101010101" pitchFamily="2" charset="-122"/>
            </a:endParaRPr>
          </a:p>
        </p:txBody>
      </p:sp>
      <p:sp>
        <p:nvSpPr>
          <p:cNvPr id="95235" name="Rectangle 3"/>
          <p:cNvSpPr>
            <a:spLocks noGrp="1" noChangeArrowheads="1"/>
          </p:cNvSpPr>
          <p:nvPr>
            <p:ph type="body" sz="half" idx="1"/>
          </p:nvPr>
        </p:nvSpPr>
        <p:spPr>
          <a:xfrm>
            <a:off x="523875" y="1304925"/>
            <a:ext cx="7591425" cy="4648200"/>
          </a:xfrm>
        </p:spPr>
        <p:txBody>
          <a:bodyPr/>
          <a:lstStyle/>
          <a:p>
            <a:pPr>
              <a:buFont typeface="Wingdings" panose="05000000000000000000" pitchFamily="2" charset="2"/>
              <a:buNone/>
            </a:pPr>
            <a:r>
              <a:rPr lang="zh-CN" altLang="en-US" sz="2400" smtClean="0">
                <a:solidFill>
                  <a:srgbClr val="FF0000"/>
                </a:solidFill>
                <a:ea typeface="宋体" panose="02010600030101010101" pitchFamily="2" charset="-122"/>
              </a:rPr>
              <a:t>流水线</a:t>
            </a:r>
            <a:r>
              <a:rPr lang="en-US" altLang="zh-CN" sz="2400" smtClean="0">
                <a:solidFill>
                  <a:srgbClr val="FF0000"/>
                </a:solidFill>
                <a:ea typeface="宋体" panose="02010600030101010101" pitchFamily="2" charset="-122"/>
              </a:rPr>
              <a:t>:</a:t>
            </a:r>
            <a:r>
              <a:rPr lang="en-US" altLang="zh-CN" sz="2400" smtClean="0">
                <a:ea typeface="宋体" panose="02010600030101010101" pitchFamily="2" charset="-122"/>
              </a:rPr>
              <a:t> </a:t>
            </a:r>
            <a:r>
              <a:rPr lang="zh-CN" altLang="en-US" sz="2400" smtClean="0">
                <a:ea typeface="宋体" panose="02010600030101010101" pitchFamily="2" charset="-122"/>
              </a:rPr>
              <a:t>允许发送端未收到确认，连续发送多个“传输中”的数据帧</a:t>
            </a:r>
            <a:endParaRPr lang="en-US" altLang="zh-CN" sz="2400" smtClean="0">
              <a:ea typeface="宋体" panose="02010600030101010101" pitchFamily="2" charset="-122"/>
            </a:endParaRPr>
          </a:p>
          <a:p>
            <a:pPr lvl="1"/>
            <a:r>
              <a:rPr lang="zh-CN" altLang="en-US" sz="2000" smtClean="0">
                <a:ea typeface="宋体" panose="02010600030101010101" pitchFamily="2" charset="-122"/>
              </a:rPr>
              <a:t>必须增加序列号的允许范围</a:t>
            </a:r>
            <a:endParaRPr lang="en-US" altLang="zh-CN" sz="2000" smtClean="0">
              <a:ea typeface="宋体" panose="02010600030101010101" pitchFamily="2" charset="-122"/>
            </a:endParaRPr>
          </a:p>
          <a:p>
            <a:pPr lvl="1"/>
            <a:r>
              <a:rPr lang="zh-CN" altLang="en-US" sz="2000" smtClean="0">
                <a:ea typeface="宋体" panose="02010600030101010101" pitchFamily="2" charset="-122"/>
              </a:rPr>
              <a:t>发送端和接收端需要缓存</a:t>
            </a:r>
            <a:endParaRPr lang="en-US" altLang="zh-CN" sz="2000" smtClean="0">
              <a:ea typeface="宋体" panose="02010600030101010101" pitchFamily="2" charset="-122"/>
            </a:endParaRPr>
          </a:p>
        </p:txBody>
      </p:sp>
      <p:sp>
        <p:nvSpPr>
          <p:cNvPr id="95236" name="Rectangle 4"/>
          <p:cNvSpPr>
            <a:spLocks noGrp="1" noChangeArrowheads="1"/>
          </p:cNvSpPr>
          <p:nvPr>
            <p:ph type="body" sz="half" idx="2"/>
          </p:nvPr>
        </p:nvSpPr>
        <p:spPr>
          <a:xfrm>
            <a:off x="590550" y="5419725"/>
            <a:ext cx="8286750" cy="1076325"/>
          </a:xfrm>
        </p:spPr>
        <p:txBody>
          <a:bodyPr/>
          <a:lstStyle/>
          <a:p>
            <a:r>
              <a:rPr lang="zh-CN" altLang="en-US" sz="2400" smtClean="0">
                <a:ea typeface="宋体" panose="02010600030101010101" pitchFamily="2" charset="-122"/>
              </a:rPr>
              <a:t>流水线协议的两种基本形式</a:t>
            </a:r>
            <a:endParaRPr lang="en-US" altLang="zh-CN" sz="2400" smtClean="0">
              <a:ea typeface="宋体" panose="02010600030101010101" pitchFamily="2" charset="-122"/>
            </a:endParaRPr>
          </a:p>
          <a:p>
            <a:pPr lvl="1"/>
            <a:r>
              <a:rPr lang="en-US" altLang="zh-CN" sz="2000" i="1" smtClean="0">
                <a:solidFill>
                  <a:srgbClr val="FF0000"/>
                </a:solidFill>
                <a:ea typeface="宋体" panose="02010600030101010101" pitchFamily="2" charset="-122"/>
              </a:rPr>
              <a:t>Go-Back-N</a:t>
            </a:r>
          </a:p>
          <a:p>
            <a:pPr lvl="1"/>
            <a:r>
              <a:rPr lang="zh-CN" altLang="en-US" sz="2000" i="1" smtClean="0">
                <a:solidFill>
                  <a:srgbClr val="FF0000"/>
                </a:solidFill>
                <a:ea typeface="宋体" panose="02010600030101010101" pitchFamily="2" charset="-122"/>
              </a:rPr>
              <a:t>选择性重传</a:t>
            </a:r>
            <a:endParaRPr lang="en-US" altLang="zh-CN" sz="2000" i="1" smtClean="0">
              <a:solidFill>
                <a:srgbClr val="FF0000"/>
              </a:solidFill>
              <a:ea typeface="宋体" panose="02010600030101010101" pitchFamily="2" charset="-122"/>
            </a:endParaRPr>
          </a:p>
        </p:txBody>
      </p:sp>
      <p:pic>
        <p:nvPicPr>
          <p:cNvPr id="95237" name="Picture 5" descr="rdt_pipelined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2588" y="2890838"/>
            <a:ext cx="6105525"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D14B5A5-A3B0-4E6C-9D81-0D73BBF1727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sz="3600" smtClean="0">
                <a:ea typeface="宋体" panose="02010600030101010101" pitchFamily="2" charset="-122"/>
              </a:rPr>
              <a:t>流水线</a:t>
            </a:r>
            <a:r>
              <a:rPr lang="en-US" altLang="zh-CN" sz="3600" smtClean="0">
                <a:ea typeface="宋体" panose="02010600030101010101" pitchFamily="2" charset="-122"/>
              </a:rPr>
              <a:t>: </a:t>
            </a:r>
            <a:r>
              <a:rPr lang="zh-CN" altLang="en-US" sz="3600" smtClean="0">
                <a:ea typeface="宋体" panose="02010600030101010101" pitchFamily="2" charset="-122"/>
              </a:rPr>
              <a:t>增加链路利用率</a:t>
            </a:r>
            <a:endParaRPr lang="en-US" altLang="zh-CN" sz="3600" smtClean="0">
              <a:ea typeface="宋体" panose="02010600030101010101" pitchFamily="2" charset="-122"/>
            </a:endParaRPr>
          </a:p>
        </p:txBody>
      </p:sp>
      <p:sp>
        <p:nvSpPr>
          <p:cNvPr id="96259" name="Line 3"/>
          <p:cNvSpPr>
            <a:spLocks noChangeShapeType="1"/>
          </p:cNvSpPr>
          <p:nvPr/>
        </p:nvSpPr>
        <p:spPr bwMode="auto">
          <a:xfrm>
            <a:off x="3171825" y="1778000"/>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0" name="Text Box 4"/>
          <p:cNvSpPr txBox="1">
            <a:spLocks noChangeArrowheads="1"/>
          </p:cNvSpPr>
          <p:nvPr/>
        </p:nvSpPr>
        <p:spPr bwMode="auto">
          <a:xfrm>
            <a:off x="0" y="1571625"/>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a:t>
            </a:r>
            <a:r>
              <a:rPr kumimoji="0" lang="en-US" altLang="zh-CN" sz="1600">
                <a:latin typeface="Arial" panose="020B0604020202020204" pitchFamily="34" charset="0"/>
                <a:ea typeface="宋体" panose="02010600030101010101" pitchFamily="2" charset="-122"/>
              </a:rPr>
              <a:t>, t = 0</a:t>
            </a:r>
            <a:endParaRPr kumimoji="0" lang="en-US" altLang="zh-CN" sz="1600">
              <a:latin typeface="Times New Roman" panose="02020603050405020304" pitchFamily="18" charset="0"/>
              <a:ea typeface="宋体" panose="02010600030101010101" pitchFamily="2" charset="-122"/>
            </a:endParaRPr>
          </a:p>
        </p:txBody>
      </p:sp>
      <p:sp>
        <p:nvSpPr>
          <p:cNvPr id="96261" name="Line 5"/>
          <p:cNvSpPr>
            <a:spLocks noChangeShapeType="1"/>
          </p:cNvSpPr>
          <p:nvPr/>
        </p:nvSpPr>
        <p:spPr bwMode="auto">
          <a:xfrm>
            <a:off x="3162300" y="1555750"/>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2" name="Line 6"/>
          <p:cNvSpPr>
            <a:spLocks noChangeShapeType="1"/>
          </p:cNvSpPr>
          <p:nvPr/>
        </p:nvSpPr>
        <p:spPr bwMode="auto">
          <a:xfrm>
            <a:off x="5243513" y="1568450"/>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3" name="Text Box 7"/>
          <p:cNvSpPr txBox="1">
            <a:spLocks noChangeArrowheads="1"/>
          </p:cNvSpPr>
          <p:nvPr/>
        </p:nvSpPr>
        <p:spPr bwMode="auto">
          <a:xfrm>
            <a:off x="2701925" y="1228725"/>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发送端</a:t>
            </a:r>
            <a:endParaRPr kumimoji="0" lang="en-US" altLang="zh-CN" sz="1800">
              <a:latin typeface="Times New Roman" panose="02020603050405020304" pitchFamily="18" charset="0"/>
              <a:ea typeface="宋体" panose="02010600030101010101" pitchFamily="2" charset="-122"/>
            </a:endParaRPr>
          </a:p>
        </p:txBody>
      </p:sp>
      <p:sp>
        <p:nvSpPr>
          <p:cNvPr id="96264" name="Text Box 8"/>
          <p:cNvSpPr txBox="1">
            <a:spLocks noChangeArrowheads="1"/>
          </p:cNvSpPr>
          <p:nvPr/>
        </p:nvSpPr>
        <p:spPr bwMode="auto">
          <a:xfrm>
            <a:off x="4730750" y="1228725"/>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接收端</a:t>
            </a:r>
            <a:endParaRPr kumimoji="0" lang="en-US" altLang="zh-CN" sz="1800">
              <a:latin typeface="Times New Roman" panose="02020603050405020304" pitchFamily="18" charset="0"/>
              <a:ea typeface="宋体" panose="02010600030101010101" pitchFamily="2" charset="-122"/>
            </a:endParaRPr>
          </a:p>
        </p:txBody>
      </p:sp>
      <p:sp>
        <p:nvSpPr>
          <p:cNvPr id="96265" name="Line 9"/>
          <p:cNvSpPr>
            <a:spLocks noChangeShapeType="1"/>
          </p:cNvSpPr>
          <p:nvPr/>
        </p:nvSpPr>
        <p:spPr bwMode="auto">
          <a:xfrm>
            <a:off x="3182938" y="1773238"/>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6" name="Line 10"/>
          <p:cNvSpPr>
            <a:spLocks noChangeShapeType="1"/>
          </p:cNvSpPr>
          <p:nvPr/>
        </p:nvSpPr>
        <p:spPr bwMode="auto">
          <a:xfrm>
            <a:off x="3189288" y="3905250"/>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7" name="Freeform 11"/>
          <p:cNvSpPr>
            <a:spLocks/>
          </p:cNvSpPr>
          <p:nvPr/>
        </p:nvSpPr>
        <p:spPr bwMode="auto">
          <a:xfrm>
            <a:off x="3167063" y="1770063"/>
            <a:ext cx="2087562"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96268" name="Line 12"/>
          <p:cNvSpPr>
            <a:spLocks noChangeShapeType="1"/>
          </p:cNvSpPr>
          <p:nvPr/>
        </p:nvSpPr>
        <p:spPr bwMode="auto">
          <a:xfrm flipH="1">
            <a:off x="3032125" y="1770063"/>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9" name="Line 13"/>
          <p:cNvSpPr>
            <a:spLocks noChangeShapeType="1"/>
          </p:cNvSpPr>
          <p:nvPr/>
        </p:nvSpPr>
        <p:spPr bwMode="auto">
          <a:xfrm flipH="1">
            <a:off x="3032125" y="2014538"/>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0" name="Text Box 14"/>
          <p:cNvSpPr txBox="1">
            <a:spLocks noChangeArrowheads="1"/>
          </p:cNvSpPr>
          <p:nvPr/>
        </p:nvSpPr>
        <p:spPr bwMode="auto">
          <a:xfrm>
            <a:off x="2251075" y="2754313"/>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RTT </a:t>
            </a:r>
            <a:endParaRPr kumimoji="0" lang="en-US" altLang="zh-CN" sz="1600">
              <a:latin typeface="Times New Roman" panose="02020603050405020304" pitchFamily="18" charset="0"/>
              <a:ea typeface="宋体" panose="02010600030101010101" pitchFamily="2" charset="-122"/>
            </a:endParaRPr>
          </a:p>
        </p:txBody>
      </p:sp>
      <p:sp>
        <p:nvSpPr>
          <p:cNvPr id="96271" name="Line 15"/>
          <p:cNvSpPr>
            <a:spLocks noChangeShapeType="1"/>
          </p:cNvSpPr>
          <p:nvPr/>
        </p:nvSpPr>
        <p:spPr bwMode="auto">
          <a:xfrm>
            <a:off x="3065463" y="3065463"/>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2" name="Line 16"/>
          <p:cNvSpPr>
            <a:spLocks noChangeShapeType="1"/>
          </p:cNvSpPr>
          <p:nvPr/>
        </p:nvSpPr>
        <p:spPr bwMode="auto">
          <a:xfrm flipV="1">
            <a:off x="3070225" y="2036763"/>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3" name="Text Box 17"/>
          <p:cNvSpPr txBox="1">
            <a:spLocks noChangeArrowheads="1"/>
          </p:cNvSpPr>
          <p:nvPr/>
        </p:nvSpPr>
        <p:spPr bwMode="auto">
          <a:xfrm>
            <a:off x="346075" y="1852613"/>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a:t>
            </a:r>
            <a:r>
              <a:rPr kumimoji="0" lang="en-US" altLang="zh-CN" sz="1600">
                <a:latin typeface="Arial" panose="020B0604020202020204" pitchFamily="34" charset="0"/>
                <a:ea typeface="宋体" panose="02010600030101010101" pitchFamily="2" charset="-122"/>
              </a:rPr>
              <a:t>, t = L / R</a:t>
            </a:r>
            <a:endParaRPr kumimoji="0" lang="en-US" altLang="zh-CN" sz="1600">
              <a:latin typeface="Times New Roman" panose="02020603050405020304" pitchFamily="18" charset="0"/>
              <a:ea typeface="宋体" panose="02010600030101010101" pitchFamily="2" charset="-122"/>
            </a:endParaRPr>
          </a:p>
        </p:txBody>
      </p:sp>
      <p:sp>
        <p:nvSpPr>
          <p:cNvPr id="96274" name="Line 18"/>
          <p:cNvSpPr>
            <a:spLocks noChangeShapeType="1"/>
          </p:cNvSpPr>
          <p:nvPr/>
        </p:nvSpPr>
        <p:spPr bwMode="auto">
          <a:xfrm flipH="1">
            <a:off x="5232400" y="2695575"/>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5" name="Text Box 19"/>
          <p:cNvSpPr txBox="1">
            <a:spLocks noChangeArrowheads="1"/>
          </p:cNvSpPr>
          <p:nvPr/>
        </p:nvSpPr>
        <p:spPr bwMode="auto">
          <a:xfrm>
            <a:off x="5308600" y="2517775"/>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个分组第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endParaRPr kumimoji="0" lang="en-US" altLang="zh-CN" sz="1600">
              <a:latin typeface="Times New Roman" panose="02020603050405020304" pitchFamily="18" charset="0"/>
              <a:ea typeface="宋体" panose="02010600030101010101" pitchFamily="2" charset="-122"/>
            </a:endParaRPr>
          </a:p>
        </p:txBody>
      </p:sp>
      <p:sp>
        <p:nvSpPr>
          <p:cNvPr id="96276" name="Line 20"/>
          <p:cNvSpPr>
            <a:spLocks noChangeShapeType="1"/>
          </p:cNvSpPr>
          <p:nvPr/>
        </p:nvSpPr>
        <p:spPr bwMode="auto">
          <a:xfrm>
            <a:off x="5254625" y="2946400"/>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7" name="Text Box 21"/>
          <p:cNvSpPr txBox="1">
            <a:spLocks noChangeArrowheads="1"/>
          </p:cNvSpPr>
          <p:nvPr/>
        </p:nvSpPr>
        <p:spPr bwMode="auto">
          <a:xfrm>
            <a:off x="5313363" y="2770188"/>
            <a:ext cx="38306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个分组最后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 ACK</a:t>
            </a:r>
            <a:endParaRPr kumimoji="0" lang="en-US" altLang="zh-CN" sz="1600">
              <a:latin typeface="Times New Roman" panose="02020603050405020304" pitchFamily="18" charset="0"/>
              <a:ea typeface="宋体" panose="02010600030101010101" pitchFamily="2" charset="-122"/>
            </a:endParaRPr>
          </a:p>
        </p:txBody>
      </p:sp>
      <p:sp>
        <p:nvSpPr>
          <p:cNvPr id="96278" name="Text Box 22"/>
          <p:cNvSpPr txBox="1">
            <a:spLocks noChangeArrowheads="1"/>
          </p:cNvSpPr>
          <p:nvPr/>
        </p:nvSpPr>
        <p:spPr bwMode="auto">
          <a:xfrm>
            <a:off x="493713" y="3562350"/>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ACK</a:t>
            </a:r>
            <a:r>
              <a:rPr kumimoji="0" lang="zh-CN" altLang="en-US" sz="1600">
                <a:latin typeface="Arial" panose="020B0604020202020204" pitchFamily="34" charset="0"/>
                <a:ea typeface="宋体" panose="02010600030101010101" pitchFamily="2" charset="-122"/>
              </a:rPr>
              <a:t>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发送下一个分组</a:t>
            </a:r>
            <a:r>
              <a:rPr kumimoji="0" lang="en-US" altLang="zh-CN" sz="1600">
                <a:latin typeface="Arial" panose="020B0604020202020204" pitchFamily="34" charset="0"/>
                <a:ea typeface="宋体" panose="02010600030101010101" pitchFamily="2" charset="-122"/>
              </a:rPr>
              <a:t>, t = RTT + L / R</a:t>
            </a:r>
            <a:endParaRPr kumimoji="0" lang="en-US" altLang="zh-CN" sz="1600">
              <a:latin typeface="Times New Roman" panose="02020603050405020304" pitchFamily="18" charset="0"/>
              <a:ea typeface="宋体" panose="02010600030101010101" pitchFamily="2" charset="-122"/>
            </a:endParaRPr>
          </a:p>
        </p:txBody>
      </p:sp>
      <p:grpSp>
        <p:nvGrpSpPr>
          <p:cNvPr id="96279" name="Group 23"/>
          <p:cNvGrpSpPr>
            <a:grpSpLocks/>
          </p:cNvGrpSpPr>
          <p:nvPr/>
        </p:nvGrpSpPr>
        <p:grpSpPr bwMode="auto">
          <a:xfrm>
            <a:off x="3043238" y="3892550"/>
            <a:ext cx="1466850" cy="608013"/>
            <a:chOff x="12502" y="21425"/>
            <a:chExt cx="3400" cy="1025"/>
          </a:xfrm>
        </p:grpSpPr>
        <p:sp>
          <p:nvSpPr>
            <p:cNvPr id="96309" name="Line 2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0" name="Freeform 25"/>
            <p:cNvSpPr>
              <a:spLocks/>
            </p:cNvSpPr>
            <p:nvPr/>
          </p:nvSpPr>
          <p:spPr bwMode="auto">
            <a:xfrm>
              <a:off x="12827" y="21438"/>
              <a:ext cx="3075" cy="987"/>
            </a:xfrm>
            <a:custGeom>
              <a:avLst/>
              <a:gdLst>
                <a:gd name="T0" fmla="*/ 0 w 1845"/>
                <a:gd name="T1" fmla="*/ 0 h 592"/>
                <a:gd name="T2" fmla="*/ 2147483646 w 1845"/>
                <a:gd name="T3" fmla="*/ 1623014117 h 592"/>
                <a:gd name="T4" fmla="*/ 2147483646 w 1845"/>
                <a:gd name="T5" fmla="*/ 1623014117 h 592"/>
                <a:gd name="T6" fmla="*/ 0 w 1845"/>
                <a:gd name="T7" fmla="*/ 677263160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11" name="Group 26"/>
            <p:cNvGrpSpPr>
              <a:grpSpLocks/>
            </p:cNvGrpSpPr>
            <p:nvPr/>
          </p:nvGrpSpPr>
          <p:grpSpPr bwMode="auto">
            <a:xfrm>
              <a:off x="12815" y="21425"/>
              <a:ext cx="2776" cy="913"/>
              <a:chOff x="12315" y="13225"/>
              <a:chExt cx="2775" cy="913"/>
            </a:xfrm>
          </p:grpSpPr>
          <p:sp>
            <p:nvSpPr>
              <p:cNvPr id="96314" name="Line 2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5" name="Line 2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12" name="Line 2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3" name="Line 3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280" name="Freeform 31"/>
          <p:cNvSpPr>
            <a:spLocks/>
          </p:cNvSpPr>
          <p:nvPr/>
        </p:nvSpPr>
        <p:spPr bwMode="auto">
          <a:xfrm>
            <a:off x="3171825" y="2022475"/>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281" name="Freeform 32"/>
          <p:cNvSpPr>
            <a:spLocks/>
          </p:cNvSpPr>
          <p:nvPr/>
        </p:nvSpPr>
        <p:spPr bwMode="auto">
          <a:xfrm>
            <a:off x="3171825" y="2273300"/>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96282" name="Line 33"/>
          <p:cNvSpPr>
            <a:spLocks noChangeShapeType="1"/>
          </p:cNvSpPr>
          <p:nvPr/>
        </p:nvSpPr>
        <p:spPr bwMode="auto">
          <a:xfrm flipV="1">
            <a:off x="3189288" y="2954338"/>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3" name="Line 34"/>
          <p:cNvSpPr>
            <a:spLocks noChangeShapeType="1"/>
          </p:cNvSpPr>
          <p:nvPr/>
        </p:nvSpPr>
        <p:spPr bwMode="auto">
          <a:xfrm flipV="1">
            <a:off x="3189288" y="3205163"/>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84" name="Group 35"/>
          <p:cNvGrpSpPr>
            <a:grpSpLocks/>
          </p:cNvGrpSpPr>
          <p:nvPr/>
        </p:nvGrpSpPr>
        <p:grpSpPr bwMode="auto">
          <a:xfrm>
            <a:off x="3032125" y="4130675"/>
            <a:ext cx="1466850" cy="606425"/>
            <a:chOff x="12502" y="21425"/>
            <a:chExt cx="3400" cy="1025"/>
          </a:xfrm>
        </p:grpSpPr>
        <p:sp>
          <p:nvSpPr>
            <p:cNvPr id="96302" name="Line 36"/>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3" name="Freeform 37"/>
            <p:cNvSpPr>
              <a:spLocks/>
            </p:cNvSpPr>
            <p:nvPr/>
          </p:nvSpPr>
          <p:spPr bwMode="auto">
            <a:xfrm>
              <a:off x="12827" y="21438"/>
              <a:ext cx="3075" cy="987"/>
            </a:xfrm>
            <a:custGeom>
              <a:avLst/>
              <a:gdLst>
                <a:gd name="T0" fmla="*/ 0 w 1845"/>
                <a:gd name="T1" fmla="*/ 0 h 592"/>
                <a:gd name="T2" fmla="*/ 2147483646 w 1845"/>
                <a:gd name="T3" fmla="*/ 1623014117 h 592"/>
                <a:gd name="T4" fmla="*/ 2147483646 w 1845"/>
                <a:gd name="T5" fmla="*/ 1623014117 h 592"/>
                <a:gd name="T6" fmla="*/ 0 w 1845"/>
                <a:gd name="T7" fmla="*/ 677263160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04" name="Group 38"/>
            <p:cNvGrpSpPr>
              <a:grpSpLocks/>
            </p:cNvGrpSpPr>
            <p:nvPr/>
          </p:nvGrpSpPr>
          <p:grpSpPr bwMode="auto">
            <a:xfrm>
              <a:off x="12815" y="21425"/>
              <a:ext cx="2776" cy="913"/>
              <a:chOff x="12315" y="13225"/>
              <a:chExt cx="2775" cy="913"/>
            </a:xfrm>
          </p:grpSpPr>
          <p:sp>
            <p:nvSpPr>
              <p:cNvPr id="96307" name="Line 39"/>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8" name="Line 40"/>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05" name="Line 41"/>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6" name="Line 42"/>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285" name="Group 43"/>
          <p:cNvGrpSpPr>
            <a:grpSpLocks/>
          </p:cNvGrpSpPr>
          <p:nvPr/>
        </p:nvGrpSpPr>
        <p:grpSpPr bwMode="auto">
          <a:xfrm>
            <a:off x="3043238" y="4381500"/>
            <a:ext cx="1466850" cy="606425"/>
            <a:chOff x="12502" y="21425"/>
            <a:chExt cx="3400" cy="1025"/>
          </a:xfrm>
        </p:grpSpPr>
        <p:sp>
          <p:nvSpPr>
            <p:cNvPr id="96295" name="Line 4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6" name="Freeform 45"/>
            <p:cNvSpPr>
              <a:spLocks/>
            </p:cNvSpPr>
            <p:nvPr/>
          </p:nvSpPr>
          <p:spPr bwMode="auto">
            <a:xfrm>
              <a:off x="12827" y="21438"/>
              <a:ext cx="3075" cy="987"/>
            </a:xfrm>
            <a:custGeom>
              <a:avLst/>
              <a:gdLst>
                <a:gd name="T0" fmla="*/ 0 w 1845"/>
                <a:gd name="T1" fmla="*/ 0 h 592"/>
                <a:gd name="T2" fmla="*/ 2147483646 w 1845"/>
                <a:gd name="T3" fmla="*/ 1623014117 h 592"/>
                <a:gd name="T4" fmla="*/ 2147483646 w 1845"/>
                <a:gd name="T5" fmla="*/ 1623014117 h 592"/>
                <a:gd name="T6" fmla="*/ 0 w 1845"/>
                <a:gd name="T7" fmla="*/ 677263160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297" name="Group 46"/>
            <p:cNvGrpSpPr>
              <a:grpSpLocks/>
            </p:cNvGrpSpPr>
            <p:nvPr/>
          </p:nvGrpSpPr>
          <p:grpSpPr bwMode="auto">
            <a:xfrm>
              <a:off x="12815" y="21425"/>
              <a:ext cx="2776" cy="913"/>
              <a:chOff x="12315" y="13225"/>
              <a:chExt cx="2775" cy="913"/>
            </a:xfrm>
          </p:grpSpPr>
          <p:sp>
            <p:nvSpPr>
              <p:cNvPr id="96300" name="Line 4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1" name="Line 4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298" name="Line 4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9" name="Line 5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286" name="Line 51"/>
          <p:cNvSpPr>
            <a:spLocks noChangeShapeType="1"/>
          </p:cNvSpPr>
          <p:nvPr/>
        </p:nvSpPr>
        <p:spPr bwMode="auto">
          <a:xfrm flipV="1">
            <a:off x="3194050" y="3457575"/>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7" name="Text Box 52"/>
          <p:cNvSpPr txBox="1">
            <a:spLocks noChangeArrowheads="1"/>
          </p:cNvSpPr>
          <p:nvPr/>
        </p:nvSpPr>
        <p:spPr bwMode="auto">
          <a:xfrm>
            <a:off x="5310188" y="3024188"/>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2</a:t>
            </a:r>
            <a:r>
              <a:rPr kumimoji="0" lang="zh-CN" altLang="en-US" sz="1600">
                <a:latin typeface="Arial" panose="020B0604020202020204" pitchFamily="34" charset="0"/>
                <a:ea typeface="宋体" panose="02010600030101010101" pitchFamily="2" charset="-122"/>
              </a:rPr>
              <a:t>个分组最后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ACK</a:t>
            </a:r>
            <a:endParaRPr kumimoji="0" lang="en-US" altLang="zh-CN" sz="1600">
              <a:latin typeface="Times New Roman" panose="02020603050405020304" pitchFamily="18" charset="0"/>
              <a:ea typeface="宋体" panose="02010600030101010101" pitchFamily="2" charset="-122"/>
            </a:endParaRPr>
          </a:p>
        </p:txBody>
      </p:sp>
      <p:sp>
        <p:nvSpPr>
          <p:cNvPr id="96288" name="Line 53"/>
          <p:cNvSpPr>
            <a:spLocks noChangeShapeType="1"/>
          </p:cNvSpPr>
          <p:nvPr/>
        </p:nvSpPr>
        <p:spPr bwMode="auto">
          <a:xfrm flipV="1">
            <a:off x="5254625" y="3182938"/>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9" name="Line 54"/>
          <p:cNvSpPr>
            <a:spLocks noChangeShapeType="1"/>
          </p:cNvSpPr>
          <p:nvPr/>
        </p:nvSpPr>
        <p:spPr bwMode="auto">
          <a:xfrm flipV="1">
            <a:off x="5265738" y="3435350"/>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0" name="Text Box 55"/>
          <p:cNvSpPr txBox="1">
            <a:spLocks noChangeArrowheads="1"/>
          </p:cNvSpPr>
          <p:nvPr/>
        </p:nvSpPr>
        <p:spPr bwMode="auto">
          <a:xfrm>
            <a:off x="5305425" y="3257550"/>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3</a:t>
            </a:r>
            <a:r>
              <a:rPr kumimoji="0" lang="zh-CN" altLang="en-US" sz="1600">
                <a:latin typeface="Arial" panose="020B0604020202020204" pitchFamily="34" charset="0"/>
                <a:ea typeface="宋体" panose="02010600030101010101" pitchFamily="2" charset="-122"/>
              </a:rPr>
              <a:t>个分组最后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ACK</a:t>
            </a:r>
            <a:endParaRPr kumimoji="0" lang="en-US" altLang="zh-CN" sz="1600">
              <a:latin typeface="Times New Roman" panose="02020603050405020304" pitchFamily="18" charset="0"/>
              <a:ea typeface="宋体" panose="02010600030101010101" pitchFamily="2" charset="-122"/>
            </a:endParaRPr>
          </a:p>
        </p:txBody>
      </p:sp>
      <p:graphicFrame>
        <p:nvGraphicFramePr>
          <p:cNvPr id="96291" name="Object 56"/>
          <p:cNvGraphicFramePr>
            <a:graphicFrameLocks noChangeAspect="1"/>
          </p:cNvGraphicFramePr>
          <p:nvPr/>
        </p:nvGraphicFramePr>
        <p:xfrm>
          <a:off x="1462088" y="5135563"/>
          <a:ext cx="5994400" cy="933450"/>
        </p:xfrm>
        <a:graphic>
          <a:graphicData uri="http://schemas.openxmlformats.org/presentationml/2006/ole">
            <mc:AlternateContent xmlns:mc="http://schemas.openxmlformats.org/markup-compatibility/2006">
              <mc:Choice xmlns:v="urn:schemas-microsoft-com:vml" Requires="v">
                <p:oleObj spid="_x0000_s96348" name="Picture" r:id="rId3" imgW="3177616" imgH="498211" progId="Word.Picture.8">
                  <p:embed/>
                </p:oleObj>
              </mc:Choice>
              <mc:Fallback>
                <p:oleObj name="Picture" r:id="rId3" imgW="3177616" imgH="498211" progId="Word.Picture.8">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088" y="5135563"/>
                        <a:ext cx="59944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92" name="Text Box 57"/>
          <p:cNvSpPr txBox="1">
            <a:spLocks noChangeArrowheads="1"/>
          </p:cNvSpPr>
          <p:nvPr/>
        </p:nvSpPr>
        <p:spPr bwMode="auto">
          <a:xfrm>
            <a:off x="6486525" y="4437063"/>
            <a:ext cx="1881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rgbClr val="FF0000"/>
                </a:solidFill>
                <a:latin typeface="Arial" panose="020B0604020202020204" pitchFamily="34" charset="0"/>
                <a:ea typeface="宋体" panose="02010600030101010101" pitchFamily="2" charset="-122"/>
              </a:rPr>
              <a:t>3</a:t>
            </a:r>
            <a:r>
              <a:rPr kumimoji="0" lang="zh-CN" altLang="en-US" sz="2000">
                <a:solidFill>
                  <a:srgbClr val="FF0000"/>
                </a:solidFill>
                <a:latin typeface="Arial" panose="020B0604020202020204" pitchFamily="34" charset="0"/>
                <a:ea typeface="宋体" panose="02010600030101010101" pitchFamily="2" charset="-122"/>
              </a:rPr>
              <a:t>倍链路利用率</a:t>
            </a:r>
            <a:endParaRPr kumimoji="0" lang="en-US" altLang="zh-CN" sz="2000">
              <a:solidFill>
                <a:srgbClr val="FF0000"/>
              </a:solidFill>
              <a:latin typeface="Arial" panose="020B0604020202020204" pitchFamily="34" charset="0"/>
              <a:ea typeface="宋体" panose="02010600030101010101" pitchFamily="2" charset="-122"/>
            </a:endParaRPr>
          </a:p>
        </p:txBody>
      </p:sp>
      <p:sp>
        <p:nvSpPr>
          <p:cNvPr id="96293" name="Line 58"/>
          <p:cNvSpPr>
            <a:spLocks noChangeShapeType="1"/>
          </p:cNvSpPr>
          <p:nvPr/>
        </p:nvSpPr>
        <p:spPr bwMode="auto">
          <a:xfrm flipH="1">
            <a:off x="6386513" y="4821238"/>
            <a:ext cx="125412" cy="5127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D22D690-472E-47FF-999D-254294CA0CC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74</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zh-CN" altLang="en-US" sz="4000" smtClean="0"/>
              <a:t>连续</a:t>
            </a:r>
            <a:r>
              <a:rPr lang="en-US" altLang="zh-CN" sz="4000" smtClean="0"/>
              <a:t>ARQ</a:t>
            </a:r>
            <a:r>
              <a:rPr lang="zh-CN" altLang="en-US" sz="4000" smtClean="0"/>
              <a:t>协议</a:t>
            </a:r>
            <a:r>
              <a:rPr lang="zh-CN" altLang="en-US" smtClean="0"/>
              <a:t>的两种策略</a:t>
            </a:r>
            <a:endParaRPr lang="en-US" altLang="zh-CN" smtClean="0"/>
          </a:p>
        </p:txBody>
      </p:sp>
      <p:sp>
        <p:nvSpPr>
          <p:cNvPr id="97283" name="Content Placeholder 2"/>
          <p:cNvSpPr>
            <a:spLocks noGrp="1"/>
          </p:cNvSpPr>
          <p:nvPr>
            <p:ph idx="1"/>
          </p:nvPr>
        </p:nvSpPr>
        <p:spPr/>
        <p:txBody>
          <a:bodyPr/>
          <a:lstStyle/>
          <a:p>
            <a:r>
              <a:rPr lang="en-US" altLang="zh-CN" sz="2800" smtClean="0"/>
              <a:t>Go-Back-N</a:t>
            </a:r>
          </a:p>
          <a:p>
            <a:pPr lvl="1"/>
            <a:r>
              <a:rPr lang="zh-CN" altLang="en-US" sz="2400" smtClean="0"/>
              <a:t>一次性发送</a:t>
            </a:r>
            <a:r>
              <a:rPr lang="en-US" altLang="zh-CN" sz="2400" smtClean="0"/>
              <a:t>N</a:t>
            </a:r>
            <a:r>
              <a:rPr lang="zh-CN" altLang="en-US" sz="2400" smtClean="0"/>
              <a:t>个数据帧；</a:t>
            </a:r>
            <a:endParaRPr lang="en-US" altLang="zh-CN" sz="2400" smtClean="0"/>
          </a:p>
          <a:p>
            <a:pPr lvl="1"/>
            <a:r>
              <a:rPr lang="zh-CN" altLang="en-US" sz="2400" smtClean="0"/>
              <a:t>如果第</a:t>
            </a:r>
            <a:r>
              <a:rPr lang="en-US" altLang="zh-CN" sz="2400" smtClean="0"/>
              <a:t>k</a:t>
            </a:r>
            <a:r>
              <a:rPr lang="zh-CN" altLang="en-US" sz="2400" smtClean="0"/>
              <a:t>个帧丢失</a:t>
            </a:r>
            <a:r>
              <a:rPr lang="en-US" altLang="zh-CN" sz="2400" smtClean="0"/>
              <a:t>, </a:t>
            </a:r>
            <a:r>
              <a:rPr lang="zh-CN" altLang="en-US" sz="2400" smtClean="0"/>
              <a:t>对</a:t>
            </a:r>
            <a:r>
              <a:rPr lang="en-US" altLang="zh-CN" sz="2400" smtClean="0"/>
              <a:t>[k, k+N-1]</a:t>
            </a:r>
            <a:r>
              <a:rPr lang="zh-CN" altLang="en-US" sz="2400" smtClean="0"/>
              <a:t>范围内的所有帧重传。</a:t>
            </a:r>
            <a:endParaRPr lang="en-US" altLang="zh-CN" sz="2400" smtClean="0"/>
          </a:p>
          <a:p>
            <a:pPr lvl="1"/>
            <a:r>
              <a:rPr lang="zh-CN" altLang="en-US" sz="2400" smtClean="0"/>
              <a:t>优点</a:t>
            </a:r>
            <a:r>
              <a:rPr lang="en-US" altLang="zh-CN" sz="2400" smtClean="0"/>
              <a:t>: </a:t>
            </a:r>
            <a:r>
              <a:rPr lang="zh-CN" altLang="en-US" sz="2400" smtClean="0"/>
              <a:t>接收方不需要缓存接收到的乱序帧，确认简单</a:t>
            </a:r>
            <a:endParaRPr lang="en-US" altLang="zh-CN" sz="2400" smtClean="0"/>
          </a:p>
          <a:p>
            <a:pPr lvl="1"/>
            <a:r>
              <a:rPr lang="zh-CN" altLang="en-US" sz="2400" smtClean="0"/>
              <a:t>缺点</a:t>
            </a:r>
            <a:r>
              <a:rPr lang="en-US" altLang="zh-CN" sz="2400" smtClean="0"/>
              <a:t>: </a:t>
            </a:r>
            <a:r>
              <a:rPr lang="zh-CN" altLang="en-US" sz="2400" smtClean="0"/>
              <a:t>正确帧也可能被重传，效率较低</a:t>
            </a:r>
            <a:endParaRPr lang="en-US" altLang="zh-CN" sz="2400" smtClean="0"/>
          </a:p>
          <a:p>
            <a:pPr lvl="1"/>
            <a:endParaRPr lang="en-US" altLang="zh-CN" sz="2400" smtClean="0"/>
          </a:p>
          <a:p>
            <a:r>
              <a:rPr lang="zh-CN" altLang="en-US" sz="2800" smtClean="0"/>
              <a:t>选择性重传</a:t>
            </a:r>
            <a:endParaRPr lang="en-US" altLang="zh-CN" sz="2800" smtClean="0"/>
          </a:p>
          <a:p>
            <a:pPr lvl="1"/>
            <a:r>
              <a:rPr lang="zh-CN" altLang="en-US" sz="2400" smtClean="0"/>
              <a:t>一次性发送</a:t>
            </a:r>
            <a:r>
              <a:rPr lang="en-US" altLang="zh-CN" sz="2400" smtClean="0"/>
              <a:t>N</a:t>
            </a:r>
            <a:r>
              <a:rPr lang="zh-CN" altLang="en-US" sz="2400" smtClean="0"/>
              <a:t>个数据帧；</a:t>
            </a:r>
            <a:endParaRPr lang="en-US" altLang="zh-CN" sz="2400" smtClean="0"/>
          </a:p>
          <a:p>
            <a:pPr lvl="1"/>
            <a:r>
              <a:rPr lang="zh-CN" altLang="en-US" sz="2400" smtClean="0"/>
              <a:t>如果第</a:t>
            </a:r>
            <a:r>
              <a:rPr lang="en-US" altLang="zh-CN" sz="2400" smtClean="0"/>
              <a:t>k</a:t>
            </a:r>
            <a:r>
              <a:rPr lang="zh-CN" altLang="en-US" sz="2400" smtClean="0"/>
              <a:t>个帧丢失</a:t>
            </a:r>
            <a:r>
              <a:rPr lang="en-US" altLang="zh-CN" sz="2400" smtClean="0"/>
              <a:t>, </a:t>
            </a:r>
            <a:r>
              <a:rPr lang="zh-CN" altLang="en-US" sz="2400" smtClean="0"/>
              <a:t>仅重传第</a:t>
            </a:r>
            <a:r>
              <a:rPr lang="en-US" altLang="zh-CN" sz="2400" smtClean="0"/>
              <a:t>k</a:t>
            </a:r>
            <a:r>
              <a:rPr lang="zh-CN" altLang="en-US" sz="2400" smtClean="0"/>
              <a:t>个帧；</a:t>
            </a:r>
            <a:endParaRPr lang="en-US" altLang="zh-CN" sz="2400" smtClean="0"/>
          </a:p>
          <a:p>
            <a:pPr lvl="1"/>
            <a:r>
              <a:rPr lang="zh-CN" altLang="en-US" sz="2400" smtClean="0"/>
              <a:t>接收方对每一个帧进行确认。</a:t>
            </a:r>
            <a:endParaRPr lang="en-US" altLang="zh-CN" sz="2400" smtClean="0"/>
          </a:p>
          <a:p>
            <a:pPr lvl="1"/>
            <a:r>
              <a:rPr lang="zh-CN" altLang="en-US" sz="2400" smtClean="0"/>
              <a:t>优点</a:t>
            </a:r>
            <a:r>
              <a:rPr lang="en-US" altLang="zh-CN" sz="2400" smtClean="0"/>
              <a:t>: </a:t>
            </a:r>
            <a:r>
              <a:rPr lang="zh-CN" altLang="en-US" sz="2400" smtClean="0"/>
              <a:t>链路利用率较高</a:t>
            </a:r>
            <a:endParaRPr lang="en-US" altLang="zh-CN" sz="2400" smtClean="0"/>
          </a:p>
          <a:p>
            <a:pPr lvl="1"/>
            <a:r>
              <a:rPr lang="zh-CN" altLang="en-US" sz="2400" smtClean="0"/>
              <a:t>缺点</a:t>
            </a:r>
            <a:r>
              <a:rPr lang="en-US" altLang="zh-CN" sz="2400" smtClean="0"/>
              <a:t>: </a:t>
            </a:r>
            <a:r>
              <a:rPr lang="zh-CN" altLang="en-US" sz="2400" smtClean="0"/>
              <a:t>接收方更复杂</a:t>
            </a:r>
            <a:endParaRPr lang="en-US" altLang="zh-CN" sz="2400" smtClean="0"/>
          </a:p>
          <a:p>
            <a:pPr lvl="1"/>
            <a:endParaRPr lang="en-US" altLang="zh-CN" sz="2400" smtClean="0"/>
          </a:p>
        </p:txBody>
      </p:sp>
      <p:sp>
        <p:nvSpPr>
          <p:cNvPr id="9728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0876F836-65F4-43A4-84AF-B92FF9DED010}"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75</a:t>
            </a:fld>
            <a:endParaRPr kumimoji="0" lang="en-GB" altLang="zh-CN" sz="1000" smtClean="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altLang="zh-CN" sz="4000" smtClean="0"/>
              <a:t>Go-Back-N</a:t>
            </a:r>
            <a:r>
              <a:rPr lang="zh-CN" altLang="en-US" smtClean="0"/>
              <a:t>策略</a:t>
            </a:r>
            <a:endParaRPr lang="en-US" altLang="zh-CN" smtClean="0"/>
          </a:p>
        </p:txBody>
      </p:sp>
      <p:sp>
        <p:nvSpPr>
          <p:cNvPr id="993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BB3550DE-3C4C-4943-BC91-E74FFD09BBD2}"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76</a:t>
            </a:fld>
            <a:endParaRPr kumimoji="0" lang="en-GB" altLang="zh-CN" sz="1000" smtClean="0">
              <a:latin typeface="Arial" panose="020B0604020202020204" pitchFamily="34" charset="0"/>
              <a:ea typeface="宋体" panose="02010600030101010101" pitchFamily="2" charset="-122"/>
            </a:endParaRPr>
          </a:p>
        </p:txBody>
      </p:sp>
      <p:grpSp>
        <p:nvGrpSpPr>
          <p:cNvPr id="99332" name="Group 134"/>
          <p:cNvGrpSpPr>
            <a:grpSpLocks/>
          </p:cNvGrpSpPr>
          <p:nvPr/>
        </p:nvGrpSpPr>
        <p:grpSpPr bwMode="auto">
          <a:xfrm>
            <a:off x="731838" y="2214563"/>
            <a:ext cx="7697787" cy="2967037"/>
            <a:chOff x="420" y="1623"/>
            <a:chExt cx="4849" cy="1869"/>
          </a:xfrm>
        </p:grpSpPr>
        <p:sp>
          <p:nvSpPr>
            <p:cNvPr id="99333" name="Line 5"/>
            <p:cNvSpPr>
              <a:spLocks noChangeShapeType="1"/>
            </p:cNvSpPr>
            <p:nvPr/>
          </p:nvSpPr>
          <p:spPr bwMode="auto">
            <a:xfrm>
              <a:off x="826" y="2158"/>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4" name="Line 6"/>
            <p:cNvSpPr>
              <a:spLocks noChangeShapeType="1"/>
            </p:cNvSpPr>
            <p:nvPr/>
          </p:nvSpPr>
          <p:spPr bwMode="auto">
            <a:xfrm>
              <a:off x="139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5" name="Line 7"/>
            <p:cNvSpPr>
              <a:spLocks noChangeShapeType="1"/>
            </p:cNvSpPr>
            <p:nvPr/>
          </p:nvSpPr>
          <p:spPr bwMode="auto">
            <a:xfrm>
              <a:off x="1686"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6" name="Line 8"/>
            <p:cNvSpPr>
              <a:spLocks noChangeShapeType="1"/>
            </p:cNvSpPr>
            <p:nvPr/>
          </p:nvSpPr>
          <p:spPr bwMode="auto">
            <a:xfrm>
              <a:off x="1973"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7" name="Line 9"/>
            <p:cNvSpPr>
              <a:spLocks noChangeShapeType="1"/>
            </p:cNvSpPr>
            <p:nvPr/>
          </p:nvSpPr>
          <p:spPr bwMode="auto">
            <a:xfrm>
              <a:off x="225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8" name="Line 10"/>
            <p:cNvSpPr>
              <a:spLocks noChangeShapeType="1"/>
            </p:cNvSpPr>
            <p:nvPr/>
          </p:nvSpPr>
          <p:spPr bwMode="auto">
            <a:xfrm>
              <a:off x="2546"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9" name="Line 11"/>
            <p:cNvSpPr>
              <a:spLocks noChangeShapeType="1"/>
            </p:cNvSpPr>
            <p:nvPr/>
          </p:nvSpPr>
          <p:spPr bwMode="auto">
            <a:xfrm>
              <a:off x="2833"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0" name="Line 12"/>
            <p:cNvSpPr>
              <a:spLocks noChangeShapeType="1"/>
            </p:cNvSpPr>
            <p:nvPr/>
          </p:nvSpPr>
          <p:spPr bwMode="auto">
            <a:xfrm>
              <a:off x="311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1" name="Line 13"/>
            <p:cNvSpPr>
              <a:spLocks noChangeShapeType="1"/>
            </p:cNvSpPr>
            <p:nvPr/>
          </p:nvSpPr>
          <p:spPr bwMode="auto">
            <a:xfrm>
              <a:off x="3406"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2" name="Line 14"/>
            <p:cNvSpPr>
              <a:spLocks noChangeShapeType="1"/>
            </p:cNvSpPr>
            <p:nvPr/>
          </p:nvSpPr>
          <p:spPr bwMode="auto">
            <a:xfrm>
              <a:off x="3693"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3" name="Line 15"/>
            <p:cNvSpPr>
              <a:spLocks noChangeShapeType="1"/>
            </p:cNvSpPr>
            <p:nvPr/>
          </p:nvSpPr>
          <p:spPr bwMode="auto">
            <a:xfrm>
              <a:off x="397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4" name="Line 16"/>
            <p:cNvSpPr>
              <a:spLocks noChangeShapeType="1"/>
            </p:cNvSpPr>
            <p:nvPr/>
          </p:nvSpPr>
          <p:spPr bwMode="auto">
            <a:xfrm>
              <a:off x="4254" y="2158"/>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5" name="Line 17"/>
            <p:cNvSpPr>
              <a:spLocks noChangeShapeType="1"/>
            </p:cNvSpPr>
            <p:nvPr/>
          </p:nvSpPr>
          <p:spPr bwMode="auto">
            <a:xfrm>
              <a:off x="4541" y="2158"/>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6" name="Line 18"/>
            <p:cNvSpPr>
              <a:spLocks noChangeShapeType="1"/>
            </p:cNvSpPr>
            <p:nvPr/>
          </p:nvSpPr>
          <p:spPr bwMode="auto">
            <a:xfrm>
              <a:off x="1112"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7" name="Line 19"/>
            <p:cNvSpPr>
              <a:spLocks noChangeShapeType="1"/>
            </p:cNvSpPr>
            <p:nvPr/>
          </p:nvSpPr>
          <p:spPr bwMode="auto">
            <a:xfrm>
              <a:off x="4804" y="2145"/>
              <a:ext cx="286" cy="42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8" name="Line 20"/>
            <p:cNvSpPr>
              <a:spLocks noChangeShapeType="1"/>
            </p:cNvSpPr>
            <p:nvPr/>
          </p:nvSpPr>
          <p:spPr bwMode="auto">
            <a:xfrm>
              <a:off x="1414" y="1717"/>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9" name="Line 21"/>
            <p:cNvSpPr>
              <a:spLocks noChangeShapeType="1"/>
            </p:cNvSpPr>
            <p:nvPr/>
          </p:nvSpPr>
          <p:spPr bwMode="auto">
            <a:xfrm>
              <a:off x="3406" y="1725"/>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0" name="Line 22"/>
            <p:cNvSpPr>
              <a:spLocks noChangeShapeType="1"/>
            </p:cNvSpPr>
            <p:nvPr/>
          </p:nvSpPr>
          <p:spPr bwMode="auto">
            <a:xfrm>
              <a:off x="1423" y="1818"/>
              <a:ext cx="1983"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1" name="Text Box 23"/>
            <p:cNvSpPr txBox="1">
              <a:spLocks noChangeArrowheads="1"/>
            </p:cNvSpPr>
            <p:nvPr/>
          </p:nvSpPr>
          <p:spPr bwMode="auto">
            <a:xfrm>
              <a:off x="2008" y="1623"/>
              <a:ext cx="76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超时间隔</a:t>
              </a:r>
            </a:p>
          </p:txBody>
        </p:sp>
        <p:sp>
          <p:nvSpPr>
            <p:cNvPr id="99352" name="Text Box 24"/>
            <p:cNvSpPr txBox="1">
              <a:spLocks noChangeArrowheads="1"/>
            </p:cNvSpPr>
            <p:nvPr/>
          </p:nvSpPr>
          <p:spPr bwMode="auto">
            <a:xfrm>
              <a:off x="1399" y="3258"/>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出错</a:t>
              </a:r>
            </a:p>
          </p:txBody>
        </p:sp>
        <p:sp>
          <p:nvSpPr>
            <p:cNvPr id="99353" name="Line 25"/>
            <p:cNvSpPr>
              <a:spLocks noChangeShapeType="1"/>
            </p:cNvSpPr>
            <p:nvPr/>
          </p:nvSpPr>
          <p:spPr bwMode="auto">
            <a:xfrm flipV="1">
              <a:off x="1650" y="3024"/>
              <a:ext cx="143" cy="273"/>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4" name="Line 26"/>
            <p:cNvSpPr>
              <a:spLocks noChangeShapeType="1"/>
            </p:cNvSpPr>
            <p:nvPr/>
          </p:nvSpPr>
          <p:spPr bwMode="auto">
            <a:xfrm>
              <a:off x="4589" y="3336"/>
              <a:ext cx="537" cy="0"/>
            </a:xfrm>
            <a:prstGeom prst="line">
              <a:avLst/>
            </a:prstGeom>
            <a:noFill/>
            <a:ln w="9525">
              <a:solidFill>
                <a:schemeClr val="tx1"/>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5" name="Text Box 27"/>
            <p:cNvSpPr txBox="1">
              <a:spLocks noChangeArrowheads="1"/>
            </p:cNvSpPr>
            <p:nvPr/>
          </p:nvSpPr>
          <p:spPr bwMode="auto">
            <a:xfrm>
              <a:off x="4212" y="3258"/>
              <a:ext cx="43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时间</a:t>
              </a:r>
            </a:p>
          </p:txBody>
        </p:sp>
        <p:sp>
          <p:nvSpPr>
            <p:cNvPr id="99356" name="Text Box 28"/>
            <p:cNvSpPr txBox="1">
              <a:spLocks noChangeArrowheads="1"/>
            </p:cNvSpPr>
            <p:nvPr/>
          </p:nvSpPr>
          <p:spPr bwMode="auto">
            <a:xfrm>
              <a:off x="2044" y="3258"/>
              <a:ext cx="15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被数据链路层丢弃的帧</a:t>
              </a:r>
            </a:p>
          </p:txBody>
        </p:sp>
        <p:sp>
          <p:nvSpPr>
            <p:cNvPr id="99357" name="Line 29"/>
            <p:cNvSpPr>
              <a:spLocks noChangeShapeType="1"/>
            </p:cNvSpPr>
            <p:nvPr/>
          </p:nvSpPr>
          <p:spPr bwMode="auto">
            <a:xfrm flipV="1">
              <a:off x="1256" y="2145"/>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8" name="Line 30"/>
            <p:cNvSpPr>
              <a:spLocks noChangeShapeType="1"/>
            </p:cNvSpPr>
            <p:nvPr/>
          </p:nvSpPr>
          <p:spPr bwMode="auto">
            <a:xfrm flipV="1">
              <a:off x="1542" y="2145"/>
              <a:ext cx="431"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9" name="Line 31"/>
            <p:cNvSpPr>
              <a:spLocks noChangeShapeType="1"/>
            </p:cNvSpPr>
            <p:nvPr/>
          </p:nvSpPr>
          <p:spPr bwMode="auto">
            <a:xfrm flipV="1">
              <a:off x="4983" y="2379"/>
              <a:ext cx="286" cy="428"/>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0" name="Line 32"/>
            <p:cNvSpPr>
              <a:spLocks noChangeShapeType="1"/>
            </p:cNvSpPr>
            <p:nvPr/>
          </p:nvSpPr>
          <p:spPr bwMode="auto">
            <a:xfrm flipV="1">
              <a:off x="4660" y="2145"/>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1" name="Line 33"/>
            <p:cNvSpPr>
              <a:spLocks noChangeShapeType="1"/>
            </p:cNvSpPr>
            <p:nvPr/>
          </p:nvSpPr>
          <p:spPr bwMode="auto">
            <a:xfrm flipV="1">
              <a:off x="4374" y="2145"/>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2" name="Line 34"/>
            <p:cNvSpPr>
              <a:spLocks noChangeShapeType="1"/>
            </p:cNvSpPr>
            <p:nvPr/>
          </p:nvSpPr>
          <p:spPr bwMode="auto">
            <a:xfrm flipV="1">
              <a:off x="4111" y="2145"/>
              <a:ext cx="42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3" name="Line 35"/>
            <p:cNvSpPr>
              <a:spLocks noChangeShapeType="1"/>
            </p:cNvSpPr>
            <p:nvPr/>
          </p:nvSpPr>
          <p:spPr bwMode="auto">
            <a:xfrm flipV="1">
              <a:off x="3838" y="2145"/>
              <a:ext cx="40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4" name="Text Box 36"/>
            <p:cNvSpPr txBox="1">
              <a:spLocks noChangeArrowheads="1"/>
            </p:cNvSpPr>
            <p:nvPr/>
          </p:nvSpPr>
          <p:spPr bwMode="auto">
            <a:xfrm>
              <a:off x="420" y="1857"/>
              <a:ext cx="314" cy="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nSpc>
                  <a:spcPct val="110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发</a:t>
              </a:r>
            </a:p>
            <a:p>
              <a:pPr>
                <a:lnSpc>
                  <a:spcPct val="110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0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0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收</a:t>
              </a:r>
            </a:p>
          </p:txBody>
        </p:sp>
        <p:grpSp>
          <p:nvGrpSpPr>
            <p:cNvPr id="99365" name="Group 37"/>
            <p:cNvGrpSpPr>
              <a:grpSpLocks/>
            </p:cNvGrpSpPr>
            <p:nvPr/>
          </p:nvGrpSpPr>
          <p:grpSpPr bwMode="auto">
            <a:xfrm>
              <a:off x="704" y="1914"/>
              <a:ext cx="240" cy="240"/>
              <a:chOff x="192" y="3696"/>
              <a:chExt cx="240" cy="240"/>
            </a:xfrm>
          </p:grpSpPr>
          <p:sp>
            <p:nvSpPr>
              <p:cNvPr id="99459" name="Oval 3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60" name="Text Box 3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0</a:t>
                </a:r>
              </a:p>
            </p:txBody>
          </p:sp>
        </p:grpSp>
        <p:sp>
          <p:nvSpPr>
            <p:cNvPr id="99366" name="Text Box 40"/>
            <p:cNvSpPr txBox="1">
              <a:spLocks noChangeArrowheads="1"/>
            </p:cNvSpPr>
            <p:nvPr/>
          </p:nvSpPr>
          <p:spPr bwMode="auto">
            <a:xfrm>
              <a:off x="1256"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ACK0</a:t>
              </a:r>
            </a:p>
          </p:txBody>
        </p:sp>
        <p:sp>
          <p:nvSpPr>
            <p:cNvPr id="99367" name="Text Box 41"/>
            <p:cNvSpPr txBox="1">
              <a:spLocks noChangeArrowheads="1"/>
            </p:cNvSpPr>
            <p:nvPr/>
          </p:nvSpPr>
          <p:spPr bwMode="auto">
            <a:xfrm>
              <a:off x="1578"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ACK1</a:t>
              </a:r>
            </a:p>
          </p:txBody>
        </p:sp>
        <p:sp>
          <p:nvSpPr>
            <p:cNvPr id="99368" name="Text Box 42"/>
            <p:cNvSpPr txBox="1">
              <a:spLocks noChangeArrowheads="1"/>
            </p:cNvSpPr>
            <p:nvPr/>
          </p:nvSpPr>
          <p:spPr bwMode="auto">
            <a:xfrm>
              <a:off x="3800"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ACK2</a:t>
              </a:r>
            </a:p>
          </p:txBody>
        </p:sp>
        <p:sp>
          <p:nvSpPr>
            <p:cNvPr id="99369" name="Text Box 43"/>
            <p:cNvSpPr txBox="1">
              <a:spLocks noChangeArrowheads="1"/>
            </p:cNvSpPr>
            <p:nvPr/>
          </p:nvSpPr>
          <p:spPr bwMode="auto">
            <a:xfrm>
              <a:off x="4087"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ACK3</a:t>
              </a:r>
            </a:p>
          </p:txBody>
        </p:sp>
        <p:sp>
          <p:nvSpPr>
            <p:cNvPr id="99370" name="Text Box 44"/>
            <p:cNvSpPr txBox="1">
              <a:spLocks noChangeArrowheads="1"/>
            </p:cNvSpPr>
            <p:nvPr/>
          </p:nvSpPr>
          <p:spPr bwMode="auto">
            <a:xfrm>
              <a:off x="4374"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ACK4</a:t>
              </a:r>
            </a:p>
          </p:txBody>
        </p:sp>
        <p:sp>
          <p:nvSpPr>
            <p:cNvPr id="99371" name="Text Box 45"/>
            <p:cNvSpPr txBox="1">
              <a:spLocks noChangeArrowheads="1"/>
            </p:cNvSpPr>
            <p:nvPr/>
          </p:nvSpPr>
          <p:spPr bwMode="auto">
            <a:xfrm>
              <a:off x="4660"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ACK5</a:t>
              </a:r>
            </a:p>
          </p:txBody>
        </p:sp>
        <p:grpSp>
          <p:nvGrpSpPr>
            <p:cNvPr id="99372" name="Group 46"/>
            <p:cNvGrpSpPr>
              <a:grpSpLocks/>
            </p:cNvGrpSpPr>
            <p:nvPr/>
          </p:nvGrpSpPr>
          <p:grpSpPr bwMode="auto">
            <a:xfrm>
              <a:off x="992" y="1910"/>
              <a:ext cx="240" cy="240"/>
              <a:chOff x="192" y="3696"/>
              <a:chExt cx="240" cy="240"/>
            </a:xfrm>
          </p:grpSpPr>
          <p:sp>
            <p:nvSpPr>
              <p:cNvPr id="99457" name="Oval 4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8" name="Text Box 4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grpSp>
        <p:grpSp>
          <p:nvGrpSpPr>
            <p:cNvPr id="99373" name="Group 49"/>
            <p:cNvGrpSpPr>
              <a:grpSpLocks/>
            </p:cNvGrpSpPr>
            <p:nvPr/>
          </p:nvGrpSpPr>
          <p:grpSpPr bwMode="auto">
            <a:xfrm>
              <a:off x="1280" y="1910"/>
              <a:ext cx="240" cy="240"/>
              <a:chOff x="192" y="3696"/>
              <a:chExt cx="240" cy="240"/>
            </a:xfrm>
          </p:grpSpPr>
          <p:sp>
            <p:nvSpPr>
              <p:cNvPr id="99455" name="Oval 5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6" name="Text Box 5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99374" name="Group 52"/>
            <p:cNvGrpSpPr>
              <a:grpSpLocks/>
            </p:cNvGrpSpPr>
            <p:nvPr/>
          </p:nvGrpSpPr>
          <p:grpSpPr bwMode="auto">
            <a:xfrm>
              <a:off x="4125" y="1905"/>
              <a:ext cx="240" cy="240"/>
              <a:chOff x="4137" y="1914"/>
              <a:chExt cx="240" cy="240"/>
            </a:xfrm>
          </p:grpSpPr>
          <p:sp>
            <p:nvSpPr>
              <p:cNvPr id="99453" name="Oval 53"/>
              <p:cNvSpPr>
                <a:spLocks noChangeArrowheads="1"/>
              </p:cNvSpPr>
              <p:nvPr/>
            </p:nvSpPr>
            <p:spPr bwMode="auto">
              <a:xfrm>
                <a:off x="4137" y="1914"/>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4" name="Text Box 54"/>
              <p:cNvSpPr txBox="1">
                <a:spLocks noChangeArrowheads="1"/>
              </p:cNvSpPr>
              <p:nvPr/>
            </p:nvSpPr>
            <p:spPr bwMode="auto">
              <a:xfrm>
                <a:off x="4169" y="1922"/>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99375" name="Group 55"/>
            <p:cNvGrpSpPr>
              <a:grpSpLocks/>
            </p:cNvGrpSpPr>
            <p:nvPr/>
          </p:nvGrpSpPr>
          <p:grpSpPr bwMode="auto">
            <a:xfrm>
              <a:off x="3859" y="1911"/>
              <a:ext cx="240" cy="240"/>
              <a:chOff x="3871" y="1920"/>
              <a:chExt cx="240" cy="240"/>
            </a:xfrm>
          </p:grpSpPr>
          <p:sp>
            <p:nvSpPr>
              <p:cNvPr id="99451" name="Oval 56"/>
              <p:cNvSpPr>
                <a:spLocks noChangeArrowheads="1"/>
              </p:cNvSpPr>
              <p:nvPr/>
            </p:nvSpPr>
            <p:spPr bwMode="auto">
              <a:xfrm>
                <a:off x="3871" y="1920"/>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2" name="Text Box 57"/>
              <p:cNvSpPr txBox="1">
                <a:spLocks noChangeArrowheads="1"/>
              </p:cNvSpPr>
              <p:nvPr/>
            </p:nvSpPr>
            <p:spPr bwMode="auto">
              <a:xfrm>
                <a:off x="3903" y="1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99376" name="Group 58"/>
            <p:cNvGrpSpPr>
              <a:grpSpLocks/>
            </p:cNvGrpSpPr>
            <p:nvPr/>
          </p:nvGrpSpPr>
          <p:grpSpPr bwMode="auto">
            <a:xfrm>
              <a:off x="3573" y="1913"/>
              <a:ext cx="240" cy="240"/>
              <a:chOff x="3585" y="1922"/>
              <a:chExt cx="240" cy="240"/>
            </a:xfrm>
          </p:grpSpPr>
          <p:sp>
            <p:nvSpPr>
              <p:cNvPr id="99449" name="Oval 59"/>
              <p:cNvSpPr>
                <a:spLocks noChangeArrowheads="1"/>
              </p:cNvSpPr>
              <p:nvPr/>
            </p:nvSpPr>
            <p:spPr bwMode="auto">
              <a:xfrm>
                <a:off x="3585" y="1922"/>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0" name="Text Box 60"/>
              <p:cNvSpPr txBox="1">
                <a:spLocks noChangeArrowheads="1"/>
              </p:cNvSpPr>
              <p:nvPr/>
            </p:nvSpPr>
            <p:spPr bwMode="auto">
              <a:xfrm>
                <a:off x="3617" y="193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99377" name="Group 61"/>
            <p:cNvGrpSpPr>
              <a:grpSpLocks/>
            </p:cNvGrpSpPr>
            <p:nvPr/>
          </p:nvGrpSpPr>
          <p:grpSpPr bwMode="auto">
            <a:xfrm>
              <a:off x="3286" y="1914"/>
              <a:ext cx="240" cy="240"/>
              <a:chOff x="3298" y="1923"/>
              <a:chExt cx="240" cy="240"/>
            </a:xfrm>
          </p:grpSpPr>
          <p:sp>
            <p:nvSpPr>
              <p:cNvPr id="99447" name="Oval 62"/>
              <p:cNvSpPr>
                <a:spLocks noChangeArrowheads="1"/>
              </p:cNvSpPr>
              <p:nvPr/>
            </p:nvSpPr>
            <p:spPr bwMode="auto">
              <a:xfrm>
                <a:off x="3298" y="1923"/>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8" name="Text Box 63"/>
              <p:cNvSpPr txBox="1">
                <a:spLocks noChangeArrowheads="1"/>
              </p:cNvSpPr>
              <p:nvPr/>
            </p:nvSpPr>
            <p:spPr bwMode="auto">
              <a:xfrm>
                <a:off x="3330" y="1931"/>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99378" name="Group 64"/>
            <p:cNvGrpSpPr>
              <a:grpSpLocks/>
            </p:cNvGrpSpPr>
            <p:nvPr/>
          </p:nvGrpSpPr>
          <p:grpSpPr bwMode="auto">
            <a:xfrm>
              <a:off x="2999" y="1914"/>
              <a:ext cx="240" cy="240"/>
              <a:chOff x="192" y="3696"/>
              <a:chExt cx="240" cy="240"/>
            </a:xfrm>
          </p:grpSpPr>
          <p:sp>
            <p:nvSpPr>
              <p:cNvPr id="99445" name="Oval 6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6" name="Text Box 6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8</a:t>
                </a:r>
              </a:p>
            </p:txBody>
          </p:sp>
        </p:grpSp>
        <p:grpSp>
          <p:nvGrpSpPr>
            <p:cNvPr id="99379" name="Group 67"/>
            <p:cNvGrpSpPr>
              <a:grpSpLocks/>
            </p:cNvGrpSpPr>
            <p:nvPr/>
          </p:nvGrpSpPr>
          <p:grpSpPr bwMode="auto">
            <a:xfrm>
              <a:off x="2713" y="1914"/>
              <a:ext cx="240" cy="240"/>
              <a:chOff x="192" y="3696"/>
              <a:chExt cx="240" cy="240"/>
            </a:xfrm>
          </p:grpSpPr>
          <p:sp>
            <p:nvSpPr>
              <p:cNvPr id="99443" name="Oval 6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4" name="Text Box 6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99380" name="Group 70"/>
            <p:cNvGrpSpPr>
              <a:grpSpLocks/>
            </p:cNvGrpSpPr>
            <p:nvPr/>
          </p:nvGrpSpPr>
          <p:grpSpPr bwMode="auto">
            <a:xfrm>
              <a:off x="2426" y="1911"/>
              <a:ext cx="240" cy="240"/>
              <a:chOff x="192" y="3696"/>
              <a:chExt cx="240" cy="240"/>
            </a:xfrm>
          </p:grpSpPr>
          <p:sp>
            <p:nvSpPr>
              <p:cNvPr id="99441" name="Oval 71"/>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2" name="Text Box 72"/>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99381" name="Group 73"/>
            <p:cNvGrpSpPr>
              <a:grpSpLocks/>
            </p:cNvGrpSpPr>
            <p:nvPr/>
          </p:nvGrpSpPr>
          <p:grpSpPr bwMode="auto">
            <a:xfrm>
              <a:off x="2151" y="1914"/>
              <a:ext cx="240" cy="240"/>
              <a:chOff x="192" y="3696"/>
              <a:chExt cx="240" cy="240"/>
            </a:xfrm>
          </p:grpSpPr>
          <p:sp>
            <p:nvSpPr>
              <p:cNvPr id="99439" name="Oval 7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0" name="Text Box 7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99382" name="Group 76"/>
            <p:cNvGrpSpPr>
              <a:grpSpLocks/>
            </p:cNvGrpSpPr>
            <p:nvPr/>
          </p:nvGrpSpPr>
          <p:grpSpPr bwMode="auto">
            <a:xfrm>
              <a:off x="1864" y="1908"/>
              <a:ext cx="240" cy="240"/>
              <a:chOff x="192" y="3696"/>
              <a:chExt cx="240" cy="240"/>
            </a:xfrm>
          </p:grpSpPr>
          <p:sp>
            <p:nvSpPr>
              <p:cNvPr id="99437" name="Oval 7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8" name="Text Box 7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99383" name="Group 79"/>
            <p:cNvGrpSpPr>
              <a:grpSpLocks/>
            </p:cNvGrpSpPr>
            <p:nvPr/>
          </p:nvGrpSpPr>
          <p:grpSpPr bwMode="auto">
            <a:xfrm>
              <a:off x="1570" y="1910"/>
              <a:ext cx="240" cy="240"/>
              <a:chOff x="192" y="3696"/>
              <a:chExt cx="240" cy="240"/>
            </a:xfrm>
          </p:grpSpPr>
          <p:sp>
            <p:nvSpPr>
              <p:cNvPr id="99435" name="Oval 8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6" name="Text Box 8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99384" name="Group 82"/>
            <p:cNvGrpSpPr>
              <a:grpSpLocks/>
            </p:cNvGrpSpPr>
            <p:nvPr/>
          </p:nvGrpSpPr>
          <p:grpSpPr bwMode="auto">
            <a:xfrm>
              <a:off x="4970" y="1911"/>
              <a:ext cx="240" cy="240"/>
              <a:chOff x="4982" y="1920"/>
              <a:chExt cx="240" cy="240"/>
            </a:xfrm>
          </p:grpSpPr>
          <p:sp>
            <p:nvSpPr>
              <p:cNvPr id="99433" name="Oval 83"/>
              <p:cNvSpPr>
                <a:spLocks noChangeArrowheads="1"/>
              </p:cNvSpPr>
              <p:nvPr/>
            </p:nvSpPr>
            <p:spPr bwMode="auto">
              <a:xfrm>
                <a:off x="4982" y="1920"/>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4" name="Text Box 84"/>
              <p:cNvSpPr txBox="1">
                <a:spLocks noChangeArrowheads="1"/>
              </p:cNvSpPr>
              <p:nvPr/>
            </p:nvSpPr>
            <p:spPr bwMode="auto">
              <a:xfrm>
                <a:off x="5014" y="1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8</a:t>
                </a:r>
              </a:p>
            </p:txBody>
          </p:sp>
        </p:grpSp>
        <p:grpSp>
          <p:nvGrpSpPr>
            <p:cNvPr id="99385" name="Group 85"/>
            <p:cNvGrpSpPr>
              <a:grpSpLocks/>
            </p:cNvGrpSpPr>
            <p:nvPr/>
          </p:nvGrpSpPr>
          <p:grpSpPr bwMode="auto">
            <a:xfrm>
              <a:off x="4696" y="1919"/>
              <a:ext cx="240" cy="240"/>
              <a:chOff x="4708" y="1928"/>
              <a:chExt cx="240" cy="240"/>
            </a:xfrm>
          </p:grpSpPr>
          <p:sp>
            <p:nvSpPr>
              <p:cNvPr id="99431" name="Oval 86"/>
              <p:cNvSpPr>
                <a:spLocks noChangeArrowheads="1"/>
              </p:cNvSpPr>
              <p:nvPr/>
            </p:nvSpPr>
            <p:spPr bwMode="auto">
              <a:xfrm>
                <a:off x="4708" y="1928"/>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2" name="Text Box 87"/>
              <p:cNvSpPr txBox="1">
                <a:spLocks noChangeArrowheads="1"/>
              </p:cNvSpPr>
              <p:nvPr/>
            </p:nvSpPr>
            <p:spPr bwMode="auto">
              <a:xfrm>
                <a:off x="4740" y="193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99386" name="Group 88"/>
            <p:cNvGrpSpPr>
              <a:grpSpLocks/>
            </p:cNvGrpSpPr>
            <p:nvPr/>
          </p:nvGrpSpPr>
          <p:grpSpPr bwMode="auto">
            <a:xfrm>
              <a:off x="4418" y="1911"/>
              <a:ext cx="240" cy="240"/>
              <a:chOff x="4430" y="1920"/>
              <a:chExt cx="240" cy="240"/>
            </a:xfrm>
          </p:grpSpPr>
          <p:sp>
            <p:nvSpPr>
              <p:cNvPr id="99429" name="Oval 89"/>
              <p:cNvSpPr>
                <a:spLocks noChangeArrowheads="1"/>
              </p:cNvSpPr>
              <p:nvPr/>
            </p:nvSpPr>
            <p:spPr bwMode="auto">
              <a:xfrm>
                <a:off x="4430" y="1920"/>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0" name="Text Box 90"/>
              <p:cNvSpPr txBox="1">
                <a:spLocks noChangeArrowheads="1"/>
              </p:cNvSpPr>
              <p:nvPr/>
            </p:nvSpPr>
            <p:spPr bwMode="auto">
              <a:xfrm>
                <a:off x="4462" y="1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99387" name="Group 91"/>
            <p:cNvGrpSpPr>
              <a:grpSpLocks/>
            </p:cNvGrpSpPr>
            <p:nvPr/>
          </p:nvGrpSpPr>
          <p:grpSpPr bwMode="auto">
            <a:xfrm>
              <a:off x="1112" y="2826"/>
              <a:ext cx="240" cy="240"/>
              <a:chOff x="192" y="3696"/>
              <a:chExt cx="240" cy="240"/>
            </a:xfrm>
          </p:grpSpPr>
          <p:sp>
            <p:nvSpPr>
              <p:cNvPr id="99427" name="Oval 92"/>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8" name="Text Box 93"/>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0</a:t>
                </a:r>
              </a:p>
            </p:txBody>
          </p:sp>
        </p:grpSp>
        <p:grpSp>
          <p:nvGrpSpPr>
            <p:cNvPr id="99388" name="Group 94"/>
            <p:cNvGrpSpPr>
              <a:grpSpLocks/>
            </p:cNvGrpSpPr>
            <p:nvPr/>
          </p:nvGrpSpPr>
          <p:grpSpPr bwMode="auto">
            <a:xfrm>
              <a:off x="1422" y="2826"/>
              <a:ext cx="240" cy="240"/>
              <a:chOff x="192" y="3696"/>
              <a:chExt cx="240" cy="240"/>
            </a:xfrm>
          </p:grpSpPr>
          <p:sp>
            <p:nvSpPr>
              <p:cNvPr id="99425" name="Oval 9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6" name="Text Box 9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grpSp>
        <p:sp>
          <p:nvSpPr>
            <p:cNvPr id="99389" name="Oval 97"/>
            <p:cNvSpPr>
              <a:spLocks noChangeArrowheads="1"/>
            </p:cNvSpPr>
            <p:nvPr/>
          </p:nvSpPr>
          <p:spPr bwMode="auto">
            <a:xfrm>
              <a:off x="1686" y="2826"/>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90" name="Text Box 98"/>
            <p:cNvSpPr txBox="1">
              <a:spLocks noChangeArrowheads="1"/>
            </p:cNvSpPr>
            <p:nvPr/>
          </p:nvSpPr>
          <p:spPr bwMode="auto">
            <a:xfrm>
              <a:off x="1718" y="283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600">
                  <a:latin typeface="Arial" panose="020B0604020202020204" pitchFamily="34" charset="0"/>
                  <a:ea typeface="宋体" panose="02010600030101010101" pitchFamily="2" charset="-122"/>
                </a:rPr>
                <a:t>E</a:t>
              </a:r>
            </a:p>
          </p:txBody>
        </p:sp>
        <p:grpSp>
          <p:nvGrpSpPr>
            <p:cNvPr id="99391" name="Group 99"/>
            <p:cNvGrpSpPr>
              <a:grpSpLocks/>
            </p:cNvGrpSpPr>
            <p:nvPr/>
          </p:nvGrpSpPr>
          <p:grpSpPr bwMode="auto">
            <a:xfrm>
              <a:off x="1973" y="2820"/>
              <a:ext cx="240" cy="240"/>
              <a:chOff x="192" y="3696"/>
              <a:chExt cx="240" cy="240"/>
            </a:xfrm>
          </p:grpSpPr>
          <p:sp>
            <p:nvSpPr>
              <p:cNvPr id="99423" name="Oval 10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4" name="Text Box 10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2" name="Group 102"/>
            <p:cNvGrpSpPr>
              <a:grpSpLocks/>
            </p:cNvGrpSpPr>
            <p:nvPr/>
          </p:nvGrpSpPr>
          <p:grpSpPr bwMode="auto">
            <a:xfrm>
              <a:off x="2271" y="2826"/>
              <a:ext cx="240" cy="240"/>
              <a:chOff x="192" y="3696"/>
              <a:chExt cx="240" cy="240"/>
            </a:xfrm>
          </p:grpSpPr>
          <p:sp>
            <p:nvSpPr>
              <p:cNvPr id="99421" name="Oval 10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2" name="Text Box 10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3" name="Group 105"/>
            <p:cNvGrpSpPr>
              <a:grpSpLocks/>
            </p:cNvGrpSpPr>
            <p:nvPr/>
          </p:nvGrpSpPr>
          <p:grpSpPr bwMode="auto">
            <a:xfrm>
              <a:off x="2546" y="2820"/>
              <a:ext cx="240" cy="240"/>
              <a:chOff x="192" y="3696"/>
              <a:chExt cx="240" cy="240"/>
            </a:xfrm>
          </p:grpSpPr>
          <p:sp>
            <p:nvSpPr>
              <p:cNvPr id="99419" name="Oval 106"/>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0" name="Text Box 107"/>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4" name="Group 108"/>
            <p:cNvGrpSpPr>
              <a:grpSpLocks/>
            </p:cNvGrpSpPr>
            <p:nvPr/>
          </p:nvGrpSpPr>
          <p:grpSpPr bwMode="auto">
            <a:xfrm>
              <a:off x="2856" y="2830"/>
              <a:ext cx="240" cy="240"/>
              <a:chOff x="192" y="3696"/>
              <a:chExt cx="240" cy="240"/>
            </a:xfrm>
          </p:grpSpPr>
          <p:sp>
            <p:nvSpPr>
              <p:cNvPr id="99417" name="Oval 109"/>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8" name="Text Box 110"/>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5" name="Group 111"/>
            <p:cNvGrpSpPr>
              <a:grpSpLocks/>
            </p:cNvGrpSpPr>
            <p:nvPr/>
          </p:nvGrpSpPr>
          <p:grpSpPr bwMode="auto">
            <a:xfrm>
              <a:off x="3143" y="2830"/>
              <a:ext cx="240" cy="240"/>
              <a:chOff x="192" y="3696"/>
              <a:chExt cx="240" cy="240"/>
            </a:xfrm>
          </p:grpSpPr>
          <p:sp>
            <p:nvSpPr>
              <p:cNvPr id="99415" name="Oval 112"/>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6" name="Text Box 113"/>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6" name="Group 114"/>
            <p:cNvGrpSpPr>
              <a:grpSpLocks/>
            </p:cNvGrpSpPr>
            <p:nvPr/>
          </p:nvGrpSpPr>
          <p:grpSpPr bwMode="auto">
            <a:xfrm>
              <a:off x="3417" y="2826"/>
              <a:ext cx="240" cy="240"/>
              <a:chOff x="192" y="3696"/>
              <a:chExt cx="240" cy="240"/>
            </a:xfrm>
          </p:grpSpPr>
          <p:sp>
            <p:nvSpPr>
              <p:cNvPr id="99413" name="Oval 11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4" name="Text Box 11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7" name="Group 117"/>
            <p:cNvGrpSpPr>
              <a:grpSpLocks/>
            </p:cNvGrpSpPr>
            <p:nvPr/>
          </p:nvGrpSpPr>
          <p:grpSpPr bwMode="auto">
            <a:xfrm>
              <a:off x="3693" y="2826"/>
              <a:ext cx="240" cy="240"/>
              <a:chOff x="192" y="3696"/>
              <a:chExt cx="240" cy="240"/>
            </a:xfrm>
          </p:grpSpPr>
          <p:sp>
            <p:nvSpPr>
              <p:cNvPr id="99411" name="Oval 11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2" name="Text Box 11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99398" name="Group 120"/>
            <p:cNvGrpSpPr>
              <a:grpSpLocks/>
            </p:cNvGrpSpPr>
            <p:nvPr/>
          </p:nvGrpSpPr>
          <p:grpSpPr bwMode="auto">
            <a:xfrm>
              <a:off x="4549" y="2822"/>
              <a:ext cx="240" cy="240"/>
              <a:chOff x="192" y="3696"/>
              <a:chExt cx="240" cy="240"/>
            </a:xfrm>
          </p:grpSpPr>
          <p:sp>
            <p:nvSpPr>
              <p:cNvPr id="99409" name="Oval 121"/>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0" name="Text Box 122"/>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99399" name="Group 123"/>
            <p:cNvGrpSpPr>
              <a:grpSpLocks/>
            </p:cNvGrpSpPr>
            <p:nvPr/>
          </p:nvGrpSpPr>
          <p:grpSpPr bwMode="auto">
            <a:xfrm>
              <a:off x="4283" y="2828"/>
              <a:ext cx="240" cy="240"/>
              <a:chOff x="192" y="3696"/>
              <a:chExt cx="240" cy="240"/>
            </a:xfrm>
          </p:grpSpPr>
          <p:sp>
            <p:nvSpPr>
              <p:cNvPr id="99407" name="Oval 12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8" name="Text Box 12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99400" name="Group 126"/>
            <p:cNvGrpSpPr>
              <a:grpSpLocks/>
            </p:cNvGrpSpPr>
            <p:nvPr/>
          </p:nvGrpSpPr>
          <p:grpSpPr bwMode="auto">
            <a:xfrm>
              <a:off x="3997" y="2830"/>
              <a:ext cx="240" cy="240"/>
              <a:chOff x="192" y="3696"/>
              <a:chExt cx="240" cy="240"/>
            </a:xfrm>
          </p:grpSpPr>
          <p:sp>
            <p:nvSpPr>
              <p:cNvPr id="99405" name="Oval 12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6" name="Text Box 12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99401" name="Group 129"/>
            <p:cNvGrpSpPr>
              <a:grpSpLocks/>
            </p:cNvGrpSpPr>
            <p:nvPr/>
          </p:nvGrpSpPr>
          <p:grpSpPr bwMode="auto">
            <a:xfrm>
              <a:off x="4842" y="2828"/>
              <a:ext cx="240" cy="240"/>
              <a:chOff x="192" y="3696"/>
              <a:chExt cx="240" cy="240"/>
            </a:xfrm>
          </p:grpSpPr>
          <p:sp>
            <p:nvSpPr>
              <p:cNvPr id="99403" name="Oval 13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4" name="Text Box 13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6</a:t>
                </a:r>
              </a:p>
            </p:txBody>
          </p:sp>
        </p:grpSp>
        <p:sp>
          <p:nvSpPr>
            <p:cNvPr id="99402" name="AutoShape 132"/>
            <p:cNvSpPr>
              <a:spLocks/>
            </p:cNvSpPr>
            <p:nvPr/>
          </p:nvSpPr>
          <p:spPr bwMode="auto">
            <a:xfrm rot="-5400000">
              <a:off x="2766" y="2280"/>
              <a:ext cx="98" cy="1684"/>
            </a:xfrm>
            <a:prstGeom prst="leftBrace">
              <a:avLst>
                <a:gd name="adj1" fmla="val 1431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zh-CN" altLang="en-US" sz="4000" smtClean="0"/>
              <a:t>选择重传</a:t>
            </a:r>
            <a:r>
              <a:rPr lang="zh-CN" altLang="en-US" smtClean="0"/>
              <a:t>策略</a:t>
            </a:r>
            <a:endParaRPr lang="en-US" altLang="zh-CN" smtClean="0"/>
          </a:p>
        </p:txBody>
      </p:sp>
      <p:sp>
        <p:nvSpPr>
          <p:cNvPr id="1013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54980BF4-12D1-4CC1-81A8-DDE1EC59934D}"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77</a:t>
            </a:fld>
            <a:endParaRPr kumimoji="0" lang="en-GB" altLang="zh-CN" sz="1000" smtClean="0">
              <a:latin typeface="Arial" panose="020B0604020202020204" pitchFamily="34" charset="0"/>
              <a:ea typeface="宋体" panose="02010600030101010101" pitchFamily="2" charset="-122"/>
            </a:endParaRPr>
          </a:p>
        </p:txBody>
      </p:sp>
      <p:grpSp>
        <p:nvGrpSpPr>
          <p:cNvPr id="101380" name="Group 424"/>
          <p:cNvGrpSpPr>
            <a:grpSpLocks/>
          </p:cNvGrpSpPr>
          <p:nvPr/>
        </p:nvGrpSpPr>
        <p:grpSpPr bwMode="auto">
          <a:xfrm>
            <a:off x="685800" y="2282825"/>
            <a:ext cx="7697788" cy="2646363"/>
            <a:chOff x="432" y="1873"/>
            <a:chExt cx="4849" cy="1667"/>
          </a:xfrm>
        </p:grpSpPr>
        <p:sp>
          <p:nvSpPr>
            <p:cNvPr id="101381" name="Line 425"/>
            <p:cNvSpPr>
              <a:spLocks noChangeShapeType="1"/>
            </p:cNvSpPr>
            <p:nvPr/>
          </p:nvSpPr>
          <p:spPr bwMode="auto">
            <a:xfrm>
              <a:off x="838" y="2206"/>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2" name="Line 426"/>
            <p:cNvSpPr>
              <a:spLocks noChangeShapeType="1"/>
            </p:cNvSpPr>
            <p:nvPr/>
          </p:nvSpPr>
          <p:spPr bwMode="auto">
            <a:xfrm>
              <a:off x="1411"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3" name="Line 427"/>
            <p:cNvSpPr>
              <a:spLocks noChangeShapeType="1"/>
            </p:cNvSpPr>
            <p:nvPr/>
          </p:nvSpPr>
          <p:spPr bwMode="auto">
            <a:xfrm>
              <a:off x="1698"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4" name="Line 428"/>
            <p:cNvSpPr>
              <a:spLocks noChangeShapeType="1"/>
            </p:cNvSpPr>
            <p:nvPr/>
          </p:nvSpPr>
          <p:spPr bwMode="auto">
            <a:xfrm>
              <a:off x="1985"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5" name="Line 429"/>
            <p:cNvSpPr>
              <a:spLocks noChangeShapeType="1"/>
            </p:cNvSpPr>
            <p:nvPr/>
          </p:nvSpPr>
          <p:spPr bwMode="auto">
            <a:xfrm>
              <a:off x="2271"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6" name="Line 430"/>
            <p:cNvSpPr>
              <a:spLocks noChangeShapeType="1"/>
            </p:cNvSpPr>
            <p:nvPr/>
          </p:nvSpPr>
          <p:spPr bwMode="auto">
            <a:xfrm>
              <a:off x="2558"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7" name="Line 431"/>
            <p:cNvSpPr>
              <a:spLocks noChangeShapeType="1"/>
            </p:cNvSpPr>
            <p:nvPr/>
          </p:nvSpPr>
          <p:spPr bwMode="auto">
            <a:xfrm>
              <a:off x="2845"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8" name="Line 432"/>
            <p:cNvSpPr>
              <a:spLocks noChangeShapeType="1"/>
            </p:cNvSpPr>
            <p:nvPr/>
          </p:nvSpPr>
          <p:spPr bwMode="auto">
            <a:xfrm>
              <a:off x="3155" y="2207"/>
              <a:ext cx="406" cy="661"/>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9" name="Line 433"/>
            <p:cNvSpPr>
              <a:spLocks noChangeShapeType="1"/>
            </p:cNvSpPr>
            <p:nvPr/>
          </p:nvSpPr>
          <p:spPr bwMode="auto">
            <a:xfrm>
              <a:off x="3418"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0" name="Line 434"/>
            <p:cNvSpPr>
              <a:spLocks noChangeShapeType="1"/>
            </p:cNvSpPr>
            <p:nvPr/>
          </p:nvSpPr>
          <p:spPr bwMode="auto">
            <a:xfrm>
              <a:off x="3705"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1" name="Line 435"/>
            <p:cNvSpPr>
              <a:spLocks noChangeShapeType="1"/>
            </p:cNvSpPr>
            <p:nvPr/>
          </p:nvSpPr>
          <p:spPr bwMode="auto">
            <a:xfrm>
              <a:off x="3991"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2" name="Line 436"/>
            <p:cNvSpPr>
              <a:spLocks noChangeShapeType="1"/>
            </p:cNvSpPr>
            <p:nvPr/>
          </p:nvSpPr>
          <p:spPr bwMode="auto">
            <a:xfrm>
              <a:off x="4266" y="2206"/>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3" name="Line 437"/>
            <p:cNvSpPr>
              <a:spLocks noChangeShapeType="1"/>
            </p:cNvSpPr>
            <p:nvPr/>
          </p:nvSpPr>
          <p:spPr bwMode="auto">
            <a:xfrm>
              <a:off x="4553" y="2206"/>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4" name="Line 438"/>
            <p:cNvSpPr>
              <a:spLocks noChangeShapeType="1"/>
            </p:cNvSpPr>
            <p:nvPr/>
          </p:nvSpPr>
          <p:spPr bwMode="auto">
            <a:xfrm>
              <a:off x="1124"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5" name="Line 439"/>
            <p:cNvSpPr>
              <a:spLocks noChangeShapeType="1"/>
            </p:cNvSpPr>
            <p:nvPr/>
          </p:nvSpPr>
          <p:spPr bwMode="auto">
            <a:xfrm>
              <a:off x="4816" y="2193"/>
              <a:ext cx="286" cy="42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6" name="Text Box 440"/>
            <p:cNvSpPr txBox="1">
              <a:spLocks noChangeArrowheads="1"/>
            </p:cNvSpPr>
            <p:nvPr/>
          </p:nvSpPr>
          <p:spPr bwMode="auto">
            <a:xfrm>
              <a:off x="1155" y="3306"/>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zh-CN" altLang="en-US" sz="1800">
                  <a:latin typeface="Arial" panose="020B0604020202020204" pitchFamily="34" charset="0"/>
                  <a:ea typeface="幼圆" panose="02010509060101010101" pitchFamily="49" charset="-122"/>
                </a:rPr>
                <a:t>出错</a:t>
              </a:r>
            </a:p>
          </p:txBody>
        </p:sp>
        <p:sp>
          <p:nvSpPr>
            <p:cNvPr id="101397" name="Line 441"/>
            <p:cNvSpPr>
              <a:spLocks noChangeShapeType="1"/>
            </p:cNvSpPr>
            <p:nvPr/>
          </p:nvSpPr>
          <p:spPr bwMode="auto">
            <a:xfrm flipV="1">
              <a:off x="1388" y="3098"/>
              <a:ext cx="366" cy="231"/>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8" name="Line 442"/>
            <p:cNvSpPr>
              <a:spLocks noChangeShapeType="1"/>
            </p:cNvSpPr>
            <p:nvPr/>
          </p:nvSpPr>
          <p:spPr bwMode="auto">
            <a:xfrm flipH="1" flipV="1">
              <a:off x="3058" y="3101"/>
              <a:ext cx="871" cy="228"/>
            </a:xfrm>
            <a:prstGeom prst="line">
              <a:avLst/>
            </a:prstGeom>
            <a:noFill/>
            <a:ln w="9525">
              <a:solidFill>
                <a:schemeClr val="tx1"/>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9" name="Text Box 443"/>
            <p:cNvSpPr txBox="1">
              <a:spLocks noChangeArrowheads="1"/>
            </p:cNvSpPr>
            <p:nvPr/>
          </p:nvSpPr>
          <p:spPr bwMode="auto">
            <a:xfrm>
              <a:off x="3316" y="3306"/>
              <a:ext cx="165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zh-CN" altLang="en-US" sz="1800">
                  <a:latin typeface="Arial" panose="020B0604020202020204" pitchFamily="34" charset="0"/>
                  <a:ea typeface="幼圆" panose="02010509060101010101" pitchFamily="49" charset="-122"/>
                </a:rPr>
                <a:t>将分组</a:t>
              </a:r>
              <a:r>
                <a:rPr kumimoji="0" lang="en-US" altLang="zh-CN" sz="1800">
                  <a:latin typeface="Arial" panose="020B0604020202020204" pitchFamily="34" charset="0"/>
                  <a:ea typeface="幼圆" panose="02010509060101010101" pitchFamily="49" charset="-122"/>
                </a:rPr>
                <a:t>2 ~ 5</a:t>
              </a:r>
              <a:r>
                <a:rPr kumimoji="0" lang="zh-CN" altLang="en-US" sz="1800">
                  <a:latin typeface="Arial" panose="020B0604020202020204" pitchFamily="34" charset="0"/>
                  <a:ea typeface="幼圆" panose="02010509060101010101" pitchFamily="49" charset="-122"/>
                </a:rPr>
                <a:t>提交到上层 </a:t>
              </a:r>
            </a:p>
          </p:txBody>
        </p:sp>
        <p:sp>
          <p:nvSpPr>
            <p:cNvPr id="101400" name="Text Box 444"/>
            <p:cNvSpPr txBox="1">
              <a:spLocks noChangeArrowheads="1"/>
            </p:cNvSpPr>
            <p:nvPr/>
          </p:nvSpPr>
          <p:spPr bwMode="auto">
            <a:xfrm>
              <a:off x="1592" y="3306"/>
              <a:ext cx="15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zh-CN" altLang="en-US" sz="1800">
                  <a:latin typeface="Arial" panose="020B0604020202020204" pitchFamily="34" charset="0"/>
                  <a:ea typeface="幼圆" panose="02010509060101010101" pitchFamily="49" charset="-122"/>
                </a:rPr>
                <a:t>被数据链路层缓存的帧</a:t>
              </a:r>
            </a:p>
          </p:txBody>
        </p:sp>
        <p:sp>
          <p:nvSpPr>
            <p:cNvPr id="101401" name="Line 445"/>
            <p:cNvSpPr>
              <a:spLocks noChangeShapeType="1"/>
            </p:cNvSpPr>
            <p:nvPr/>
          </p:nvSpPr>
          <p:spPr bwMode="auto">
            <a:xfrm flipV="1">
              <a:off x="1268" y="2193"/>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2" name="Line 446"/>
            <p:cNvSpPr>
              <a:spLocks noChangeShapeType="1"/>
            </p:cNvSpPr>
            <p:nvPr/>
          </p:nvSpPr>
          <p:spPr bwMode="auto">
            <a:xfrm flipV="1">
              <a:off x="1554" y="2193"/>
              <a:ext cx="431"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3" name="Line 447"/>
            <p:cNvSpPr>
              <a:spLocks noChangeShapeType="1"/>
            </p:cNvSpPr>
            <p:nvPr/>
          </p:nvSpPr>
          <p:spPr bwMode="auto">
            <a:xfrm flipV="1">
              <a:off x="4995" y="2427"/>
              <a:ext cx="286" cy="428"/>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4" name="Line 448"/>
            <p:cNvSpPr>
              <a:spLocks noChangeShapeType="1"/>
            </p:cNvSpPr>
            <p:nvPr/>
          </p:nvSpPr>
          <p:spPr bwMode="auto">
            <a:xfrm flipV="1">
              <a:off x="4672" y="2193"/>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5" name="Line 449"/>
            <p:cNvSpPr>
              <a:spLocks noChangeShapeType="1"/>
            </p:cNvSpPr>
            <p:nvPr/>
          </p:nvSpPr>
          <p:spPr bwMode="auto">
            <a:xfrm flipV="1">
              <a:off x="4386" y="2193"/>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6" name="Line 450"/>
            <p:cNvSpPr>
              <a:spLocks noChangeShapeType="1"/>
            </p:cNvSpPr>
            <p:nvPr/>
          </p:nvSpPr>
          <p:spPr bwMode="auto">
            <a:xfrm flipV="1">
              <a:off x="4123" y="2193"/>
              <a:ext cx="42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7" name="Line 451"/>
            <p:cNvSpPr>
              <a:spLocks noChangeShapeType="1"/>
            </p:cNvSpPr>
            <p:nvPr/>
          </p:nvSpPr>
          <p:spPr bwMode="auto">
            <a:xfrm flipV="1">
              <a:off x="3850" y="2193"/>
              <a:ext cx="40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8" name="Text Box 452"/>
            <p:cNvSpPr txBox="1">
              <a:spLocks noChangeArrowheads="1"/>
            </p:cNvSpPr>
            <p:nvPr/>
          </p:nvSpPr>
          <p:spPr bwMode="auto">
            <a:xfrm>
              <a:off x="432" y="1873"/>
              <a:ext cx="314" cy="1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nSpc>
                  <a:spcPct val="112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发</a:t>
              </a:r>
            </a:p>
            <a:p>
              <a:pPr>
                <a:lnSpc>
                  <a:spcPct val="112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2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2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收</a:t>
              </a:r>
            </a:p>
          </p:txBody>
        </p:sp>
        <p:grpSp>
          <p:nvGrpSpPr>
            <p:cNvPr id="101409" name="Group 453"/>
            <p:cNvGrpSpPr>
              <a:grpSpLocks/>
            </p:cNvGrpSpPr>
            <p:nvPr/>
          </p:nvGrpSpPr>
          <p:grpSpPr bwMode="auto">
            <a:xfrm>
              <a:off x="716" y="1962"/>
              <a:ext cx="240" cy="240"/>
              <a:chOff x="192" y="3696"/>
              <a:chExt cx="240" cy="240"/>
            </a:xfrm>
          </p:grpSpPr>
          <p:sp>
            <p:nvSpPr>
              <p:cNvPr id="101514" name="Oval 45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15" name="Text Box 45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0</a:t>
                </a:r>
              </a:p>
            </p:txBody>
          </p:sp>
        </p:grpSp>
        <p:sp>
          <p:nvSpPr>
            <p:cNvPr id="101410" name="Text Box 456"/>
            <p:cNvSpPr txBox="1">
              <a:spLocks noChangeArrowheads="1"/>
            </p:cNvSpPr>
            <p:nvPr/>
          </p:nvSpPr>
          <p:spPr bwMode="auto">
            <a:xfrm>
              <a:off x="1268"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ACK0</a:t>
              </a:r>
            </a:p>
          </p:txBody>
        </p:sp>
        <p:sp>
          <p:nvSpPr>
            <p:cNvPr id="101411" name="Text Box 457"/>
            <p:cNvSpPr txBox="1">
              <a:spLocks noChangeArrowheads="1"/>
            </p:cNvSpPr>
            <p:nvPr/>
          </p:nvSpPr>
          <p:spPr bwMode="auto">
            <a:xfrm>
              <a:off x="1590"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a:t>
              </a:r>
            </a:p>
          </p:txBody>
        </p:sp>
        <p:sp>
          <p:nvSpPr>
            <p:cNvPr id="101412" name="Text Box 458"/>
            <p:cNvSpPr txBox="1">
              <a:spLocks noChangeArrowheads="1"/>
            </p:cNvSpPr>
            <p:nvPr/>
          </p:nvSpPr>
          <p:spPr bwMode="auto">
            <a:xfrm>
              <a:off x="3872"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ACK8</a:t>
              </a:r>
            </a:p>
          </p:txBody>
        </p:sp>
        <p:sp>
          <p:nvSpPr>
            <p:cNvPr id="101413" name="Text Box 459"/>
            <p:cNvSpPr txBox="1">
              <a:spLocks noChangeArrowheads="1"/>
            </p:cNvSpPr>
            <p:nvPr/>
          </p:nvSpPr>
          <p:spPr bwMode="auto">
            <a:xfrm>
              <a:off x="4149"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ACK9</a:t>
              </a:r>
            </a:p>
          </p:txBody>
        </p:sp>
        <p:sp>
          <p:nvSpPr>
            <p:cNvPr id="101414" name="Text Box 460"/>
            <p:cNvSpPr txBox="1">
              <a:spLocks noChangeArrowheads="1"/>
            </p:cNvSpPr>
            <p:nvPr/>
          </p:nvSpPr>
          <p:spPr bwMode="auto">
            <a:xfrm>
              <a:off x="4411" y="2427"/>
              <a:ext cx="5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ACK10</a:t>
              </a:r>
            </a:p>
          </p:txBody>
        </p:sp>
        <p:sp>
          <p:nvSpPr>
            <p:cNvPr id="101415" name="Text Box 461"/>
            <p:cNvSpPr txBox="1">
              <a:spLocks noChangeArrowheads="1"/>
            </p:cNvSpPr>
            <p:nvPr/>
          </p:nvSpPr>
          <p:spPr bwMode="auto">
            <a:xfrm>
              <a:off x="4728" y="2425"/>
              <a:ext cx="53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ACK11</a:t>
              </a:r>
            </a:p>
          </p:txBody>
        </p:sp>
        <p:grpSp>
          <p:nvGrpSpPr>
            <p:cNvPr id="101416" name="Group 462"/>
            <p:cNvGrpSpPr>
              <a:grpSpLocks/>
            </p:cNvGrpSpPr>
            <p:nvPr/>
          </p:nvGrpSpPr>
          <p:grpSpPr bwMode="auto">
            <a:xfrm>
              <a:off x="1004" y="1958"/>
              <a:ext cx="240" cy="240"/>
              <a:chOff x="192" y="3696"/>
              <a:chExt cx="240" cy="240"/>
            </a:xfrm>
          </p:grpSpPr>
          <p:sp>
            <p:nvSpPr>
              <p:cNvPr id="101512" name="Oval 46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13" name="Text Box 46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a:t>
                </a:r>
              </a:p>
            </p:txBody>
          </p:sp>
        </p:grpSp>
        <p:grpSp>
          <p:nvGrpSpPr>
            <p:cNvPr id="101417" name="Group 465"/>
            <p:cNvGrpSpPr>
              <a:grpSpLocks/>
            </p:cNvGrpSpPr>
            <p:nvPr/>
          </p:nvGrpSpPr>
          <p:grpSpPr bwMode="auto">
            <a:xfrm>
              <a:off x="1292" y="1958"/>
              <a:ext cx="240" cy="240"/>
              <a:chOff x="192" y="3696"/>
              <a:chExt cx="240" cy="240"/>
            </a:xfrm>
          </p:grpSpPr>
          <p:sp>
            <p:nvSpPr>
              <p:cNvPr id="101510" name="Oval 466"/>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11" name="Text Box 467"/>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101418" name="Group 468"/>
            <p:cNvGrpSpPr>
              <a:grpSpLocks/>
            </p:cNvGrpSpPr>
            <p:nvPr/>
          </p:nvGrpSpPr>
          <p:grpSpPr bwMode="auto">
            <a:xfrm>
              <a:off x="4137" y="1953"/>
              <a:ext cx="240" cy="240"/>
              <a:chOff x="4137" y="1914"/>
              <a:chExt cx="240" cy="240"/>
            </a:xfrm>
          </p:grpSpPr>
          <p:sp>
            <p:nvSpPr>
              <p:cNvPr id="101508" name="Oval 469"/>
              <p:cNvSpPr>
                <a:spLocks noChangeArrowheads="1"/>
              </p:cNvSpPr>
              <p:nvPr/>
            </p:nvSpPr>
            <p:spPr bwMode="auto">
              <a:xfrm>
                <a:off x="4137" y="191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9" name="Text Box 470"/>
              <p:cNvSpPr txBox="1">
                <a:spLocks noChangeArrowheads="1"/>
              </p:cNvSpPr>
              <p:nvPr/>
            </p:nvSpPr>
            <p:spPr bwMode="auto">
              <a:xfrm>
                <a:off x="4169" y="1922"/>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11</a:t>
                </a:r>
              </a:p>
            </p:txBody>
          </p:sp>
        </p:grpSp>
        <p:grpSp>
          <p:nvGrpSpPr>
            <p:cNvPr id="101419" name="Group 471"/>
            <p:cNvGrpSpPr>
              <a:grpSpLocks/>
            </p:cNvGrpSpPr>
            <p:nvPr/>
          </p:nvGrpSpPr>
          <p:grpSpPr bwMode="auto">
            <a:xfrm>
              <a:off x="3871" y="1959"/>
              <a:ext cx="240" cy="240"/>
              <a:chOff x="3871" y="1920"/>
              <a:chExt cx="240" cy="240"/>
            </a:xfrm>
          </p:grpSpPr>
          <p:sp>
            <p:nvSpPr>
              <p:cNvPr id="101506" name="Oval 472"/>
              <p:cNvSpPr>
                <a:spLocks noChangeArrowheads="1"/>
              </p:cNvSpPr>
              <p:nvPr/>
            </p:nvSpPr>
            <p:spPr bwMode="auto">
              <a:xfrm>
                <a:off x="3871" y="1920"/>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7" name="Text Box 473"/>
              <p:cNvSpPr txBox="1">
                <a:spLocks noChangeArrowheads="1"/>
              </p:cNvSpPr>
              <p:nvPr/>
            </p:nvSpPr>
            <p:spPr bwMode="auto">
              <a:xfrm>
                <a:off x="3903" y="1928"/>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10</a:t>
                </a:r>
              </a:p>
            </p:txBody>
          </p:sp>
        </p:grpSp>
        <p:grpSp>
          <p:nvGrpSpPr>
            <p:cNvPr id="101420" name="Group 474"/>
            <p:cNvGrpSpPr>
              <a:grpSpLocks/>
            </p:cNvGrpSpPr>
            <p:nvPr/>
          </p:nvGrpSpPr>
          <p:grpSpPr bwMode="auto">
            <a:xfrm>
              <a:off x="3585" y="1961"/>
              <a:ext cx="240" cy="240"/>
              <a:chOff x="3585" y="1922"/>
              <a:chExt cx="240" cy="240"/>
            </a:xfrm>
          </p:grpSpPr>
          <p:sp>
            <p:nvSpPr>
              <p:cNvPr id="101504" name="Oval 475"/>
              <p:cNvSpPr>
                <a:spLocks noChangeArrowheads="1"/>
              </p:cNvSpPr>
              <p:nvPr/>
            </p:nvSpPr>
            <p:spPr bwMode="auto">
              <a:xfrm>
                <a:off x="3585" y="1922"/>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5" name="Text Box 476"/>
              <p:cNvSpPr txBox="1">
                <a:spLocks noChangeArrowheads="1"/>
              </p:cNvSpPr>
              <p:nvPr/>
            </p:nvSpPr>
            <p:spPr bwMode="auto">
              <a:xfrm>
                <a:off x="3617" y="193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9</a:t>
                </a:r>
              </a:p>
            </p:txBody>
          </p:sp>
        </p:grpSp>
        <p:sp>
          <p:nvSpPr>
            <p:cNvPr id="101421" name="Oval 477"/>
            <p:cNvSpPr>
              <a:spLocks noChangeArrowheads="1"/>
            </p:cNvSpPr>
            <p:nvPr/>
          </p:nvSpPr>
          <p:spPr bwMode="auto">
            <a:xfrm>
              <a:off x="3298" y="1962"/>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22" name="Text Box 478"/>
            <p:cNvSpPr txBox="1">
              <a:spLocks noChangeArrowheads="1"/>
            </p:cNvSpPr>
            <p:nvPr/>
          </p:nvSpPr>
          <p:spPr bwMode="auto">
            <a:xfrm>
              <a:off x="3324" y="197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8</a:t>
              </a:r>
            </a:p>
          </p:txBody>
        </p:sp>
        <p:grpSp>
          <p:nvGrpSpPr>
            <p:cNvPr id="101423" name="Group 479"/>
            <p:cNvGrpSpPr>
              <a:grpSpLocks/>
            </p:cNvGrpSpPr>
            <p:nvPr/>
          </p:nvGrpSpPr>
          <p:grpSpPr bwMode="auto">
            <a:xfrm>
              <a:off x="3011" y="1962"/>
              <a:ext cx="240" cy="240"/>
              <a:chOff x="192" y="3696"/>
              <a:chExt cx="240" cy="240"/>
            </a:xfrm>
          </p:grpSpPr>
          <p:sp>
            <p:nvSpPr>
              <p:cNvPr id="101502" name="Oval 48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3" name="Text Box 48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101424" name="Group 482"/>
            <p:cNvGrpSpPr>
              <a:grpSpLocks/>
            </p:cNvGrpSpPr>
            <p:nvPr/>
          </p:nvGrpSpPr>
          <p:grpSpPr bwMode="auto">
            <a:xfrm>
              <a:off x="2725" y="1962"/>
              <a:ext cx="240" cy="240"/>
              <a:chOff x="192" y="3696"/>
              <a:chExt cx="240" cy="240"/>
            </a:xfrm>
          </p:grpSpPr>
          <p:sp>
            <p:nvSpPr>
              <p:cNvPr id="101500" name="Oval 48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1" name="Text Box 48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101425" name="Group 485"/>
            <p:cNvGrpSpPr>
              <a:grpSpLocks/>
            </p:cNvGrpSpPr>
            <p:nvPr/>
          </p:nvGrpSpPr>
          <p:grpSpPr bwMode="auto">
            <a:xfrm>
              <a:off x="2438" y="1959"/>
              <a:ext cx="240" cy="240"/>
              <a:chOff x="192" y="3696"/>
              <a:chExt cx="240" cy="240"/>
            </a:xfrm>
          </p:grpSpPr>
          <p:sp>
            <p:nvSpPr>
              <p:cNvPr id="101498" name="Oval 486"/>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9" name="Text Box 487"/>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101426" name="Group 488"/>
            <p:cNvGrpSpPr>
              <a:grpSpLocks/>
            </p:cNvGrpSpPr>
            <p:nvPr/>
          </p:nvGrpSpPr>
          <p:grpSpPr bwMode="auto">
            <a:xfrm>
              <a:off x="2163" y="1962"/>
              <a:ext cx="240" cy="240"/>
              <a:chOff x="192" y="3696"/>
              <a:chExt cx="240" cy="240"/>
            </a:xfrm>
          </p:grpSpPr>
          <p:sp>
            <p:nvSpPr>
              <p:cNvPr id="101496" name="Oval 489"/>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7" name="Text Box 490"/>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101427" name="Group 491"/>
            <p:cNvGrpSpPr>
              <a:grpSpLocks/>
            </p:cNvGrpSpPr>
            <p:nvPr/>
          </p:nvGrpSpPr>
          <p:grpSpPr bwMode="auto">
            <a:xfrm>
              <a:off x="1876" y="1956"/>
              <a:ext cx="240" cy="240"/>
              <a:chOff x="192" y="3696"/>
              <a:chExt cx="240" cy="240"/>
            </a:xfrm>
          </p:grpSpPr>
          <p:sp>
            <p:nvSpPr>
              <p:cNvPr id="101494" name="Oval 492"/>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5" name="Text Box 493"/>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101428" name="Group 494"/>
            <p:cNvGrpSpPr>
              <a:grpSpLocks/>
            </p:cNvGrpSpPr>
            <p:nvPr/>
          </p:nvGrpSpPr>
          <p:grpSpPr bwMode="auto">
            <a:xfrm>
              <a:off x="1582" y="1958"/>
              <a:ext cx="240" cy="240"/>
              <a:chOff x="192" y="3696"/>
              <a:chExt cx="240" cy="240"/>
            </a:xfrm>
          </p:grpSpPr>
          <p:sp>
            <p:nvSpPr>
              <p:cNvPr id="101492" name="Oval 49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3" name="Text Box 49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101429" name="Group 497"/>
            <p:cNvGrpSpPr>
              <a:grpSpLocks/>
            </p:cNvGrpSpPr>
            <p:nvPr/>
          </p:nvGrpSpPr>
          <p:grpSpPr bwMode="auto">
            <a:xfrm>
              <a:off x="4982" y="1959"/>
              <a:ext cx="240" cy="240"/>
              <a:chOff x="4982" y="1920"/>
              <a:chExt cx="240" cy="240"/>
            </a:xfrm>
          </p:grpSpPr>
          <p:sp>
            <p:nvSpPr>
              <p:cNvPr id="101490" name="Oval 498"/>
              <p:cNvSpPr>
                <a:spLocks noChangeArrowheads="1"/>
              </p:cNvSpPr>
              <p:nvPr/>
            </p:nvSpPr>
            <p:spPr bwMode="auto">
              <a:xfrm>
                <a:off x="4982" y="1920"/>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1" name="Text Box 499"/>
              <p:cNvSpPr txBox="1">
                <a:spLocks noChangeArrowheads="1"/>
              </p:cNvSpPr>
              <p:nvPr/>
            </p:nvSpPr>
            <p:spPr bwMode="auto">
              <a:xfrm>
                <a:off x="5014" y="1928"/>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14</a:t>
                </a:r>
              </a:p>
            </p:txBody>
          </p:sp>
        </p:grpSp>
        <p:grpSp>
          <p:nvGrpSpPr>
            <p:cNvPr id="101430" name="Group 500"/>
            <p:cNvGrpSpPr>
              <a:grpSpLocks/>
            </p:cNvGrpSpPr>
            <p:nvPr/>
          </p:nvGrpSpPr>
          <p:grpSpPr bwMode="auto">
            <a:xfrm>
              <a:off x="4708" y="1967"/>
              <a:ext cx="240" cy="240"/>
              <a:chOff x="4708" y="1928"/>
              <a:chExt cx="240" cy="240"/>
            </a:xfrm>
          </p:grpSpPr>
          <p:sp>
            <p:nvSpPr>
              <p:cNvPr id="101488" name="Oval 501"/>
              <p:cNvSpPr>
                <a:spLocks noChangeArrowheads="1"/>
              </p:cNvSpPr>
              <p:nvPr/>
            </p:nvSpPr>
            <p:spPr bwMode="auto">
              <a:xfrm>
                <a:off x="4708" y="192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9" name="Text Box 502"/>
              <p:cNvSpPr txBox="1">
                <a:spLocks noChangeArrowheads="1"/>
              </p:cNvSpPr>
              <p:nvPr/>
            </p:nvSpPr>
            <p:spPr bwMode="auto">
              <a:xfrm>
                <a:off x="4740" y="1936"/>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13</a:t>
                </a:r>
              </a:p>
            </p:txBody>
          </p:sp>
        </p:grpSp>
        <p:grpSp>
          <p:nvGrpSpPr>
            <p:cNvPr id="101431" name="Group 503"/>
            <p:cNvGrpSpPr>
              <a:grpSpLocks/>
            </p:cNvGrpSpPr>
            <p:nvPr/>
          </p:nvGrpSpPr>
          <p:grpSpPr bwMode="auto">
            <a:xfrm>
              <a:off x="4430" y="1959"/>
              <a:ext cx="240" cy="240"/>
              <a:chOff x="4430" y="1920"/>
              <a:chExt cx="240" cy="240"/>
            </a:xfrm>
          </p:grpSpPr>
          <p:sp>
            <p:nvSpPr>
              <p:cNvPr id="101486" name="Oval 504"/>
              <p:cNvSpPr>
                <a:spLocks noChangeArrowheads="1"/>
              </p:cNvSpPr>
              <p:nvPr/>
            </p:nvSpPr>
            <p:spPr bwMode="auto">
              <a:xfrm>
                <a:off x="4430" y="1920"/>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7" name="Text Box 505"/>
              <p:cNvSpPr txBox="1">
                <a:spLocks noChangeArrowheads="1"/>
              </p:cNvSpPr>
              <p:nvPr/>
            </p:nvSpPr>
            <p:spPr bwMode="auto">
              <a:xfrm>
                <a:off x="4462" y="1928"/>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12</a:t>
                </a:r>
              </a:p>
            </p:txBody>
          </p:sp>
        </p:grpSp>
        <p:grpSp>
          <p:nvGrpSpPr>
            <p:cNvPr id="101432" name="Group 506"/>
            <p:cNvGrpSpPr>
              <a:grpSpLocks/>
            </p:cNvGrpSpPr>
            <p:nvPr/>
          </p:nvGrpSpPr>
          <p:grpSpPr bwMode="auto">
            <a:xfrm>
              <a:off x="1124" y="2874"/>
              <a:ext cx="240" cy="240"/>
              <a:chOff x="192" y="3696"/>
              <a:chExt cx="240" cy="240"/>
            </a:xfrm>
          </p:grpSpPr>
          <p:sp>
            <p:nvSpPr>
              <p:cNvPr id="101484" name="Oval 50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5" name="Text Box 50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0</a:t>
                </a:r>
              </a:p>
            </p:txBody>
          </p:sp>
        </p:grpSp>
        <p:grpSp>
          <p:nvGrpSpPr>
            <p:cNvPr id="101433" name="Group 509"/>
            <p:cNvGrpSpPr>
              <a:grpSpLocks/>
            </p:cNvGrpSpPr>
            <p:nvPr/>
          </p:nvGrpSpPr>
          <p:grpSpPr bwMode="auto">
            <a:xfrm>
              <a:off x="1434" y="2874"/>
              <a:ext cx="240" cy="240"/>
              <a:chOff x="192" y="3696"/>
              <a:chExt cx="240" cy="240"/>
            </a:xfrm>
          </p:grpSpPr>
          <p:sp>
            <p:nvSpPr>
              <p:cNvPr id="101482" name="Oval 51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3" name="Text Box 51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a:t>
                </a:r>
              </a:p>
            </p:txBody>
          </p:sp>
        </p:grpSp>
        <p:sp>
          <p:nvSpPr>
            <p:cNvPr id="101434" name="Oval 512"/>
            <p:cNvSpPr>
              <a:spLocks noChangeArrowheads="1"/>
            </p:cNvSpPr>
            <p:nvPr/>
          </p:nvSpPr>
          <p:spPr bwMode="auto">
            <a:xfrm>
              <a:off x="1698" y="2874"/>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35" name="Text Box 513"/>
            <p:cNvSpPr txBox="1">
              <a:spLocks noChangeArrowheads="1"/>
            </p:cNvSpPr>
            <p:nvPr/>
          </p:nvSpPr>
          <p:spPr bwMode="auto">
            <a:xfrm>
              <a:off x="1730" y="2882"/>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E</a:t>
              </a:r>
            </a:p>
          </p:txBody>
        </p:sp>
        <p:grpSp>
          <p:nvGrpSpPr>
            <p:cNvPr id="101436" name="Group 514"/>
            <p:cNvGrpSpPr>
              <a:grpSpLocks/>
            </p:cNvGrpSpPr>
            <p:nvPr/>
          </p:nvGrpSpPr>
          <p:grpSpPr bwMode="auto">
            <a:xfrm>
              <a:off x="1985" y="2868"/>
              <a:ext cx="240" cy="240"/>
              <a:chOff x="192" y="3696"/>
              <a:chExt cx="240" cy="240"/>
            </a:xfrm>
          </p:grpSpPr>
          <p:sp>
            <p:nvSpPr>
              <p:cNvPr id="101480" name="Oval 51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1" name="Text Box 51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101437" name="Group 517"/>
            <p:cNvGrpSpPr>
              <a:grpSpLocks/>
            </p:cNvGrpSpPr>
            <p:nvPr/>
          </p:nvGrpSpPr>
          <p:grpSpPr bwMode="auto">
            <a:xfrm>
              <a:off x="2283" y="2874"/>
              <a:ext cx="240" cy="240"/>
              <a:chOff x="192" y="3696"/>
              <a:chExt cx="240" cy="240"/>
            </a:xfrm>
          </p:grpSpPr>
          <p:sp>
            <p:nvSpPr>
              <p:cNvPr id="101478" name="Oval 51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9" name="Text Box 51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101438" name="Group 520"/>
            <p:cNvGrpSpPr>
              <a:grpSpLocks/>
            </p:cNvGrpSpPr>
            <p:nvPr/>
          </p:nvGrpSpPr>
          <p:grpSpPr bwMode="auto">
            <a:xfrm>
              <a:off x="2558" y="2868"/>
              <a:ext cx="240" cy="240"/>
              <a:chOff x="192" y="3696"/>
              <a:chExt cx="240" cy="240"/>
            </a:xfrm>
          </p:grpSpPr>
          <p:sp>
            <p:nvSpPr>
              <p:cNvPr id="101476" name="Oval 521"/>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7" name="Text Box 522"/>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101439" name="Group 523"/>
            <p:cNvGrpSpPr>
              <a:grpSpLocks/>
            </p:cNvGrpSpPr>
            <p:nvPr/>
          </p:nvGrpSpPr>
          <p:grpSpPr bwMode="auto">
            <a:xfrm>
              <a:off x="2868" y="2878"/>
              <a:ext cx="240" cy="240"/>
              <a:chOff x="192" y="3696"/>
              <a:chExt cx="240" cy="240"/>
            </a:xfrm>
          </p:grpSpPr>
          <p:sp>
            <p:nvSpPr>
              <p:cNvPr id="101474" name="Oval 52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5" name="Text Box 52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101440" name="Group 526"/>
            <p:cNvGrpSpPr>
              <a:grpSpLocks/>
            </p:cNvGrpSpPr>
            <p:nvPr/>
          </p:nvGrpSpPr>
          <p:grpSpPr bwMode="auto">
            <a:xfrm>
              <a:off x="3155" y="2878"/>
              <a:ext cx="240" cy="240"/>
              <a:chOff x="192" y="3696"/>
              <a:chExt cx="240" cy="240"/>
            </a:xfrm>
          </p:grpSpPr>
          <p:sp>
            <p:nvSpPr>
              <p:cNvPr id="101472" name="Oval 52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3" name="Text Box 52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101441" name="Group 529"/>
            <p:cNvGrpSpPr>
              <a:grpSpLocks/>
            </p:cNvGrpSpPr>
            <p:nvPr/>
          </p:nvGrpSpPr>
          <p:grpSpPr bwMode="auto">
            <a:xfrm>
              <a:off x="3429" y="2874"/>
              <a:ext cx="240" cy="240"/>
              <a:chOff x="192" y="3696"/>
              <a:chExt cx="240" cy="240"/>
            </a:xfrm>
          </p:grpSpPr>
          <p:sp>
            <p:nvSpPr>
              <p:cNvPr id="101470" name="Oval 53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1" name="Text Box 53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101442" name="Group 532"/>
            <p:cNvGrpSpPr>
              <a:grpSpLocks/>
            </p:cNvGrpSpPr>
            <p:nvPr/>
          </p:nvGrpSpPr>
          <p:grpSpPr bwMode="auto">
            <a:xfrm>
              <a:off x="3705" y="2874"/>
              <a:ext cx="240" cy="240"/>
              <a:chOff x="192" y="3696"/>
              <a:chExt cx="240" cy="240"/>
            </a:xfrm>
          </p:grpSpPr>
          <p:sp>
            <p:nvSpPr>
              <p:cNvPr id="101468" name="Oval 53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9" name="Text Box 53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8</a:t>
                </a:r>
              </a:p>
            </p:txBody>
          </p:sp>
        </p:grpSp>
        <p:grpSp>
          <p:nvGrpSpPr>
            <p:cNvPr id="101443" name="Group 535"/>
            <p:cNvGrpSpPr>
              <a:grpSpLocks/>
            </p:cNvGrpSpPr>
            <p:nvPr/>
          </p:nvGrpSpPr>
          <p:grpSpPr bwMode="auto">
            <a:xfrm>
              <a:off x="4561" y="2870"/>
              <a:ext cx="240" cy="240"/>
              <a:chOff x="4561" y="2831"/>
              <a:chExt cx="240" cy="240"/>
            </a:xfrm>
          </p:grpSpPr>
          <p:sp>
            <p:nvSpPr>
              <p:cNvPr id="101466" name="Oval 536"/>
              <p:cNvSpPr>
                <a:spLocks noChangeArrowheads="1"/>
              </p:cNvSpPr>
              <p:nvPr/>
            </p:nvSpPr>
            <p:spPr bwMode="auto">
              <a:xfrm>
                <a:off x="4561" y="2831"/>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7" name="Text Box 537"/>
              <p:cNvSpPr txBox="1">
                <a:spLocks noChangeArrowheads="1"/>
              </p:cNvSpPr>
              <p:nvPr/>
            </p:nvSpPr>
            <p:spPr bwMode="auto">
              <a:xfrm>
                <a:off x="4593" y="2839"/>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11</a:t>
                </a:r>
              </a:p>
            </p:txBody>
          </p:sp>
        </p:grpSp>
        <p:grpSp>
          <p:nvGrpSpPr>
            <p:cNvPr id="101444" name="Group 538"/>
            <p:cNvGrpSpPr>
              <a:grpSpLocks/>
            </p:cNvGrpSpPr>
            <p:nvPr/>
          </p:nvGrpSpPr>
          <p:grpSpPr bwMode="auto">
            <a:xfrm>
              <a:off x="4295" y="2876"/>
              <a:ext cx="240" cy="240"/>
              <a:chOff x="4295" y="2837"/>
              <a:chExt cx="240" cy="240"/>
            </a:xfrm>
          </p:grpSpPr>
          <p:sp>
            <p:nvSpPr>
              <p:cNvPr id="101464" name="Oval 539"/>
              <p:cNvSpPr>
                <a:spLocks noChangeArrowheads="1"/>
              </p:cNvSpPr>
              <p:nvPr/>
            </p:nvSpPr>
            <p:spPr bwMode="auto">
              <a:xfrm>
                <a:off x="4295" y="2837"/>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5" name="Text Box 540"/>
              <p:cNvSpPr txBox="1">
                <a:spLocks noChangeArrowheads="1"/>
              </p:cNvSpPr>
              <p:nvPr/>
            </p:nvSpPr>
            <p:spPr bwMode="auto">
              <a:xfrm>
                <a:off x="4327" y="2845"/>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10</a:t>
                </a:r>
              </a:p>
            </p:txBody>
          </p:sp>
        </p:grpSp>
        <p:grpSp>
          <p:nvGrpSpPr>
            <p:cNvPr id="101445" name="Group 541"/>
            <p:cNvGrpSpPr>
              <a:grpSpLocks/>
            </p:cNvGrpSpPr>
            <p:nvPr/>
          </p:nvGrpSpPr>
          <p:grpSpPr bwMode="auto">
            <a:xfrm>
              <a:off x="4009" y="2878"/>
              <a:ext cx="240" cy="240"/>
              <a:chOff x="4009" y="2839"/>
              <a:chExt cx="240" cy="240"/>
            </a:xfrm>
          </p:grpSpPr>
          <p:sp>
            <p:nvSpPr>
              <p:cNvPr id="101462" name="Oval 542"/>
              <p:cNvSpPr>
                <a:spLocks noChangeArrowheads="1"/>
              </p:cNvSpPr>
              <p:nvPr/>
            </p:nvSpPr>
            <p:spPr bwMode="auto">
              <a:xfrm>
                <a:off x="4009" y="2839"/>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3" name="Text Box 543"/>
              <p:cNvSpPr txBox="1">
                <a:spLocks noChangeArrowheads="1"/>
              </p:cNvSpPr>
              <p:nvPr/>
            </p:nvSpPr>
            <p:spPr bwMode="auto">
              <a:xfrm>
                <a:off x="4041" y="2847"/>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9</a:t>
                </a:r>
              </a:p>
            </p:txBody>
          </p:sp>
        </p:grpSp>
        <p:grpSp>
          <p:nvGrpSpPr>
            <p:cNvPr id="101446" name="Group 544"/>
            <p:cNvGrpSpPr>
              <a:grpSpLocks/>
            </p:cNvGrpSpPr>
            <p:nvPr/>
          </p:nvGrpSpPr>
          <p:grpSpPr bwMode="auto">
            <a:xfrm>
              <a:off x="4854" y="2876"/>
              <a:ext cx="240" cy="240"/>
              <a:chOff x="4854" y="2837"/>
              <a:chExt cx="240" cy="240"/>
            </a:xfrm>
          </p:grpSpPr>
          <p:sp>
            <p:nvSpPr>
              <p:cNvPr id="101460" name="Oval 545"/>
              <p:cNvSpPr>
                <a:spLocks noChangeArrowheads="1"/>
              </p:cNvSpPr>
              <p:nvPr/>
            </p:nvSpPr>
            <p:spPr bwMode="auto">
              <a:xfrm>
                <a:off x="4854" y="2837"/>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1" name="Text Box 546"/>
              <p:cNvSpPr txBox="1">
                <a:spLocks noChangeArrowheads="1"/>
              </p:cNvSpPr>
              <p:nvPr/>
            </p:nvSpPr>
            <p:spPr bwMode="auto">
              <a:xfrm>
                <a:off x="4886" y="2845"/>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12</a:t>
                </a:r>
              </a:p>
            </p:txBody>
          </p:sp>
        </p:grpSp>
        <p:sp>
          <p:nvSpPr>
            <p:cNvPr id="101447" name="AutoShape 547"/>
            <p:cNvSpPr>
              <a:spLocks/>
            </p:cNvSpPr>
            <p:nvPr/>
          </p:nvSpPr>
          <p:spPr bwMode="auto">
            <a:xfrm rot="-5400000">
              <a:off x="2319" y="2787"/>
              <a:ext cx="146" cy="813"/>
            </a:xfrm>
            <a:prstGeom prst="leftBrace">
              <a:avLst>
                <a:gd name="adj1" fmla="val 4640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48" name="Line 548"/>
            <p:cNvSpPr>
              <a:spLocks noChangeShapeType="1"/>
            </p:cNvSpPr>
            <p:nvPr/>
          </p:nvSpPr>
          <p:spPr bwMode="auto">
            <a:xfrm flipV="1">
              <a:off x="2701" y="2207"/>
              <a:ext cx="407" cy="667"/>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49" name="Line 549"/>
            <p:cNvSpPr>
              <a:spLocks noChangeShapeType="1"/>
            </p:cNvSpPr>
            <p:nvPr/>
          </p:nvSpPr>
          <p:spPr bwMode="auto">
            <a:xfrm flipV="1">
              <a:off x="3019" y="2201"/>
              <a:ext cx="399" cy="654"/>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0" name="Line 550"/>
            <p:cNvSpPr>
              <a:spLocks noChangeShapeType="1"/>
            </p:cNvSpPr>
            <p:nvPr/>
          </p:nvSpPr>
          <p:spPr bwMode="auto">
            <a:xfrm flipV="1">
              <a:off x="3298" y="2206"/>
              <a:ext cx="407" cy="662"/>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1" name="Line 551"/>
            <p:cNvSpPr>
              <a:spLocks noChangeShapeType="1"/>
            </p:cNvSpPr>
            <p:nvPr/>
          </p:nvSpPr>
          <p:spPr bwMode="auto">
            <a:xfrm flipV="1">
              <a:off x="3578" y="2199"/>
              <a:ext cx="413" cy="632"/>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2" name="Line 552"/>
            <p:cNvSpPr>
              <a:spLocks noChangeShapeType="1"/>
            </p:cNvSpPr>
            <p:nvPr/>
          </p:nvSpPr>
          <p:spPr bwMode="auto">
            <a:xfrm flipV="1">
              <a:off x="2128" y="2193"/>
              <a:ext cx="430" cy="67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3" name="Line 553"/>
            <p:cNvSpPr>
              <a:spLocks noChangeShapeType="1"/>
            </p:cNvSpPr>
            <p:nvPr/>
          </p:nvSpPr>
          <p:spPr bwMode="auto">
            <a:xfrm flipV="1">
              <a:off x="2415" y="2193"/>
              <a:ext cx="430" cy="662"/>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4" name="Text Box 554"/>
            <p:cNvSpPr txBox="1">
              <a:spLocks noChangeArrowheads="1"/>
            </p:cNvSpPr>
            <p:nvPr/>
          </p:nvSpPr>
          <p:spPr bwMode="auto">
            <a:xfrm>
              <a:off x="3038"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ACK5</a:t>
              </a:r>
            </a:p>
          </p:txBody>
        </p:sp>
        <p:sp>
          <p:nvSpPr>
            <p:cNvPr id="101455" name="Text Box 555"/>
            <p:cNvSpPr txBox="1">
              <a:spLocks noChangeArrowheads="1"/>
            </p:cNvSpPr>
            <p:nvPr/>
          </p:nvSpPr>
          <p:spPr bwMode="auto">
            <a:xfrm>
              <a:off x="2740"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a:t>
              </a:r>
            </a:p>
          </p:txBody>
        </p:sp>
        <p:sp>
          <p:nvSpPr>
            <p:cNvPr id="101456" name="Text Box 556"/>
            <p:cNvSpPr txBox="1">
              <a:spLocks noChangeArrowheads="1"/>
            </p:cNvSpPr>
            <p:nvPr/>
          </p:nvSpPr>
          <p:spPr bwMode="auto">
            <a:xfrm>
              <a:off x="2427"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a:t>
              </a:r>
            </a:p>
          </p:txBody>
        </p:sp>
        <p:sp>
          <p:nvSpPr>
            <p:cNvPr id="101457" name="Text Box 557"/>
            <p:cNvSpPr txBox="1">
              <a:spLocks noChangeArrowheads="1"/>
            </p:cNvSpPr>
            <p:nvPr/>
          </p:nvSpPr>
          <p:spPr bwMode="auto">
            <a:xfrm>
              <a:off x="2128"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NAK2</a:t>
              </a:r>
            </a:p>
          </p:txBody>
        </p:sp>
        <p:sp>
          <p:nvSpPr>
            <p:cNvPr id="101458" name="Text Box 558"/>
            <p:cNvSpPr txBox="1">
              <a:spLocks noChangeArrowheads="1"/>
            </p:cNvSpPr>
            <p:nvPr/>
          </p:nvSpPr>
          <p:spPr bwMode="auto">
            <a:xfrm>
              <a:off x="3583"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ACK7</a:t>
              </a:r>
            </a:p>
          </p:txBody>
        </p:sp>
        <p:sp>
          <p:nvSpPr>
            <p:cNvPr id="101459" name="Text Box 559"/>
            <p:cNvSpPr txBox="1">
              <a:spLocks noChangeArrowheads="1"/>
            </p:cNvSpPr>
            <p:nvPr/>
          </p:nvSpPr>
          <p:spPr bwMode="auto">
            <a:xfrm>
              <a:off x="3316"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ACK6</a:t>
              </a: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AADBDBA-2E22-4DCB-9DCE-EAF24DDC634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78</a:t>
            </a:fld>
            <a:r>
              <a:rPr kumimoji="0" lang="en-US" altLang="zh-CN" sz="1000" smtClean="0">
                <a:latin typeface="Arial" panose="020B0604020202020204" pitchFamily="34" charset="0"/>
                <a:ea typeface="宋体" panose="02010600030101010101" pitchFamily="2" charset="-122"/>
              </a:rPr>
              <a:t>-</a:t>
            </a:r>
          </a:p>
        </p:txBody>
      </p:sp>
      <p:sp>
        <p:nvSpPr>
          <p:cNvPr id="103427" name="Rectangle 2"/>
          <p:cNvSpPr>
            <a:spLocks noGrp="1" noChangeArrowheads="1"/>
          </p:cNvSpPr>
          <p:nvPr>
            <p:ph type="title"/>
          </p:nvPr>
        </p:nvSpPr>
        <p:spPr/>
        <p:txBody>
          <a:bodyPr/>
          <a:lstStyle/>
          <a:p>
            <a:pPr eaLnBrk="1" hangingPunct="1"/>
            <a:r>
              <a:rPr lang="zh-CN" altLang="en-US" sz="3200" dirty="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lvl="1" eaLnBrk="1" hangingPunct="1">
              <a:defRPr/>
            </a:pPr>
            <a:r>
              <a:rPr lang="zh-CN" altLang="en-US" dirty="0" smtClean="0"/>
              <a:t>停止等待协议</a:t>
            </a:r>
            <a:endParaRPr lang="en-US" altLang="zh-CN" dirty="0" smtClean="0"/>
          </a:p>
          <a:p>
            <a:pPr lvl="1" eaLnBrk="1" hangingPunct="1">
              <a:defRPr/>
            </a:pPr>
            <a:r>
              <a:rPr lang="zh-CN" altLang="en-US" dirty="0" smtClean="0"/>
              <a:t>连续</a:t>
            </a:r>
            <a:r>
              <a:rPr lang="en-US" altLang="zh-CN" dirty="0" smtClean="0"/>
              <a:t>ARQ</a:t>
            </a:r>
            <a:r>
              <a:rPr lang="zh-CN" altLang="en-US" dirty="0" smtClean="0"/>
              <a:t>协议</a:t>
            </a:r>
            <a:endParaRPr lang="en-US" altLang="zh-CN" dirty="0" smtClean="0"/>
          </a:p>
          <a:p>
            <a:pPr lvl="1" eaLnBrk="1" hangingPunct="1">
              <a:defRPr/>
            </a:pPr>
            <a:r>
              <a:rPr lang="zh-CN" altLang="en-US" dirty="0" smtClean="0"/>
              <a:t>滑动窗口协议</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无线局域网</a:t>
            </a:r>
            <a:endParaRPr lang="en-US" altLang="zh-CN" dirty="0" smtClean="0"/>
          </a:p>
          <a:p>
            <a:pPr eaLnBrk="1" hangingPunct="1">
              <a:defRPr/>
            </a:pPr>
            <a:r>
              <a:rPr lang="zh-CN" altLang="en-US" dirty="0" smtClean="0"/>
              <a:t>总结</a:t>
            </a:r>
            <a:endParaRPr lang="en-US" altLang="zh-CN" dirty="0" smtClean="0"/>
          </a:p>
        </p:txBody>
      </p:sp>
      <p:sp>
        <p:nvSpPr>
          <p:cNvPr id="103429" name="AutoShape 4"/>
          <p:cNvSpPr>
            <a:spLocks noChangeArrowheads="1"/>
          </p:cNvSpPr>
          <p:nvPr/>
        </p:nvSpPr>
        <p:spPr bwMode="auto">
          <a:xfrm>
            <a:off x="0" y="4437063"/>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AF06F731-3A85-437D-8D18-A9BD5CC079C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79</a:t>
            </a:fld>
            <a:r>
              <a:rPr kumimoji="0" lang="en-US" altLang="zh-CN" sz="1000" smtClean="0">
                <a:latin typeface="Arial" panose="020B0604020202020204" pitchFamily="34" charset="0"/>
                <a:ea typeface="宋体" panose="02010600030101010101" pitchFamily="2" charset="-122"/>
              </a:rPr>
              <a:t>-</a:t>
            </a:r>
          </a:p>
        </p:txBody>
      </p:sp>
      <p:sp>
        <p:nvSpPr>
          <p:cNvPr id="104451" name="Rectangle 2"/>
          <p:cNvSpPr>
            <a:spLocks noGrp="1" noChangeArrowheads="1"/>
          </p:cNvSpPr>
          <p:nvPr>
            <p:ph type="title"/>
          </p:nvPr>
        </p:nvSpPr>
        <p:spPr/>
        <p:txBody>
          <a:bodyPr/>
          <a:lstStyle/>
          <a:p>
            <a:r>
              <a:rPr lang="zh-CN" altLang="en-US" sz="3700" smtClean="0"/>
              <a:t>滑动窗口协议</a:t>
            </a:r>
            <a:endParaRPr lang="en-US" altLang="zh-CN" sz="3700" smtClean="0"/>
          </a:p>
        </p:txBody>
      </p:sp>
      <p:sp>
        <p:nvSpPr>
          <p:cNvPr id="104452" name="Rectangle 3"/>
          <p:cNvSpPr>
            <a:spLocks noGrp="1" noChangeArrowheads="1"/>
          </p:cNvSpPr>
          <p:nvPr>
            <p:ph type="body" idx="1"/>
          </p:nvPr>
        </p:nvSpPr>
        <p:spPr/>
        <p:txBody>
          <a:bodyPr/>
          <a:lstStyle/>
          <a:p>
            <a:r>
              <a:rPr lang="zh-CN" altLang="en-US" sz="2600" smtClean="0"/>
              <a:t>引入</a:t>
            </a:r>
            <a:r>
              <a:rPr lang="zh-CN" altLang="en-US" sz="2600" smtClean="0">
                <a:solidFill>
                  <a:srgbClr val="FF0000"/>
                </a:solidFill>
              </a:rPr>
              <a:t>滑动窗口</a:t>
            </a:r>
            <a:r>
              <a:rPr lang="zh-CN" altLang="en-US" sz="2600" smtClean="0"/>
              <a:t>对收发行为进行控制</a:t>
            </a:r>
            <a:endParaRPr lang="en-US" altLang="zh-CN" sz="2600" smtClean="0"/>
          </a:p>
          <a:p>
            <a:r>
              <a:rPr lang="zh-CN" altLang="en-US" sz="2600" smtClean="0"/>
              <a:t>发送方</a:t>
            </a:r>
            <a:endParaRPr lang="en-US" altLang="zh-CN" sz="2600" smtClean="0"/>
          </a:p>
          <a:p>
            <a:pPr lvl="1"/>
            <a:r>
              <a:rPr lang="zh-CN" altLang="en-US" sz="2200" smtClean="0"/>
              <a:t>发送窗口大小</a:t>
            </a:r>
            <a:r>
              <a:rPr lang="en-US" altLang="zh-CN" sz="2200" smtClean="0"/>
              <a:t>: </a:t>
            </a:r>
            <a:r>
              <a:rPr lang="zh-CN" altLang="en-US" sz="2200" smtClean="0"/>
              <a:t>发送方在未收到确认前能够发送的数据帧的最大个数</a:t>
            </a:r>
            <a:endParaRPr lang="en-US" altLang="zh-CN" sz="2200" smtClean="0"/>
          </a:p>
          <a:p>
            <a:pPr lvl="1"/>
            <a:r>
              <a:rPr lang="zh-CN" altLang="en-US" sz="2200" smtClean="0"/>
              <a:t>发送方在未收到确认前最多可以发送多个数据帧</a:t>
            </a:r>
            <a:r>
              <a:rPr lang="en-US" altLang="zh-CN" sz="2200" smtClean="0"/>
              <a:t> (</a:t>
            </a:r>
            <a:r>
              <a:rPr lang="zh-CN" altLang="en-US" sz="2200" smtClean="0"/>
              <a:t>受限于</a:t>
            </a:r>
            <a:r>
              <a:rPr lang="en-US" altLang="zh-CN" sz="2200" smtClean="0"/>
              <a:t> </a:t>
            </a:r>
            <a:r>
              <a:rPr lang="zh-CN" altLang="en-US" sz="2200" smtClean="0">
                <a:solidFill>
                  <a:srgbClr val="0000CC"/>
                </a:solidFill>
              </a:rPr>
              <a:t>发送窗口大小</a:t>
            </a:r>
            <a:r>
              <a:rPr lang="en-US" altLang="zh-CN" sz="2200" smtClean="0"/>
              <a:t>)</a:t>
            </a:r>
          </a:p>
          <a:p>
            <a:pPr lvl="1"/>
            <a:r>
              <a:rPr lang="zh-CN" altLang="en-US" sz="2200" smtClean="0"/>
              <a:t>对未确认的数据帧缓存</a:t>
            </a:r>
            <a:endParaRPr lang="en-US" altLang="zh-CN" sz="2200" smtClean="0"/>
          </a:p>
          <a:p>
            <a:r>
              <a:rPr lang="zh-CN" altLang="en-US" sz="2600" smtClean="0"/>
              <a:t>接收方</a:t>
            </a:r>
            <a:endParaRPr lang="en-US" altLang="zh-CN" sz="2600" smtClean="0"/>
          </a:p>
          <a:p>
            <a:pPr lvl="1"/>
            <a:r>
              <a:rPr lang="zh-CN" altLang="en-US" sz="2200" smtClean="0"/>
              <a:t>接收窗口大小</a:t>
            </a:r>
            <a:r>
              <a:rPr lang="en-US" altLang="zh-CN" sz="2200" smtClean="0"/>
              <a:t>: </a:t>
            </a:r>
            <a:r>
              <a:rPr lang="zh-CN" altLang="en-US" sz="2200" smtClean="0"/>
              <a:t>接收方所能接收的乱序期望数据帧的最大个数</a:t>
            </a:r>
            <a:endParaRPr lang="en-US" altLang="zh-CN" sz="2200" smtClean="0"/>
          </a:p>
          <a:p>
            <a:pPr lvl="1"/>
            <a:r>
              <a:rPr lang="zh-CN" altLang="en-US" sz="2200" smtClean="0"/>
              <a:t>接收方通过</a:t>
            </a:r>
            <a:r>
              <a:rPr lang="en-US" altLang="zh-CN" sz="2200" smtClean="0"/>
              <a:t>ACK</a:t>
            </a:r>
            <a:r>
              <a:rPr lang="zh-CN" altLang="en-US" sz="2200" smtClean="0"/>
              <a:t>告知发送方下一次期望其传送的数据帧编号</a:t>
            </a:r>
            <a:r>
              <a:rPr lang="en-US" altLang="zh-CN" sz="2200" smtClean="0"/>
              <a:t>, </a:t>
            </a:r>
            <a:r>
              <a:rPr lang="zh-CN" altLang="en-US" sz="2200" smtClean="0"/>
              <a:t>避免每次收到数据帧都发送确认</a:t>
            </a:r>
            <a:endParaRPr lang="en-US" altLang="zh-CN" sz="2200" smtClean="0"/>
          </a:p>
          <a:p>
            <a:endParaRPr lang="en-US" altLang="zh-CN" sz="240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90488"/>
            <a:ext cx="7772400" cy="1143001"/>
          </a:xfrm>
        </p:spPr>
        <p:txBody>
          <a:bodyPr/>
          <a:lstStyle/>
          <a:p>
            <a:r>
              <a:rPr lang="zh-CN" altLang="en-US" sz="4800" smtClean="0"/>
              <a:t>直连链路类型</a:t>
            </a:r>
            <a:endParaRPr lang="en-US" altLang="zh-CN" sz="4800" smtClean="0"/>
          </a:p>
        </p:txBody>
      </p:sp>
      <p:sp>
        <p:nvSpPr>
          <p:cNvPr id="14339" name="Rectangle 3"/>
          <p:cNvSpPr>
            <a:spLocks noGrp="1" noChangeArrowheads="1"/>
          </p:cNvSpPr>
          <p:nvPr>
            <p:ph type="body" idx="1"/>
          </p:nvPr>
        </p:nvSpPr>
        <p:spPr>
          <a:xfrm>
            <a:off x="555625" y="1109663"/>
            <a:ext cx="7772400" cy="3292475"/>
          </a:xfrm>
        </p:spPr>
        <p:txBody>
          <a:bodyPr/>
          <a:lstStyle/>
          <a:p>
            <a:r>
              <a:rPr lang="en-US" altLang="zh-CN" smtClean="0"/>
              <a:t>point-to-point</a:t>
            </a:r>
          </a:p>
          <a:p>
            <a:pPr lvl="1"/>
            <a:r>
              <a:rPr lang="en-US" altLang="zh-CN" sz="2000" smtClean="0"/>
              <a:t>PPP for dial-up access</a:t>
            </a:r>
          </a:p>
          <a:p>
            <a:pPr lvl="1"/>
            <a:r>
              <a:rPr lang="en-US" altLang="zh-CN" sz="2000" smtClean="0"/>
              <a:t>point-to-point link between Ethernet switch, host</a:t>
            </a:r>
          </a:p>
          <a:p>
            <a:r>
              <a:rPr lang="en-US" altLang="zh-CN" i="1" smtClean="0">
                <a:solidFill>
                  <a:srgbClr val="CC0000"/>
                </a:solidFill>
              </a:rPr>
              <a:t>broadcast (shared wire or medium)</a:t>
            </a:r>
          </a:p>
          <a:p>
            <a:pPr lvl="1"/>
            <a:r>
              <a:rPr lang="en-US" altLang="zh-CN" sz="2000" smtClean="0"/>
              <a:t>old-fashioned Ethernet</a:t>
            </a:r>
          </a:p>
          <a:p>
            <a:pPr lvl="1"/>
            <a:r>
              <a:rPr lang="en-US" altLang="zh-CN" sz="2000" smtClean="0"/>
              <a:t>upstream HFC</a:t>
            </a:r>
          </a:p>
          <a:p>
            <a:pPr lvl="1"/>
            <a:r>
              <a:rPr lang="en-US" altLang="zh-CN" sz="2000" smtClean="0"/>
              <a:t>802.11 wireless LAN</a:t>
            </a:r>
            <a:endParaRPr lang="en-US" altLang="zh-CN" smtClean="0"/>
          </a:p>
          <a:p>
            <a:endParaRPr lang="zh-CN" altLang="en-US" smtClean="0"/>
          </a:p>
        </p:txBody>
      </p:sp>
      <p:sp>
        <p:nvSpPr>
          <p:cNvPr id="14340" name="Text Box 5"/>
          <p:cNvSpPr txBox="1">
            <a:spLocks noChangeArrowheads="1"/>
          </p:cNvSpPr>
          <p:nvPr/>
        </p:nvSpPr>
        <p:spPr bwMode="auto">
          <a:xfrm>
            <a:off x="933450" y="6232525"/>
            <a:ext cx="16017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wire (e.g., </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cabled Ethernet)</a:t>
            </a:r>
          </a:p>
        </p:txBody>
      </p:sp>
      <p:sp>
        <p:nvSpPr>
          <p:cNvPr id="14341" name="Text Box 6"/>
          <p:cNvSpPr txBox="1">
            <a:spLocks noChangeArrowheads="1"/>
          </p:cNvSpPr>
          <p:nvPr/>
        </p:nvSpPr>
        <p:spPr bwMode="auto">
          <a:xfrm>
            <a:off x="2781300" y="6221413"/>
            <a:ext cx="16906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RF</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 (e.g., 802.11 WiFi)</a:t>
            </a:r>
          </a:p>
        </p:txBody>
      </p:sp>
      <p:sp>
        <p:nvSpPr>
          <p:cNvPr id="14342" name="Text Box 7"/>
          <p:cNvSpPr txBox="1">
            <a:spLocks noChangeArrowheads="1"/>
          </p:cNvSpPr>
          <p:nvPr/>
        </p:nvSpPr>
        <p:spPr bwMode="auto">
          <a:xfrm>
            <a:off x="5070475" y="6229350"/>
            <a:ext cx="10112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RF</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(satellite) </a:t>
            </a:r>
          </a:p>
        </p:txBody>
      </p:sp>
      <p:sp>
        <p:nvSpPr>
          <p:cNvPr id="14343" name="Text Box 8"/>
          <p:cNvSpPr txBox="1">
            <a:spLocks noChangeArrowheads="1"/>
          </p:cNvSpPr>
          <p:nvPr/>
        </p:nvSpPr>
        <p:spPr bwMode="auto">
          <a:xfrm>
            <a:off x="6543675" y="6238875"/>
            <a:ext cx="19764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humans at a</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cocktail party </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air, acoustical)</a:t>
            </a:r>
          </a:p>
        </p:txBody>
      </p:sp>
      <p:sp>
        <p:nvSpPr>
          <p:cNvPr id="14344" name="Line 173"/>
          <p:cNvSpPr>
            <a:spLocks noChangeShapeType="1"/>
          </p:cNvSpPr>
          <p:nvPr/>
        </p:nvSpPr>
        <p:spPr bwMode="auto">
          <a:xfrm flipH="1">
            <a:off x="1544638" y="5060950"/>
            <a:ext cx="466725" cy="890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 name="Line 174"/>
          <p:cNvSpPr>
            <a:spLocks noChangeShapeType="1"/>
          </p:cNvSpPr>
          <p:nvPr/>
        </p:nvSpPr>
        <p:spPr bwMode="auto">
          <a:xfrm>
            <a:off x="1527175" y="5532438"/>
            <a:ext cx="2428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 name="Line 175"/>
          <p:cNvSpPr>
            <a:spLocks noChangeShapeType="1"/>
          </p:cNvSpPr>
          <p:nvPr/>
        </p:nvSpPr>
        <p:spPr bwMode="auto">
          <a:xfrm>
            <a:off x="1392238" y="5868988"/>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7" name="Line 176"/>
          <p:cNvSpPr>
            <a:spLocks noChangeShapeType="1"/>
          </p:cNvSpPr>
          <p:nvPr/>
        </p:nvSpPr>
        <p:spPr bwMode="auto">
          <a:xfrm flipV="1">
            <a:off x="1836738" y="5392738"/>
            <a:ext cx="177800" cy="7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8" name="Group 382"/>
          <p:cNvGrpSpPr>
            <a:grpSpLocks/>
          </p:cNvGrpSpPr>
          <p:nvPr/>
        </p:nvGrpSpPr>
        <p:grpSpPr bwMode="auto">
          <a:xfrm>
            <a:off x="4808538" y="5900738"/>
            <a:ext cx="288925" cy="220662"/>
            <a:chOff x="2274" y="2821"/>
            <a:chExt cx="215" cy="238"/>
          </a:xfrm>
        </p:grpSpPr>
        <p:sp>
          <p:nvSpPr>
            <p:cNvPr id="14533"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4" name="Line 38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5" name="Freeform 38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36" name="Line 38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7" name="Freeform 38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4538" name="Line 38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9" name="Freeform 38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4540" name="Freeform 39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41"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2"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4543" name="Line 39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 name="Line 39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 name="Line 39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 name="Freeform 39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nvGrpSpPr>
          <p:cNvPr id="14349" name="Group 398"/>
          <p:cNvGrpSpPr>
            <a:grpSpLocks/>
          </p:cNvGrpSpPr>
          <p:nvPr/>
        </p:nvGrpSpPr>
        <p:grpSpPr bwMode="auto">
          <a:xfrm>
            <a:off x="5314950" y="5881688"/>
            <a:ext cx="223838" cy="254000"/>
            <a:chOff x="2274" y="2821"/>
            <a:chExt cx="215" cy="238"/>
          </a:xfrm>
        </p:grpSpPr>
        <p:sp>
          <p:nvSpPr>
            <p:cNvPr id="14519"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0" name="Line 400"/>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21" name="Freeform 401"/>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2" name="Line 402"/>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23" name="Freeform 403"/>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4" name="Line 404"/>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25" name="Freeform 405"/>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6" name="Freeform 406"/>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7"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28"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4529" name="Line 409"/>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0" name="Line 410"/>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1" name="Line 411"/>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2" name="Freeform 412"/>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nvGrpSpPr>
          <p:cNvPr id="14350" name="Group 413"/>
          <p:cNvGrpSpPr>
            <a:grpSpLocks/>
          </p:cNvGrpSpPr>
          <p:nvPr/>
        </p:nvGrpSpPr>
        <p:grpSpPr bwMode="auto">
          <a:xfrm flipH="1">
            <a:off x="5694363" y="5910263"/>
            <a:ext cx="298450" cy="211137"/>
            <a:chOff x="2274" y="2821"/>
            <a:chExt cx="215" cy="238"/>
          </a:xfrm>
        </p:grpSpPr>
        <p:sp>
          <p:nvSpPr>
            <p:cNvPr id="14505"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6" name="Line 41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07" name="Freeform 41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08" name="Line 41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09" name="Freeform 41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4510" name="Line 41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1" name="Freeform 42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4512" name="Freeform 42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13"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14"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4515" name="Line 42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6" name="Line 42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7" name="Line 42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8" name="Freeform 42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pic>
        <p:nvPicPr>
          <p:cNvPr id="14351" name="Picture 429" descr="MMj0395775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81588" y="5187950"/>
            <a:ext cx="5619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432" descr="cock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063" y="5106988"/>
            <a:ext cx="20304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3" name="Line 434"/>
          <p:cNvSpPr>
            <a:spLocks noChangeShapeType="1"/>
          </p:cNvSpPr>
          <p:nvPr/>
        </p:nvSpPr>
        <p:spPr bwMode="auto">
          <a:xfrm>
            <a:off x="1708150" y="516572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4" name="Line 435"/>
          <p:cNvSpPr>
            <a:spLocks noChangeShapeType="1"/>
          </p:cNvSpPr>
          <p:nvPr/>
        </p:nvSpPr>
        <p:spPr bwMode="auto">
          <a:xfrm>
            <a:off x="1708150" y="516572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5" name="Line 436"/>
          <p:cNvSpPr>
            <a:spLocks noChangeShapeType="1"/>
          </p:cNvSpPr>
          <p:nvPr/>
        </p:nvSpPr>
        <p:spPr bwMode="auto">
          <a:xfrm>
            <a:off x="1639888" y="5802313"/>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56" name="Group 506"/>
          <p:cNvGrpSpPr>
            <a:grpSpLocks/>
          </p:cNvGrpSpPr>
          <p:nvPr/>
        </p:nvGrpSpPr>
        <p:grpSpPr bwMode="auto">
          <a:xfrm flipH="1">
            <a:off x="977900" y="5678488"/>
            <a:ext cx="501650" cy="512762"/>
            <a:chOff x="2839" y="3501"/>
            <a:chExt cx="755" cy="803"/>
          </a:xfrm>
        </p:grpSpPr>
        <p:pic>
          <p:nvPicPr>
            <p:cNvPr id="14503" name="Picture 50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04"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57" name="Group 621"/>
          <p:cNvGrpSpPr>
            <a:grpSpLocks/>
          </p:cNvGrpSpPr>
          <p:nvPr/>
        </p:nvGrpSpPr>
        <p:grpSpPr bwMode="auto">
          <a:xfrm>
            <a:off x="3038475" y="4724400"/>
            <a:ext cx="635000" cy="485775"/>
            <a:chOff x="3061" y="2530"/>
            <a:chExt cx="400" cy="306"/>
          </a:xfrm>
        </p:grpSpPr>
        <p:grpSp>
          <p:nvGrpSpPr>
            <p:cNvPr id="14472" name="Group 494"/>
            <p:cNvGrpSpPr>
              <a:grpSpLocks/>
            </p:cNvGrpSpPr>
            <p:nvPr/>
          </p:nvGrpSpPr>
          <p:grpSpPr bwMode="auto">
            <a:xfrm>
              <a:off x="3061" y="2530"/>
              <a:ext cx="327" cy="81"/>
              <a:chOff x="2199" y="955"/>
              <a:chExt cx="2547" cy="506"/>
            </a:xfrm>
          </p:grpSpPr>
          <p:sp>
            <p:nvSpPr>
              <p:cNvPr id="14497"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98"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99"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00"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01" name="Freeform 499"/>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02"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73" name="Picture 549"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74"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475" name="Picture 551"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76"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7"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8"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9"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0"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1"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82" name="Group 558"/>
            <p:cNvGrpSpPr>
              <a:grpSpLocks/>
            </p:cNvGrpSpPr>
            <p:nvPr/>
          </p:nvGrpSpPr>
          <p:grpSpPr bwMode="auto">
            <a:xfrm>
              <a:off x="3186" y="2777"/>
              <a:ext cx="55" cy="24"/>
              <a:chOff x="1740" y="2642"/>
              <a:chExt cx="752" cy="327"/>
            </a:xfrm>
          </p:grpSpPr>
          <p:sp>
            <p:nvSpPr>
              <p:cNvPr id="14491"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2"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3"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4"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5"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6"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83"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4"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5"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6"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7"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8"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9"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0"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58" name="Group 632"/>
          <p:cNvGrpSpPr>
            <a:grpSpLocks/>
          </p:cNvGrpSpPr>
          <p:nvPr/>
        </p:nvGrpSpPr>
        <p:grpSpPr bwMode="auto">
          <a:xfrm>
            <a:off x="3925888" y="4892675"/>
            <a:ext cx="536575" cy="401638"/>
            <a:chOff x="3328" y="2543"/>
            <a:chExt cx="338" cy="253"/>
          </a:xfrm>
        </p:grpSpPr>
        <p:grpSp>
          <p:nvGrpSpPr>
            <p:cNvPr id="14445" name="Group 487"/>
            <p:cNvGrpSpPr>
              <a:grpSpLocks/>
            </p:cNvGrpSpPr>
            <p:nvPr/>
          </p:nvGrpSpPr>
          <p:grpSpPr bwMode="auto">
            <a:xfrm>
              <a:off x="3328" y="2543"/>
              <a:ext cx="327" cy="81"/>
              <a:chOff x="2199" y="955"/>
              <a:chExt cx="2547" cy="506"/>
            </a:xfrm>
          </p:grpSpPr>
          <p:sp>
            <p:nvSpPr>
              <p:cNvPr id="14466"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7"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8"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9"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70" name="Freeform 492"/>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71"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46" name="Picture 57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7"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448" name="Picture 57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9"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0"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1"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2"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3"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4"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55" name="Group 580"/>
            <p:cNvGrpSpPr>
              <a:grpSpLocks/>
            </p:cNvGrpSpPr>
            <p:nvPr/>
          </p:nvGrpSpPr>
          <p:grpSpPr bwMode="auto">
            <a:xfrm>
              <a:off x="3458" y="2737"/>
              <a:ext cx="55" cy="24"/>
              <a:chOff x="1740" y="2642"/>
              <a:chExt cx="752" cy="327"/>
            </a:xfrm>
          </p:grpSpPr>
          <p:sp>
            <p:nvSpPr>
              <p:cNvPr id="14460"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1"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2"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3"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4"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5"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56"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7"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8"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9"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59" name="Group 631"/>
          <p:cNvGrpSpPr>
            <a:grpSpLocks/>
          </p:cNvGrpSpPr>
          <p:nvPr/>
        </p:nvGrpSpPr>
        <p:grpSpPr bwMode="auto">
          <a:xfrm>
            <a:off x="3308350" y="5153025"/>
            <a:ext cx="585788" cy="419100"/>
            <a:chOff x="5096" y="2218"/>
            <a:chExt cx="369" cy="264"/>
          </a:xfrm>
        </p:grpSpPr>
        <p:grpSp>
          <p:nvGrpSpPr>
            <p:cNvPr id="14436" name="Group 622"/>
            <p:cNvGrpSpPr>
              <a:grpSpLocks/>
            </p:cNvGrpSpPr>
            <p:nvPr/>
          </p:nvGrpSpPr>
          <p:grpSpPr bwMode="auto">
            <a:xfrm>
              <a:off x="5096" y="2218"/>
              <a:ext cx="327" cy="81"/>
              <a:chOff x="2199" y="955"/>
              <a:chExt cx="2547" cy="506"/>
            </a:xfrm>
          </p:grpSpPr>
          <p:sp>
            <p:nvSpPr>
              <p:cNvPr id="14439"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0"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1"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2"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3" name="Freeform 627"/>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4"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37" name="Picture 629"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 name="Picture 630"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0" name="Group 633"/>
          <p:cNvGrpSpPr>
            <a:grpSpLocks/>
          </p:cNvGrpSpPr>
          <p:nvPr/>
        </p:nvGrpSpPr>
        <p:grpSpPr bwMode="auto">
          <a:xfrm>
            <a:off x="3009900" y="5578475"/>
            <a:ext cx="635000" cy="485775"/>
            <a:chOff x="3061" y="2530"/>
            <a:chExt cx="400" cy="306"/>
          </a:xfrm>
        </p:grpSpPr>
        <p:grpSp>
          <p:nvGrpSpPr>
            <p:cNvPr id="14405" name="Group 634"/>
            <p:cNvGrpSpPr>
              <a:grpSpLocks/>
            </p:cNvGrpSpPr>
            <p:nvPr/>
          </p:nvGrpSpPr>
          <p:grpSpPr bwMode="auto">
            <a:xfrm>
              <a:off x="3061" y="2530"/>
              <a:ext cx="327" cy="81"/>
              <a:chOff x="2199" y="955"/>
              <a:chExt cx="2547" cy="506"/>
            </a:xfrm>
          </p:grpSpPr>
          <p:sp>
            <p:nvSpPr>
              <p:cNvPr id="14430"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1"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2"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3"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4" name="Freeform 639"/>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5"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06" name="Picture 64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07"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408" name="Picture 64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09"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0"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1"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2"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3"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4"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15" name="Group 650"/>
            <p:cNvGrpSpPr>
              <a:grpSpLocks/>
            </p:cNvGrpSpPr>
            <p:nvPr/>
          </p:nvGrpSpPr>
          <p:grpSpPr bwMode="auto">
            <a:xfrm>
              <a:off x="3186" y="2777"/>
              <a:ext cx="55" cy="24"/>
              <a:chOff x="1740" y="2642"/>
              <a:chExt cx="752" cy="327"/>
            </a:xfrm>
          </p:grpSpPr>
          <p:sp>
            <p:nvSpPr>
              <p:cNvPr id="14424"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5"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6"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7"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8"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9"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16"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7"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8"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9"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0"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1"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2"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3"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61" name="Group 665"/>
          <p:cNvGrpSpPr>
            <a:grpSpLocks/>
          </p:cNvGrpSpPr>
          <p:nvPr/>
        </p:nvGrpSpPr>
        <p:grpSpPr bwMode="auto">
          <a:xfrm>
            <a:off x="3492500" y="5634038"/>
            <a:ext cx="635000" cy="485775"/>
            <a:chOff x="3061" y="2530"/>
            <a:chExt cx="400" cy="306"/>
          </a:xfrm>
        </p:grpSpPr>
        <p:grpSp>
          <p:nvGrpSpPr>
            <p:cNvPr id="14374" name="Group 666"/>
            <p:cNvGrpSpPr>
              <a:grpSpLocks/>
            </p:cNvGrpSpPr>
            <p:nvPr/>
          </p:nvGrpSpPr>
          <p:grpSpPr bwMode="auto">
            <a:xfrm>
              <a:off x="3061" y="2530"/>
              <a:ext cx="327" cy="81"/>
              <a:chOff x="2199" y="955"/>
              <a:chExt cx="2547" cy="506"/>
            </a:xfrm>
          </p:grpSpPr>
          <p:sp>
            <p:nvSpPr>
              <p:cNvPr id="14399"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0"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1"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2"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3" name="Freeform 671"/>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4"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375" name="Picture 673"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6"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377" name="Picture 675"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8"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79"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0"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1"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2"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3"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384" name="Group 682"/>
            <p:cNvGrpSpPr>
              <a:grpSpLocks/>
            </p:cNvGrpSpPr>
            <p:nvPr/>
          </p:nvGrpSpPr>
          <p:grpSpPr bwMode="auto">
            <a:xfrm>
              <a:off x="3186" y="2777"/>
              <a:ext cx="55" cy="24"/>
              <a:chOff x="1740" y="2642"/>
              <a:chExt cx="752" cy="327"/>
            </a:xfrm>
          </p:grpSpPr>
          <p:sp>
            <p:nvSpPr>
              <p:cNvPr id="14393"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4"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5"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6"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7"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8"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385"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6"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7"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8"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9"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0"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1"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2"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62" name="Group 699"/>
          <p:cNvGrpSpPr>
            <a:grpSpLocks/>
          </p:cNvGrpSpPr>
          <p:nvPr/>
        </p:nvGrpSpPr>
        <p:grpSpPr bwMode="auto">
          <a:xfrm flipH="1">
            <a:off x="1131888" y="5233988"/>
            <a:ext cx="501650" cy="512762"/>
            <a:chOff x="2839" y="3501"/>
            <a:chExt cx="755" cy="803"/>
          </a:xfrm>
        </p:grpSpPr>
        <p:pic>
          <p:nvPicPr>
            <p:cNvPr id="14372" name="Picture 7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3"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63" name="Group 702"/>
          <p:cNvGrpSpPr>
            <a:grpSpLocks/>
          </p:cNvGrpSpPr>
          <p:nvPr/>
        </p:nvGrpSpPr>
        <p:grpSpPr bwMode="auto">
          <a:xfrm flipH="1">
            <a:off x="1282700" y="4806950"/>
            <a:ext cx="501650" cy="512763"/>
            <a:chOff x="2839" y="3501"/>
            <a:chExt cx="755" cy="803"/>
          </a:xfrm>
        </p:grpSpPr>
        <p:pic>
          <p:nvPicPr>
            <p:cNvPr id="14370" name="Picture 70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1"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64" name="Group 705"/>
          <p:cNvGrpSpPr>
            <a:grpSpLocks/>
          </p:cNvGrpSpPr>
          <p:nvPr/>
        </p:nvGrpSpPr>
        <p:grpSpPr bwMode="auto">
          <a:xfrm>
            <a:off x="1955800" y="5194300"/>
            <a:ext cx="501650" cy="512763"/>
            <a:chOff x="2839" y="3501"/>
            <a:chExt cx="755" cy="803"/>
          </a:xfrm>
        </p:grpSpPr>
        <p:pic>
          <p:nvPicPr>
            <p:cNvPr id="14368" name="Picture 70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9"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65" name="Group 708"/>
          <p:cNvGrpSpPr>
            <a:grpSpLocks/>
          </p:cNvGrpSpPr>
          <p:nvPr/>
        </p:nvGrpSpPr>
        <p:grpSpPr bwMode="auto">
          <a:xfrm>
            <a:off x="1757363" y="5634038"/>
            <a:ext cx="501650" cy="512762"/>
            <a:chOff x="2839" y="3501"/>
            <a:chExt cx="755" cy="803"/>
          </a:xfrm>
        </p:grpSpPr>
        <p:pic>
          <p:nvPicPr>
            <p:cNvPr id="14366" name="Picture 70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7"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6408482-6412-464E-8BD2-1A2D675E5AA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80</a:t>
            </a:fld>
            <a:r>
              <a:rPr kumimoji="0" lang="en-US" altLang="zh-CN" sz="1000" smtClean="0">
                <a:latin typeface="Arial" panose="020B0604020202020204" pitchFamily="34" charset="0"/>
                <a:ea typeface="宋体" panose="02010600030101010101" pitchFamily="2" charset="-122"/>
              </a:rPr>
              <a:t>-</a:t>
            </a:r>
          </a:p>
        </p:txBody>
      </p:sp>
      <p:sp>
        <p:nvSpPr>
          <p:cNvPr id="105475" name="Rectangle 2"/>
          <p:cNvSpPr>
            <a:spLocks noGrp="1" noChangeArrowheads="1"/>
          </p:cNvSpPr>
          <p:nvPr>
            <p:ph type="title"/>
          </p:nvPr>
        </p:nvSpPr>
        <p:spPr/>
        <p:txBody>
          <a:bodyPr/>
          <a:lstStyle/>
          <a:p>
            <a:r>
              <a:rPr lang="zh-CN" altLang="en-US" sz="3700" smtClean="0"/>
              <a:t>滑动窗口协议</a:t>
            </a:r>
            <a:endParaRPr lang="en-US" altLang="zh-CN" sz="3700" smtClean="0"/>
          </a:p>
        </p:txBody>
      </p:sp>
      <p:sp>
        <p:nvSpPr>
          <p:cNvPr id="105476" name="Rectangle 3"/>
          <p:cNvSpPr>
            <a:spLocks noGrp="1" noChangeArrowheads="1"/>
          </p:cNvSpPr>
          <p:nvPr>
            <p:ph type="body" idx="1"/>
          </p:nvPr>
        </p:nvSpPr>
        <p:spPr/>
        <p:txBody>
          <a:bodyPr/>
          <a:lstStyle/>
          <a:p>
            <a:endParaRPr lang="en-US" altLang="zh-CN" sz="2600" smtClean="0"/>
          </a:p>
          <a:p>
            <a:r>
              <a:rPr lang="en-US" altLang="zh-CN" sz="2600" smtClean="0"/>
              <a:t>Sender side</a:t>
            </a:r>
          </a:p>
          <a:p>
            <a:endParaRPr lang="en-US" altLang="zh-CN" sz="2600" smtClean="0"/>
          </a:p>
          <a:p>
            <a:endParaRPr lang="en-US" altLang="zh-CN" sz="2600" smtClean="0"/>
          </a:p>
          <a:p>
            <a:endParaRPr lang="en-US" altLang="zh-CN" sz="2600" smtClean="0"/>
          </a:p>
          <a:p>
            <a:endParaRPr lang="en-US" altLang="zh-CN" sz="1800" smtClean="0"/>
          </a:p>
          <a:p>
            <a:r>
              <a:rPr lang="en-US" altLang="zh-CN" sz="2600" smtClean="0"/>
              <a:t>Receiver side</a:t>
            </a:r>
          </a:p>
        </p:txBody>
      </p:sp>
      <p:grpSp>
        <p:nvGrpSpPr>
          <p:cNvPr id="105477" name="Group 12"/>
          <p:cNvGrpSpPr>
            <a:grpSpLocks/>
          </p:cNvGrpSpPr>
          <p:nvPr/>
        </p:nvGrpSpPr>
        <p:grpSpPr bwMode="auto">
          <a:xfrm>
            <a:off x="165100" y="2249488"/>
            <a:ext cx="8640763" cy="4618037"/>
            <a:chOff x="113" y="1616"/>
            <a:chExt cx="5443" cy="2909"/>
          </a:xfrm>
        </p:grpSpPr>
        <p:grpSp>
          <p:nvGrpSpPr>
            <p:cNvPr id="105478" name="Group 11"/>
            <p:cNvGrpSpPr>
              <a:grpSpLocks/>
            </p:cNvGrpSpPr>
            <p:nvPr/>
          </p:nvGrpSpPr>
          <p:grpSpPr bwMode="auto">
            <a:xfrm>
              <a:off x="113" y="1616"/>
              <a:ext cx="5443" cy="2271"/>
              <a:chOff x="113" y="1616"/>
              <a:chExt cx="5443" cy="2271"/>
            </a:xfrm>
          </p:grpSpPr>
          <p:pic>
            <p:nvPicPr>
              <p:cNvPr id="1054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616"/>
                <a:ext cx="3448"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2976"/>
                <a:ext cx="3538" cy="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2" name="Text Box 7"/>
              <p:cNvSpPr txBox="1">
                <a:spLocks noChangeArrowheads="1"/>
              </p:cNvSpPr>
              <p:nvPr/>
            </p:nvSpPr>
            <p:spPr bwMode="auto">
              <a:xfrm>
                <a:off x="2699" y="2317"/>
                <a:ext cx="238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SWS</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发送窗口大小</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LAR</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最后收到的</a:t>
                </a:r>
                <a:r>
                  <a:rPr kumimoji="0" lang="en-US" altLang="zh-CN" sz="1800">
                    <a:latin typeface="Arial" panose="020B0604020202020204" pitchFamily="34" charset="0"/>
                    <a:ea typeface="宋体" panose="02010600030101010101" pitchFamily="2" charset="-122"/>
                  </a:rPr>
                  <a:t>ACK</a:t>
                </a:r>
                <a:r>
                  <a:rPr kumimoji="0" lang="zh-CN" altLang="en-US" sz="1800">
                    <a:latin typeface="Arial" panose="020B0604020202020204" pitchFamily="34" charset="0"/>
                    <a:ea typeface="宋体" panose="02010600030101010101" pitchFamily="2" charset="-122"/>
                  </a:rPr>
                  <a:t>中的</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LFS</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最后发送的数据帧的</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p:txBody>
          </p:sp>
          <p:pic>
            <p:nvPicPr>
              <p:cNvPr id="10548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 y="1797"/>
                <a:ext cx="1497" cy="366"/>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pic>
            <p:nvPicPr>
              <p:cNvPr id="10548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 y="3158"/>
                <a:ext cx="1542" cy="382"/>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grpSp>
        <p:sp>
          <p:nvSpPr>
            <p:cNvPr id="105479" name="Text Box 8"/>
            <p:cNvSpPr txBox="1">
              <a:spLocks noChangeArrowheads="1"/>
            </p:cNvSpPr>
            <p:nvPr/>
          </p:nvSpPr>
          <p:spPr bwMode="auto">
            <a:xfrm>
              <a:off x="2699" y="3769"/>
              <a:ext cx="266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RWS</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接收窗口大小</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LAF</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允许接收的数据帧的最大</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LFR</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最后接收的数据帧的</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360061E-4A3D-4284-A706-A7736259727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81</a:t>
            </a:fld>
            <a:r>
              <a:rPr kumimoji="0" lang="en-US" altLang="zh-CN" sz="1000" smtClean="0">
                <a:latin typeface="Arial" panose="020B0604020202020204" pitchFamily="34" charset="0"/>
                <a:ea typeface="宋体" panose="02010600030101010101" pitchFamily="2" charset="-122"/>
              </a:rPr>
              <a:t>-</a:t>
            </a:r>
          </a:p>
        </p:txBody>
      </p:sp>
      <p:sp>
        <p:nvSpPr>
          <p:cNvPr id="106499" name="Rectangle 2"/>
          <p:cNvSpPr>
            <a:spLocks noGrp="1" noChangeArrowheads="1"/>
          </p:cNvSpPr>
          <p:nvPr>
            <p:ph type="title"/>
          </p:nvPr>
        </p:nvSpPr>
        <p:spPr/>
        <p:txBody>
          <a:bodyPr/>
          <a:lstStyle/>
          <a:p>
            <a:r>
              <a:rPr lang="zh-CN" altLang="en-US" sz="3700" smtClean="0"/>
              <a:t>滑动窗口协议</a:t>
            </a:r>
            <a:endParaRPr lang="en-US" altLang="zh-CN" sz="3700" smtClean="0"/>
          </a:p>
        </p:txBody>
      </p:sp>
      <p:sp>
        <p:nvSpPr>
          <p:cNvPr id="106500" name="Rectangle 3"/>
          <p:cNvSpPr>
            <a:spLocks noGrp="1" noChangeArrowheads="1"/>
          </p:cNvSpPr>
          <p:nvPr>
            <p:ph type="body" idx="1"/>
          </p:nvPr>
        </p:nvSpPr>
        <p:spPr/>
        <p:txBody>
          <a:bodyPr/>
          <a:lstStyle/>
          <a:p>
            <a:pPr>
              <a:lnSpc>
                <a:spcPct val="90000"/>
              </a:lnSpc>
            </a:pPr>
            <a:r>
              <a:rPr lang="zh-CN" altLang="en-US" sz="2200" smtClean="0"/>
              <a:t>接收方</a:t>
            </a:r>
            <a:r>
              <a:rPr lang="en-US" altLang="zh-CN" sz="2200" smtClean="0"/>
              <a:t>: </a:t>
            </a:r>
            <a:r>
              <a:rPr lang="zh-CN" altLang="en-US" sz="2200" smtClean="0"/>
              <a:t>接收数据帧</a:t>
            </a:r>
            <a:endParaRPr lang="en-US" altLang="zh-CN" sz="2200" smtClean="0"/>
          </a:p>
          <a:p>
            <a:pPr lvl="1">
              <a:lnSpc>
                <a:spcPct val="90000"/>
              </a:lnSpc>
            </a:pPr>
            <a:r>
              <a:rPr lang="zh-CN" altLang="en-US" sz="2200" smtClean="0"/>
              <a:t>如果一个数据帧到达</a:t>
            </a:r>
            <a:r>
              <a:rPr lang="en-US" altLang="zh-CN" sz="2200" smtClean="0"/>
              <a:t>(</a:t>
            </a:r>
            <a:r>
              <a:rPr lang="zh-CN" altLang="en-US" sz="2200" smtClean="0"/>
              <a:t>帧序号为</a:t>
            </a:r>
            <a:r>
              <a:rPr lang="en-US" altLang="zh-CN" sz="2200" smtClean="0">
                <a:latin typeface="Courier New" panose="02070309020205020404" pitchFamily="49" charset="0"/>
              </a:rPr>
              <a:t>SeqNum</a:t>
            </a:r>
            <a:r>
              <a:rPr lang="en-US" altLang="zh-CN" sz="2200" smtClean="0"/>
              <a:t> )</a:t>
            </a:r>
          </a:p>
          <a:p>
            <a:pPr lvl="1">
              <a:lnSpc>
                <a:spcPct val="90000"/>
              </a:lnSpc>
            </a:pPr>
            <a:r>
              <a:rPr lang="zh-CN" altLang="en-US" sz="2200" smtClean="0">
                <a:latin typeface="Courier New" panose="02070309020205020404" pitchFamily="49" charset="0"/>
              </a:rPr>
              <a:t>如果</a:t>
            </a:r>
            <a:r>
              <a:rPr lang="en-US" altLang="zh-CN" sz="2200" smtClean="0">
                <a:latin typeface="Courier New" panose="02070309020205020404" pitchFamily="49" charset="0"/>
              </a:rPr>
              <a:t>SeqNum</a:t>
            </a:r>
            <a:r>
              <a:rPr lang="en-US" altLang="zh-CN" sz="2200" smtClean="0"/>
              <a:t> ≤ </a:t>
            </a:r>
            <a:r>
              <a:rPr lang="en-US" altLang="zh-CN" sz="2200" smtClean="0">
                <a:latin typeface="Courier New" panose="02070309020205020404" pitchFamily="49" charset="0"/>
              </a:rPr>
              <a:t>LFR</a:t>
            </a:r>
            <a:r>
              <a:rPr lang="en-US" altLang="zh-CN" sz="2200" smtClean="0"/>
              <a:t> </a:t>
            </a:r>
            <a:r>
              <a:rPr lang="zh-CN" altLang="en-US" sz="2200" smtClean="0"/>
              <a:t>或</a:t>
            </a:r>
            <a:r>
              <a:rPr lang="en-US" altLang="zh-CN" sz="2200" smtClean="0">
                <a:latin typeface="Courier New" panose="02070309020205020404" pitchFamily="49" charset="0"/>
              </a:rPr>
              <a:t>SeqNum</a:t>
            </a:r>
            <a:r>
              <a:rPr lang="en-US" altLang="zh-CN" sz="2200" smtClean="0"/>
              <a:t> &gt; </a:t>
            </a:r>
            <a:r>
              <a:rPr lang="en-US" altLang="zh-CN" sz="2200" smtClean="0">
                <a:latin typeface="Courier New" panose="02070309020205020404" pitchFamily="49" charset="0"/>
              </a:rPr>
              <a:t>LAF</a:t>
            </a:r>
            <a:r>
              <a:rPr lang="en-US" altLang="zh-CN" sz="2200" smtClean="0"/>
              <a:t>, </a:t>
            </a:r>
          </a:p>
          <a:p>
            <a:pPr lvl="2">
              <a:lnSpc>
                <a:spcPct val="90000"/>
              </a:lnSpc>
            </a:pPr>
            <a:r>
              <a:rPr lang="zh-CN" altLang="en-US" sz="2200" smtClean="0"/>
              <a:t>数据帧落在接收窗口外</a:t>
            </a:r>
            <a:r>
              <a:rPr lang="en-US" altLang="zh-CN" sz="2200" smtClean="0"/>
              <a:t>, </a:t>
            </a:r>
            <a:r>
              <a:rPr lang="zh-CN" altLang="en-US" sz="2200" smtClean="0"/>
              <a:t>则丢弃该数据帧</a:t>
            </a:r>
            <a:r>
              <a:rPr lang="en-US" altLang="zh-CN" sz="2200" smtClean="0"/>
              <a:t>. </a:t>
            </a:r>
          </a:p>
          <a:p>
            <a:pPr lvl="1">
              <a:lnSpc>
                <a:spcPct val="90000"/>
              </a:lnSpc>
            </a:pPr>
            <a:r>
              <a:rPr lang="zh-CN" altLang="en-US" sz="2200" smtClean="0">
                <a:latin typeface="Courier New" panose="02070309020205020404" pitchFamily="49" charset="0"/>
              </a:rPr>
              <a:t>如果</a:t>
            </a:r>
            <a:r>
              <a:rPr lang="en-US" altLang="zh-CN" sz="2200" smtClean="0">
                <a:latin typeface="Courier New" panose="02070309020205020404" pitchFamily="49" charset="0"/>
              </a:rPr>
              <a:t>LFR</a:t>
            </a:r>
            <a:r>
              <a:rPr lang="en-US" altLang="zh-CN" sz="2200" smtClean="0"/>
              <a:t> &lt; </a:t>
            </a:r>
            <a:r>
              <a:rPr lang="en-US" altLang="zh-CN" sz="2200" smtClean="0">
                <a:latin typeface="Courier New" panose="02070309020205020404" pitchFamily="49" charset="0"/>
              </a:rPr>
              <a:t>SeqNum</a:t>
            </a:r>
            <a:r>
              <a:rPr lang="en-US" altLang="zh-CN" sz="2200" smtClean="0"/>
              <a:t> ≤ </a:t>
            </a:r>
            <a:r>
              <a:rPr lang="en-US" altLang="zh-CN" sz="2200" smtClean="0">
                <a:latin typeface="Courier New" panose="02070309020205020404" pitchFamily="49" charset="0"/>
              </a:rPr>
              <a:t>LAF</a:t>
            </a:r>
            <a:r>
              <a:rPr lang="en-US" altLang="zh-CN" sz="2200" smtClean="0"/>
              <a:t>, </a:t>
            </a:r>
          </a:p>
          <a:p>
            <a:pPr lvl="2">
              <a:lnSpc>
                <a:spcPct val="90000"/>
              </a:lnSpc>
            </a:pPr>
            <a:r>
              <a:rPr lang="zh-CN" altLang="en-US" sz="2200" smtClean="0"/>
              <a:t>数据帧落在接收窗口内</a:t>
            </a:r>
            <a:r>
              <a:rPr lang="en-US" altLang="zh-CN" sz="2200" smtClean="0"/>
              <a:t>, </a:t>
            </a:r>
            <a:r>
              <a:rPr lang="zh-CN" altLang="en-US" sz="2200" smtClean="0"/>
              <a:t>则接收</a:t>
            </a:r>
            <a:r>
              <a:rPr lang="en-US" altLang="zh-CN" sz="2200" smtClean="0"/>
              <a:t>. </a:t>
            </a:r>
          </a:p>
          <a:p>
            <a:pPr lvl="2">
              <a:lnSpc>
                <a:spcPct val="90000"/>
              </a:lnSpc>
            </a:pPr>
            <a:endParaRPr lang="en-US" altLang="zh-CN" sz="2200" smtClean="0"/>
          </a:p>
          <a:p>
            <a:pPr>
              <a:lnSpc>
                <a:spcPct val="90000"/>
              </a:lnSpc>
            </a:pPr>
            <a:r>
              <a:rPr lang="zh-CN" altLang="en-US" sz="2200" smtClean="0"/>
              <a:t>接收方</a:t>
            </a:r>
            <a:r>
              <a:rPr lang="en-US" altLang="zh-CN" sz="2200" smtClean="0"/>
              <a:t>:  </a:t>
            </a:r>
            <a:r>
              <a:rPr lang="zh-CN" altLang="en-US" sz="2200" smtClean="0"/>
              <a:t>回复</a:t>
            </a:r>
            <a:r>
              <a:rPr lang="en-US" altLang="zh-CN" sz="2200" smtClean="0"/>
              <a:t>ACK</a:t>
            </a:r>
          </a:p>
          <a:p>
            <a:pPr lvl="1">
              <a:lnSpc>
                <a:spcPct val="90000"/>
              </a:lnSpc>
            </a:pPr>
            <a:r>
              <a:rPr lang="en-US" altLang="zh-CN" sz="2200" smtClean="0">
                <a:latin typeface="Courier New" panose="02070309020205020404" pitchFamily="49" charset="0"/>
              </a:rPr>
              <a:t>SeqNumToAck</a:t>
            </a:r>
            <a:r>
              <a:rPr lang="en-US" altLang="zh-CN" sz="2200" smtClean="0"/>
              <a:t> = </a:t>
            </a:r>
            <a:r>
              <a:rPr lang="zh-CN" altLang="en-US" sz="2200" smtClean="0"/>
              <a:t>未确认数据帧的最大</a:t>
            </a:r>
            <a:r>
              <a:rPr lang="en-US" altLang="zh-CN" sz="2200" smtClean="0">
                <a:latin typeface="Courier New" panose="02070309020205020404" pitchFamily="49" charset="0"/>
              </a:rPr>
              <a:t>SeqNum</a:t>
            </a:r>
            <a:endParaRPr lang="en-US" altLang="zh-CN" sz="2200" smtClean="0"/>
          </a:p>
          <a:p>
            <a:pPr lvl="1">
              <a:lnSpc>
                <a:spcPct val="90000"/>
              </a:lnSpc>
            </a:pPr>
            <a:r>
              <a:rPr lang="zh-CN" altLang="en-US" sz="2200" smtClean="0"/>
              <a:t>接收方进确认</a:t>
            </a:r>
            <a:r>
              <a:rPr lang="en-US" altLang="zh-CN" sz="2200" smtClean="0"/>
              <a:t> </a:t>
            </a:r>
            <a:r>
              <a:rPr lang="en-US" altLang="zh-CN" sz="2200" smtClean="0">
                <a:latin typeface="Courier New" panose="02070309020205020404" pitchFamily="49" charset="0"/>
              </a:rPr>
              <a:t>SeqNumToAck</a:t>
            </a:r>
            <a:r>
              <a:rPr lang="zh-CN" altLang="en-US" sz="2200" smtClean="0">
                <a:latin typeface="Courier New" panose="02070309020205020404" pitchFamily="49" charset="0"/>
              </a:rPr>
              <a:t>之前的数据帧</a:t>
            </a:r>
            <a:r>
              <a:rPr lang="en-US" altLang="zh-CN" sz="2200" smtClean="0"/>
              <a:t>, </a:t>
            </a:r>
            <a:r>
              <a:rPr lang="zh-CN" altLang="en-US" sz="2200" smtClean="0">
                <a:solidFill>
                  <a:srgbClr val="FF0000"/>
                </a:solidFill>
              </a:rPr>
              <a:t>即使</a:t>
            </a:r>
            <a:r>
              <a:rPr lang="zh-CN" altLang="en-US" sz="2200" smtClean="0"/>
              <a:t>更大序号的数据已接收</a:t>
            </a:r>
            <a:r>
              <a:rPr lang="en-US" altLang="zh-CN" sz="2200" smtClean="0"/>
              <a:t>. </a:t>
            </a:r>
          </a:p>
          <a:p>
            <a:pPr lvl="1">
              <a:lnSpc>
                <a:spcPct val="90000"/>
              </a:lnSpc>
            </a:pPr>
            <a:r>
              <a:rPr lang="zh-CN" altLang="en-US" sz="2200" smtClean="0">
                <a:latin typeface="Courier New" panose="02070309020205020404" pitchFamily="49" charset="0"/>
              </a:rPr>
              <a:t>设置</a:t>
            </a:r>
            <a:r>
              <a:rPr lang="en-US" altLang="zh-CN" sz="2200" smtClean="0">
                <a:latin typeface="Courier New" panose="02070309020205020404" pitchFamily="49" charset="0"/>
              </a:rPr>
              <a:t>LFR</a:t>
            </a:r>
            <a:r>
              <a:rPr lang="en-US" altLang="zh-CN" sz="2200" smtClean="0"/>
              <a:t> = </a:t>
            </a:r>
            <a:r>
              <a:rPr lang="en-US" altLang="zh-CN" sz="2200" smtClean="0">
                <a:latin typeface="Courier New" panose="02070309020205020404" pitchFamily="49" charset="0"/>
              </a:rPr>
              <a:t>SeqNumToAck</a:t>
            </a:r>
            <a:r>
              <a:rPr lang="en-US" altLang="zh-CN" sz="2200" smtClean="0"/>
              <a:t> , </a:t>
            </a:r>
            <a:r>
              <a:rPr lang="zh-CN" altLang="en-US" sz="2200" smtClean="0"/>
              <a:t>调整</a:t>
            </a:r>
            <a:r>
              <a:rPr lang="en-US" altLang="zh-CN" sz="2200" smtClean="0">
                <a:latin typeface="Courier New" panose="02070309020205020404" pitchFamily="49" charset="0"/>
              </a:rPr>
              <a:t>LAF</a:t>
            </a:r>
            <a:r>
              <a:rPr lang="en-US" altLang="zh-CN" sz="2200" smtClean="0"/>
              <a:t> = </a:t>
            </a:r>
            <a:r>
              <a:rPr lang="en-US" altLang="zh-CN" sz="2200" smtClean="0">
                <a:latin typeface="Courier New" panose="02070309020205020404" pitchFamily="49" charset="0"/>
              </a:rPr>
              <a:t>LFR</a:t>
            </a:r>
            <a:r>
              <a:rPr lang="en-US" altLang="zh-CN" sz="2200" smtClean="0"/>
              <a:t> + </a:t>
            </a:r>
            <a:r>
              <a:rPr lang="en-US" altLang="zh-CN" sz="2200" smtClean="0">
                <a:latin typeface="Courier New" panose="02070309020205020404" pitchFamily="49" charset="0"/>
              </a:rPr>
              <a:t>RWS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p:cNvSpPr>
            <a:spLocks noGrp="1" noChangeArrowheads="1"/>
          </p:cNvSpPr>
          <p:nvPr>
            <p:ph type="title"/>
          </p:nvPr>
        </p:nvSpPr>
        <p:spPr/>
        <p:txBody>
          <a:bodyPr/>
          <a:lstStyle/>
          <a:p>
            <a:pPr eaLnBrk="1" hangingPunct="1"/>
            <a:r>
              <a:rPr lang="zh-CN" altLang="en-US" smtClean="0">
                <a:ea typeface="宋体" panose="02010600030101010101" pitchFamily="2" charset="-122"/>
              </a:rPr>
              <a:t>滑动窗口</a:t>
            </a:r>
            <a:r>
              <a:rPr lang="en-US" altLang="zh-CN" smtClean="0">
                <a:ea typeface="宋体" panose="02010600030101010101" pitchFamily="2" charset="-122"/>
              </a:rPr>
              <a:t>ARQ</a:t>
            </a:r>
          </a:p>
        </p:txBody>
      </p:sp>
      <p:pic>
        <p:nvPicPr>
          <p:cNvPr id="107523" name="Picture 6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38" y="1285875"/>
            <a:ext cx="8089900" cy="540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Box 3"/>
          <p:cNvSpPr txBox="1">
            <a:spLocks noChangeArrowheads="1"/>
          </p:cNvSpPr>
          <p:nvPr/>
        </p:nvSpPr>
        <p:spPr bwMode="auto">
          <a:xfrm>
            <a:off x="3714750" y="648811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dirty="0">
                <a:latin typeface="Arial" panose="020B0604020202020204" pitchFamily="34" charset="0"/>
                <a:ea typeface="宋体" panose="02010600030101010101" pitchFamily="2" charset="-122"/>
              </a:rPr>
              <a:t>&gt;&gt;Demo&gt;&gt;</a:t>
            </a:r>
            <a:endParaRPr kumimoji="0" lang="zh-CN" altLang="en-US" sz="1800" i="1" dirty="0">
              <a:latin typeface="Arial" panose="020B0604020202020204" pitchFamily="34" charset="0"/>
              <a:ea typeface="宋体" panose="02010600030101010101" pitchFamily="2" charset="-122"/>
            </a:endParaRPr>
          </a:p>
        </p:txBody>
      </p:sp>
      <p:sp>
        <p:nvSpPr>
          <p:cNvPr id="2" name="文本框 1"/>
          <p:cNvSpPr txBox="1"/>
          <p:nvPr/>
        </p:nvSpPr>
        <p:spPr>
          <a:xfrm>
            <a:off x="1115616" y="2060848"/>
            <a:ext cx="415498" cy="369332"/>
          </a:xfrm>
          <a:prstGeom prst="rect">
            <a:avLst/>
          </a:prstGeom>
          <a:noFill/>
        </p:spPr>
        <p:txBody>
          <a:bodyPr wrap="none" rtlCol="0">
            <a:spAutoFit/>
          </a:bodyPr>
          <a:lstStyle/>
          <a:p>
            <a:r>
              <a:rPr lang="en-US" altLang="zh-CN" dirty="0" smtClean="0">
                <a:solidFill>
                  <a:srgbClr val="FF0000"/>
                </a:solidFill>
              </a:rPr>
              <a:t>…</a:t>
            </a:r>
            <a:endParaRPr lang="zh-CN" altLang="en-US" dirty="0">
              <a:solidFill>
                <a:srgbClr val="FF0000"/>
              </a:solidFill>
            </a:endParaRPr>
          </a:p>
        </p:txBody>
      </p:sp>
      <p:sp>
        <p:nvSpPr>
          <p:cNvPr id="6" name="文本框 5"/>
          <p:cNvSpPr txBox="1"/>
          <p:nvPr/>
        </p:nvSpPr>
        <p:spPr>
          <a:xfrm>
            <a:off x="1060158" y="3789040"/>
            <a:ext cx="415498" cy="369332"/>
          </a:xfrm>
          <a:prstGeom prst="rect">
            <a:avLst/>
          </a:prstGeom>
          <a:noFill/>
        </p:spPr>
        <p:txBody>
          <a:bodyPr wrap="none" rtlCol="0">
            <a:spAutoFit/>
          </a:bodyPr>
          <a:lstStyle/>
          <a:p>
            <a:r>
              <a:rPr lang="en-US" altLang="zh-CN" dirty="0" smtClean="0">
                <a:solidFill>
                  <a:srgbClr val="FF0000"/>
                </a:solidFill>
              </a:rPr>
              <a:t>…</a:t>
            </a:r>
            <a:endParaRPr lang="zh-CN" altLang="en-US" dirty="0">
              <a:solidFill>
                <a:srgbClr val="FF0000"/>
              </a:solidFill>
            </a:endParaRPr>
          </a:p>
        </p:txBody>
      </p:sp>
      <p:sp>
        <p:nvSpPr>
          <p:cNvPr id="7" name="文本框 6"/>
          <p:cNvSpPr txBox="1"/>
          <p:nvPr/>
        </p:nvSpPr>
        <p:spPr>
          <a:xfrm>
            <a:off x="6588224" y="2843644"/>
            <a:ext cx="415498" cy="369332"/>
          </a:xfrm>
          <a:prstGeom prst="rect">
            <a:avLst/>
          </a:prstGeom>
          <a:noFill/>
        </p:spPr>
        <p:txBody>
          <a:bodyPr wrap="none" rtlCol="0">
            <a:spAutoFit/>
          </a:bodyPr>
          <a:lstStyle/>
          <a:p>
            <a:r>
              <a:rPr lang="en-US" altLang="zh-CN" dirty="0" smtClean="0">
                <a:solidFill>
                  <a:srgbClr val="FF0000"/>
                </a:solidFill>
              </a:rPr>
              <a:t>…</a:t>
            </a:r>
            <a:endParaRPr lang="zh-CN" altLang="en-US" dirty="0">
              <a:solidFill>
                <a:srgbClr val="FF0000"/>
              </a:solidFill>
            </a:endParaRPr>
          </a:p>
        </p:txBody>
      </p:sp>
      <p:sp>
        <p:nvSpPr>
          <p:cNvPr id="8" name="文本框 7"/>
          <p:cNvSpPr txBox="1"/>
          <p:nvPr/>
        </p:nvSpPr>
        <p:spPr>
          <a:xfrm>
            <a:off x="6516216" y="4509120"/>
            <a:ext cx="415498" cy="369332"/>
          </a:xfrm>
          <a:prstGeom prst="rect">
            <a:avLst/>
          </a:prstGeom>
          <a:noFill/>
        </p:spPr>
        <p:txBody>
          <a:bodyPr wrap="none" rtlCol="0">
            <a:spAutoFit/>
          </a:bodyPr>
          <a:lstStyle/>
          <a:p>
            <a:r>
              <a:rPr lang="en-US" altLang="zh-CN" dirty="0" smtClean="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8"/>
          <p:cNvSpPr>
            <a:spLocks noGrp="1" noChangeArrowheads="1"/>
          </p:cNvSpPr>
          <p:nvPr>
            <p:ph type="title"/>
          </p:nvPr>
        </p:nvSpPr>
        <p:spPr/>
        <p:txBody>
          <a:bodyPr/>
          <a:lstStyle/>
          <a:p>
            <a:pPr eaLnBrk="1" hangingPunct="1"/>
            <a:r>
              <a:rPr lang="en-US" altLang="zh-CN" smtClean="0">
                <a:ea typeface="宋体" panose="02010600030101010101" pitchFamily="2" charset="-122"/>
              </a:rPr>
              <a:t>Go-back-N ARQ</a:t>
            </a:r>
            <a:r>
              <a:rPr lang="zh-CN" altLang="en-US" smtClean="0">
                <a:ea typeface="宋体" panose="02010600030101010101" pitchFamily="2" charset="-122"/>
              </a:rPr>
              <a:t>协议</a:t>
            </a:r>
            <a:endParaRPr lang="en-US" altLang="zh-CN" smtClean="0">
              <a:ea typeface="宋体" panose="02010600030101010101" pitchFamily="2" charset="-122"/>
            </a:endParaRPr>
          </a:p>
        </p:txBody>
      </p:sp>
      <p:pic>
        <p:nvPicPr>
          <p:cNvPr id="109571" name="Picture 4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25" y="1071563"/>
            <a:ext cx="7100888" cy="573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选择重传</a:t>
            </a:r>
            <a:r>
              <a:rPr lang="en-US" altLang="zh-CN" smtClean="0">
                <a:ea typeface="宋体" panose="02010600030101010101" pitchFamily="2" charset="-122"/>
              </a:rPr>
              <a:t>ARQ</a:t>
            </a:r>
            <a:r>
              <a:rPr lang="zh-CN" altLang="en-US" smtClean="0">
                <a:ea typeface="宋体" panose="02010600030101010101" pitchFamily="2" charset="-122"/>
              </a:rPr>
              <a:t>协议</a:t>
            </a:r>
            <a:endParaRPr lang="en-US" altLang="zh-CN" smtClean="0">
              <a:ea typeface="宋体" panose="02010600030101010101" pitchFamily="2" charset="-122"/>
            </a:endParaRPr>
          </a:p>
        </p:txBody>
      </p:sp>
      <p:pic>
        <p:nvPicPr>
          <p:cNvPr id="111619"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675" y="1143000"/>
            <a:ext cx="7116763" cy="559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23850" y="125413"/>
            <a:ext cx="3746500" cy="855662"/>
          </a:xfrm>
        </p:spPr>
        <p:txBody>
          <a:bodyPr/>
          <a:lstStyle/>
          <a:p>
            <a:pPr>
              <a:lnSpc>
                <a:spcPct val="80000"/>
              </a:lnSpc>
            </a:pPr>
            <a:r>
              <a:rPr lang="zh-CN" altLang="en-US" sz="3200" smtClean="0">
                <a:ea typeface="宋体" panose="02010600030101010101" pitchFamily="2" charset="-122"/>
              </a:rPr>
              <a:t>选择重传</a:t>
            </a:r>
            <a:r>
              <a:rPr lang="en-US" altLang="zh-CN" sz="3200" smtClean="0">
                <a:ea typeface="宋体" panose="02010600030101010101" pitchFamily="2" charset="-122"/>
              </a:rPr>
              <a:t>ARQ</a:t>
            </a:r>
            <a:r>
              <a:rPr lang="zh-CN" altLang="en-US" sz="3200" smtClean="0">
                <a:ea typeface="宋体" panose="02010600030101010101" pitchFamily="2" charset="-122"/>
              </a:rPr>
              <a:t>协议</a:t>
            </a:r>
            <a:endParaRPr lang="en-US" altLang="zh-CN" sz="3600" smtClean="0"/>
          </a:p>
        </p:txBody>
      </p:sp>
      <p:sp>
        <p:nvSpPr>
          <p:cNvPr id="113667" name="Text Box 40"/>
          <p:cNvSpPr txBox="1">
            <a:spLocks noChangeArrowheads="1"/>
          </p:cNvSpPr>
          <p:nvPr/>
        </p:nvSpPr>
        <p:spPr bwMode="auto">
          <a:xfrm>
            <a:off x="7094538" y="966788"/>
            <a:ext cx="14589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receiver window</a:t>
            </a:r>
          </a:p>
          <a:p>
            <a:r>
              <a:rPr lang="en-US" altLang="zh-CN" sz="1400">
                <a:latin typeface="Tahoma" panose="020B0604030504040204" pitchFamily="34" charset="0"/>
                <a:ea typeface="MS PGothic" panose="020B0600070205080204" pitchFamily="34" charset="-128"/>
              </a:rPr>
              <a:t>(after receipt)</a:t>
            </a:r>
          </a:p>
        </p:txBody>
      </p:sp>
      <p:sp>
        <p:nvSpPr>
          <p:cNvPr id="113668" name="Text Box 41"/>
          <p:cNvSpPr txBox="1">
            <a:spLocks noChangeArrowheads="1"/>
          </p:cNvSpPr>
          <p:nvPr/>
        </p:nvSpPr>
        <p:spPr bwMode="auto">
          <a:xfrm>
            <a:off x="4333875" y="966788"/>
            <a:ext cx="13652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sender window</a:t>
            </a:r>
          </a:p>
          <a:p>
            <a:r>
              <a:rPr lang="en-US" altLang="zh-CN" sz="1400">
                <a:latin typeface="Tahoma" panose="020B0604030504040204" pitchFamily="34" charset="0"/>
                <a:ea typeface="MS PGothic" panose="020B0600070205080204" pitchFamily="34" charset="-128"/>
              </a:rPr>
              <a:t>(after receipt)</a:t>
            </a:r>
          </a:p>
        </p:txBody>
      </p:sp>
      <p:sp>
        <p:nvSpPr>
          <p:cNvPr id="113669" name="Line 58"/>
          <p:cNvSpPr>
            <a:spLocks noChangeShapeType="1"/>
          </p:cNvSpPr>
          <p:nvPr/>
        </p:nvSpPr>
        <p:spPr bwMode="auto">
          <a:xfrm>
            <a:off x="4419600" y="1457325"/>
            <a:ext cx="1109663"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670" name="Line 59"/>
          <p:cNvSpPr>
            <a:spLocks noChangeShapeType="1"/>
          </p:cNvSpPr>
          <p:nvPr/>
        </p:nvSpPr>
        <p:spPr bwMode="auto">
          <a:xfrm>
            <a:off x="7200900" y="1460500"/>
            <a:ext cx="1109663"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29"/>
          <p:cNvGrpSpPr>
            <a:grpSpLocks/>
          </p:cNvGrpSpPr>
          <p:nvPr/>
        </p:nvGrpSpPr>
        <p:grpSpPr bwMode="auto">
          <a:xfrm>
            <a:off x="4438650" y="4595813"/>
            <a:ext cx="4276725" cy="2266950"/>
            <a:chOff x="2796" y="2536"/>
            <a:chExt cx="2694" cy="1428"/>
          </a:xfrm>
        </p:grpSpPr>
        <p:grpSp>
          <p:nvGrpSpPr>
            <p:cNvPr id="113714" name="Group 8"/>
            <p:cNvGrpSpPr>
              <a:grpSpLocks/>
            </p:cNvGrpSpPr>
            <p:nvPr/>
          </p:nvGrpSpPr>
          <p:grpSpPr bwMode="auto">
            <a:xfrm>
              <a:off x="2808" y="2584"/>
              <a:ext cx="649" cy="173"/>
              <a:chOff x="1895" y="3931"/>
              <a:chExt cx="649" cy="173"/>
            </a:xfrm>
          </p:grpSpPr>
          <p:sp>
            <p:nvSpPr>
              <p:cNvPr id="113748" name="Rectangle 7"/>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9" name="Text Box 6"/>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715" name="Group 9"/>
            <p:cNvGrpSpPr>
              <a:grpSpLocks/>
            </p:cNvGrpSpPr>
            <p:nvPr/>
          </p:nvGrpSpPr>
          <p:grpSpPr bwMode="auto">
            <a:xfrm>
              <a:off x="2820" y="2757"/>
              <a:ext cx="649" cy="173"/>
              <a:chOff x="1895" y="3931"/>
              <a:chExt cx="649" cy="173"/>
            </a:xfrm>
          </p:grpSpPr>
          <p:sp>
            <p:nvSpPr>
              <p:cNvPr id="113746" name="Rectangle 10"/>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7" name="Text Box 11"/>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716" name="Group 12"/>
            <p:cNvGrpSpPr>
              <a:grpSpLocks/>
            </p:cNvGrpSpPr>
            <p:nvPr/>
          </p:nvGrpSpPr>
          <p:grpSpPr bwMode="auto">
            <a:xfrm>
              <a:off x="2825" y="2923"/>
              <a:ext cx="649" cy="173"/>
              <a:chOff x="1895" y="3931"/>
              <a:chExt cx="649" cy="173"/>
            </a:xfrm>
          </p:grpSpPr>
          <p:sp>
            <p:nvSpPr>
              <p:cNvPr id="113744" name="Rectangle 13"/>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5" name="Text Box 14"/>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sp>
          <p:nvSpPr>
            <p:cNvPr id="113717" name="Line 15"/>
            <p:cNvSpPr>
              <a:spLocks noChangeShapeType="1"/>
            </p:cNvSpPr>
            <p:nvPr/>
          </p:nvSpPr>
          <p:spPr bwMode="auto">
            <a:xfrm>
              <a:off x="3449" y="2671"/>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18" name="Line 16"/>
            <p:cNvSpPr>
              <a:spLocks noChangeShapeType="1"/>
            </p:cNvSpPr>
            <p:nvPr/>
          </p:nvSpPr>
          <p:spPr bwMode="auto">
            <a:xfrm>
              <a:off x="3468" y="2851"/>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19" name="Line 17"/>
            <p:cNvSpPr>
              <a:spLocks noChangeShapeType="1"/>
            </p:cNvSpPr>
            <p:nvPr/>
          </p:nvSpPr>
          <p:spPr bwMode="auto">
            <a:xfrm>
              <a:off x="3487" y="3031"/>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20" name="Text Box 18"/>
            <p:cNvSpPr txBox="1">
              <a:spLocks noChangeArrowheads="1"/>
            </p:cNvSpPr>
            <p:nvPr/>
          </p:nvSpPr>
          <p:spPr bwMode="auto">
            <a:xfrm>
              <a:off x="3520" y="253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721" name="Text Box 19"/>
            <p:cNvSpPr txBox="1">
              <a:spLocks noChangeArrowheads="1"/>
            </p:cNvSpPr>
            <p:nvPr/>
          </p:nvSpPr>
          <p:spPr bwMode="auto">
            <a:xfrm>
              <a:off x="3518" y="271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pkt1</a:t>
              </a:r>
            </a:p>
          </p:txBody>
        </p:sp>
        <p:sp>
          <p:nvSpPr>
            <p:cNvPr id="113722" name="Text Box 20"/>
            <p:cNvSpPr txBox="1">
              <a:spLocks noChangeArrowheads="1"/>
            </p:cNvSpPr>
            <p:nvPr/>
          </p:nvSpPr>
          <p:spPr bwMode="auto">
            <a:xfrm>
              <a:off x="3516" y="289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pkt2</a:t>
              </a:r>
            </a:p>
          </p:txBody>
        </p:sp>
        <p:grpSp>
          <p:nvGrpSpPr>
            <p:cNvPr id="113723" name="Group 23"/>
            <p:cNvGrpSpPr>
              <a:grpSpLocks/>
            </p:cNvGrpSpPr>
            <p:nvPr/>
          </p:nvGrpSpPr>
          <p:grpSpPr bwMode="auto">
            <a:xfrm>
              <a:off x="2827" y="3573"/>
              <a:ext cx="649" cy="173"/>
              <a:chOff x="1895" y="3931"/>
              <a:chExt cx="649" cy="173"/>
            </a:xfrm>
          </p:grpSpPr>
          <p:sp>
            <p:nvSpPr>
              <p:cNvPr id="113742" name="Rectangle 24"/>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3" name="Text Box 25"/>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sp>
          <p:nvSpPr>
            <p:cNvPr id="113724" name="Line 32"/>
            <p:cNvSpPr>
              <a:spLocks noChangeShapeType="1"/>
            </p:cNvSpPr>
            <p:nvPr/>
          </p:nvSpPr>
          <p:spPr bwMode="auto">
            <a:xfrm>
              <a:off x="3489" y="3657"/>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25" name="Text Box 35"/>
            <p:cNvSpPr txBox="1">
              <a:spLocks noChangeArrowheads="1"/>
            </p:cNvSpPr>
            <p:nvPr/>
          </p:nvSpPr>
          <p:spPr bwMode="auto">
            <a:xfrm>
              <a:off x="3542" y="3522"/>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726" name="Text Box 39"/>
            <p:cNvSpPr txBox="1">
              <a:spLocks noChangeArrowheads="1"/>
            </p:cNvSpPr>
            <p:nvPr/>
          </p:nvSpPr>
          <p:spPr bwMode="auto">
            <a:xfrm>
              <a:off x="2817" y="3322"/>
              <a:ext cx="87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400">
                  <a:latin typeface="Tahoma" panose="020B0604030504040204" pitchFamily="34" charset="0"/>
                  <a:ea typeface="MS PGothic" panose="020B0600070205080204" pitchFamily="34" charset="-128"/>
                </a:rPr>
                <a:t>timeout</a:t>
              </a:r>
            </a:p>
            <a:p>
              <a:pPr>
                <a:lnSpc>
                  <a:spcPct val="90000"/>
                </a:lnSpc>
              </a:pPr>
              <a:r>
                <a:rPr lang="en-US" altLang="zh-CN" sz="1400">
                  <a:latin typeface="Tahoma" panose="020B0604030504040204" pitchFamily="34" charset="0"/>
                  <a:ea typeface="MS PGothic" panose="020B0600070205080204" pitchFamily="34" charset="-128"/>
                </a:rPr>
                <a:t>retransmit pkt0</a:t>
              </a:r>
            </a:p>
          </p:txBody>
        </p:sp>
        <p:sp>
          <p:nvSpPr>
            <p:cNvPr id="113727" name="Rectangle 45"/>
            <p:cNvSpPr>
              <a:spLocks noChangeArrowheads="1"/>
            </p:cNvSpPr>
            <p:nvPr/>
          </p:nvSpPr>
          <p:spPr bwMode="auto">
            <a:xfrm>
              <a:off x="4729" y="2774"/>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28" name="Text Box 46"/>
            <p:cNvSpPr txBox="1">
              <a:spLocks noChangeArrowheads="1"/>
            </p:cNvSpPr>
            <p:nvPr/>
          </p:nvSpPr>
          <p:spPr bwMode="auto">
            <a:xfrm>
              <a:off x="4610" y="2743"/>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a:t>
              </a:r>
              <a:r>
                <a:rPr lang="en-US" altLang="zh-CN" sz="1200">
                  <a:solidFill>
                    <a:schemeClr val="bg1"/>
                  </a:solidFill>
                  <a:ea typeface="MS PGothic" panose="020B0600070205080204" pitchFamily="34" charset="-128"/>
                </a:rPr>
                <a:t> 1 2 3</a:t>
              </a:r>
              <a:r>
                <a:rPr lang="en-US" altLang="zh-CN" sz="1200">
                  <a:ea typeface="MS PGothic" panose="020B0600070205080204" pitchFamily="34" charset="-128"/>
                </a:rPr>
                <a:t> 0 1 2</a:t>
              </a:r>
            </a:p>
          </p:txBody>
        </p:sp>
        <p:sp>
          <p:nvSpPr>
            <p:cNvPr id="113729" name="Rectangle 50"/>
            <p:cNvSpPr>
              <a:spLocks noChangeArrowheads="1"/>
            </p:cNvSpPr>
            <p:nvPr/>
          </p:nvSpPr>
          <p:spPr bwMode="auto">
            <a:xfrm>
              <a:off x="4805" y="294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30" name="Text Box 51"/>
            <p:cNvSpPr txBox="1">
              <a:spLocks noChangeArrowheads="1"/>
            </p:cNvSpPr>
            <p:nvPr/>
          </p:nvSpPr>
          <p:spPr bwMode="auto">
            <a:xfrm>
              <a:off x="4608" y="291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a:t>
              </a:r>
              <a:r>
                <a:rPr lang="en-US" altLang="zh-CN" sz="1200">
                  <a:solidFill>
                    <a:schemeClr val="bg1"/>
                  </a:solidFill>
                  <a:ea typeface="MS PGothic" panose="020B0600070205080204" pitchFamily="34" charset="-128"/>
                </a:rPr>
                <a:t> 2 3 0</a:t>
              </a:r>
              <a:r>
                <a:rPr lang="en-US" altLang="zh-CN" sz="1200">
                  <a:ea typeface="MS PGothic" panose="020B0600070205080204" pitchFamily="34" charset="-128"/>
                </a:rPr>
                <a:t> 1 2</a:t>
              </a:r>
            </a:p>
          </p:txBody>
        </p:sp>
        <p:sp>
          <p:nvSpPr>
            <p:cNvPr id="113731" name="Rectangle 53"/>
            <p:cNvSpPr>
              <a:spLocks noChangeArrowheads="1"/>
            </p:cNvSpPr>
            <p:nvPr/>
          </p:nvSpPr>
          <p:spPr bwMode="auto">
            <a:xfrm>
              <a:off x="4887" y="3111"/>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32" name="Text Box 54"/>
            <p:cNvSpPr txBox="1">
              <a:spLocks noChangeArrowheads="1"/>
            </p:cNvSpPr>
            <p:nvPr/>
          </p:nvSpPr>
          <p:spPr bwMode="auto">
            <a:xfrm>
              <a:off x="4610" y="3082"/>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0 1 2 </a:t>
              </a:r>
              <a:r>
                <a:rPr lang="en-US" altLang="zh-CN" sz="1200">
                  <a:solidFill>
                    <a:schemeClr val="bg1"/>
                  </a:solidFill>
                  <a:ea typeface="MS PGothic" panose="020B0600070205080204" pitchFamily="34" charset="-128"/>
                </a:rPr>
                <a:t>3 0 1</a:t>
              </a:r>
              <a:r>
                <a:rPr lang="en-US" altLang="zh-CN" sz="1200">
                  <a:ea typeface="MS PGothic" panose="020B0600070205080204" pitchFamily="34" charset="-128"/>
                </a:rPr>
                <a:t> 2</a:t>
              </a:r>
            </a:p>
          </p:txBody>
        </p:sp>
        <p:sp>
          <p:nvSpPr>
            <p:cNvPr id="113733" name="Line 62"/>
            <p:cNvSpPr>
              <a:spLocks noChangeShapeType="1"/>
            </p:cNvSpPr>
            <p:nvPr/>
          </p:nvSpPr>
          <p:spPr bwMode="auto">
            <a:xfrm flipH="1">
              <a:off x="3744" y="2826"/>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4" name="Line 63"/>
            <p:cNvSpPr>
              <a:spLocks noChangeShapeType="1"/>
            </p:cNvSpPr>
            <p:nvPr/>
          </p:nvSpPr>
          <p:spPr bwMode="auto">
            <a:xfrm flipH="1">
              <a:off x="3763" y="2992"/>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5" name="Line 64"/>
            <p:cNvSpPr>
              <a:spLocks noChangeShapeType="1"/>
            </p:cNvSpPr>
            <p:nvPr/>
          </p:nvSpPr>
          <p:spPr bwMode="auto">
            <a:xfrm flipH="1">
              <a:off x="3782" y="3158"/>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6" name="Text Box 65"/>
            <p:cNvSpPr txBox="1">
              <a:spLocks noChangeArrowheads="1"/>
            </p:cNvSpPr>
            <p:nvPr/>
          </p:nvSpPr>
          <p:spPr bwMode="auto">
            <a:xfrm>
              <a:off x="3628" y="304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37" name="Text Box 66"/>
            <p:cNvSpPr txBox="1">
              <a:spLocks noChangeArrowheads="1"/>
            </p:cNvSpPr>
            <p:nvPr/>
          </p:nvSpPr>
          <p:spPr bwMode="auto">
            <a:xfrm>
              <a:off x="3640" y="322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38" name="Text Box 67"/>
            <p:cNvSpPr txBox="1">
              <a:spLocks noChangeArrowheads="1"/>
            </p:cNvSpPr>
            <p:nvPr/>
          </p:nvSpPr>
          <p:spPr bwMode="auto">
            <a:xfrm>
              <a:off x="3659" y="3387"/>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39" name="Text Box 68"/>
            <p:cNvSpPr txBox="1">
              <a:spLocks noChangeArrowheads="1"/>
            </p:cNvSpPr>
            <p:nvPr/>
          </p:nvSpPr>
          <p:spPr bwMode="auto">
            <a:xfrm>
              <a:off x="4578" y="3650"/>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i="1">
                  <a:solidFill>
                    <a:srgbClr val="CC0000"/>
                  </a:solidFill>
                  <a:latin typeface="Tahoma" panose="020B0604030504040204" pitchFamily="34" charset="0"/>
                  <a:ea typeface="MS PGothic" panose="020B0600070205080204" pitchFamily="34" charset="-128"/>
                </a:rPr>
                <a:t>will accept packet</a:t>
              </a:r>
            </a:p>
            <a:p>
              <a:r>
                <a:rPr lang="en-US" altLang="zh-CN" sz="1200" i="1">
                  <a:solidFill>
                    <a:srgbClr val="CC0000"/>
                  </a:solidFill>
                  <a:latin typeface="Tahoma" panose="020B0604030504040204" pitchFamily="34" charset="0"/>
                  <a:ea typeface="MS PGothic" panose="020B0600070205080204" pitchFamily="34" charset="-128"/>
                </a:rPr>
                <a:t>with seq number 0</a:t>
              </a:r>
            </a:p>
          </p:txBody>
        </p:sp>
        <p:sp>
          <p:nvSpPr>
            <p:cNvPr id="113740" name="Line 69"/>
            <p:cNvSpPr>
              <a:spLocks noChangeShapeType="1"/>
            </p:cNvSpPr>
            <p:nvPr/>
          </p:nvSpPr>
          <p:spPr bwMode="auto">
            <a:xfrm flipV="1">
              <a:off x="5022" y="3269"/>
              <a:ext cx="0" cy="40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41" name="Text Box 117"/>
            <p:cNvSpPr txBox="1">
              <a:spLocks noChangeArrowheads="1"/>
            </p:cNvSpPr>
            <p:nvPr/>
          </p:nvSpPr>
          <p:spPr bwMode="auto">
            <a:xfrm>
              <a:off x="2796" y="3752"/>
              <a:ext cx="6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ahoma" panose="020B0604030504040204" pitchFamily="34" charset="0"/>
                  <a:ea typeface="MS PGothic" panose="020B0600070205080204" pitchFamily="34" charset="-128"/>
                </a:rPr>
                <a:t>(b) oops!</a:t>
              </a:r>
            </a:p>
          </p:txBody>
        </p:sp>
      </p:grpSp>
      <p:grpSp>
        <p:nvGrpSpPr>
          <p:cNvPr id="113672" name="Group 128"/>
          <p:cNvGrpSpPr>
            <a:grpSpLocks/>
          </p:cNvGrpSpPr>
          <p:nvPr/>
        </p:nvGrpSpPr>
        <p:grpSpPr bwMode="auto">
          <a:xfrm>
            <a:off x="4449763" y="1395413"/>
            <a:ext cx="4294187" cy="2138362"/>
            <a:chOff x="2803" y="520"/>
            <a:chExt cx="2705" cy="1347"/>
          </a:xfrm>
        </p:grpSpPr>
        <p:grpSp>
          <p:nvGrpSpPr>
            <p:cNvPr id="113678" name="Group 72"/>
            <p:cNvGrpSpPr>
              <a:grpSpLocks/>
            </p:cNvGrpSpPr>
            <p:nvPr/>
          </p:nvGrpSpPr>
          <p:grpSpPr bwMode="auto">
            <a:xfrm>
              <a:off x="2819" y="568"/>
              <a:ext cx="649" cy="173"/>
              <a:chOff x="1895" y="3931"/>
              <a:chExt cx="649" cy="173"/>
            </a:xfrm>
          </p:grpSpPr>
          <p:sp>
            <p:nvSpPr>
              <p:cNvPr id="113712" name="Rectangle 73"/>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13" name="Text Box 74"/>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679" name="Group 75"/>
            <p:cNvGrpSpPr>
              <a:grpSpLocks/>
            </p:cNvGrpSpPr>
            <p:nvPr/>
          </p:nvGrpSpPr>
          <p:grpSpPr bwMode="auto">
            <a:xfrm>
              <a:off x="2831" y="741"/>
              <a:ext cx="649" cy="173"/>
              <a:chOff x="1895" y="3931"/>
              <a:chExt cx="649" cy="173"/>
            </a:xfrm>
          </p:grpSpPr>
          <p:sp>
            <p:nvSpPr>
              <p:cNvPr id="113710" name="Rectangle 76"/>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11" name="Text Box 77"/>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680" name="Group 78"/>
            <p:cNvGrpSpPr>
              <a:grpSpLocks/>
            </p:cNvGrpSpPr>
            <p:nvPr/>
          </p:nvGrpSpPr>
          <p:grpSpPr bwMode="auto">
            <a:xfrm>
              <a:off x="2836" y="907"/>
              <a:ext cx="649" cy="173"/>
              <a:chOff x="1895" y="3931"/>
              <a:chExt cx="649" cy="173"/>
            </a:xfrm>
          </p:grpSpPr>
          <p:sp>
            <p:nvSpPr>
              <p:cNvPr id="113708" name="Rectangle 79"/>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09" name="Text Box 80"/>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sp>
          <p:nvSpPr>
            <p:cNvPr id="113681" name="Line 81"/>
            <p:cNvSpPr>
              <a:spLocks noChangeShapeType="1"/>
            </p:cNvSpPr>
            <p:nvPr/>
          </p:nvSpPr>
          <p:spPr bwMode="auto">
            <a:xfrm>
              <a:off x="3460" y="655"/>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82" name="Line 82"/>
            <p:cNvSpPr>
              <a:spLocks noChangeShapeType="1"/>
            </p:cNvSpPr>
            <p:nvPr/>
          </p:nvSpPr>
          <p:spPr bwMode="auto">
            <a:xfrm>
              <a:off x="3479" y="835"/>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83" name="Line 83"/>
            <p:cNvSpPr>
              <a:spLocks noChangeShapeType="1"/>
            </p:cNvSpPr>
            <p:nvPr/>
          </p:nvSpPr>
          <p:spPr bwMode="auto">
            <a:xfrm>
              <a:off x="3498" y="1015"/>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84" name="Text Box 84"/>
            <p:cNvSpPr txBox="1">
              <a:spLocks noChangeArrowheads="1"/>
            </p:cNvSpPr>
            <p:nvPr/>
          </p:nvSpPr>
          <p:spPr bwMode="auto">
            <a:xfrm>
              <a:off x="3489" y="52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685" name="Text Box 85"/>
            <p:cNvSpPr txBox="1">
              <a:spLocks noChangeArrowheads="1"/>
            </p:cNvSpPr>
            <p:nvPr/>
          </p:nvSpPr>
          <p:spPr bwMode="auto">
            <a:xfrm>
              <a:off x="3529" y="70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pkt1</a:t>
              </a:r>
            </a:p>
          </p:txBody>
        </p:sp>
        <p:sp>
          <p:nvSpPr>
            <p:cNvPr id="113686" name="Text Box 86"/>
            <p:cNvSpPr txBox="1">
              <a:spLocks noChangeArrowheads="1"/>
            </p:cNvSpPr>
            <p:nvPr/>
          </p:nvSpPr>
          <p:spPr bwMode="auto">
            <a:xfrm>
              <a:off x="3527" y="88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pkt2</a:t>
              </a:r>
            </a:p>
          </p:txBody>
        </p:sp>
        <p:sp>
          <p:nvSpPr>
            <p:cNvPr id="113687" name="Rectangle 88"/>
            <p:cNvSpPr>
              <a:spLocks noChangeArrowheads="1"/>
            </p:cNvSpPr>
            <p:nvPr/>
          </p:nvSpPr>
          <p:spPr bwMode="auto">
            <a:xfrm>
              <a:off x="3035" y="1394"/>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88" name="Text Box 89"/>
            <p:cNvSpPr txBox="1">
              <a:spLocks noChangeArrowheads="1"/>
            </p:cNvSpPr>
            <p:nvPr/>
          </p:nvSpPr>
          <p:spPr bwMode="auto">
            <a:xfrm>
              <a:off x="2838" y="1365"/>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a:t>
              </a:r>
              <a:r>
                <a:rPr lang="en-US" altLang="zh-CN" sz="1200">
                  <a:solidFill>
                    <a:schemeClr val="bg1"/>
                  </a:solidFill>
                  <a:ea typeface="MS PGothic" panose="020B0600070205080204" pitchFamily="34" charset="-128"/>
                </a:rPr>
                <a:t> 2</a:t>
              </a:r>
              <a:r>
                <a:rPr lang="en-US" altLang="zh-CN" sz="1200">
                  <a:ea typeface="MS PGothic" panose="020B0600070205080204" pitchFamily="34" charset="-128"/>
                </a:rPr>
                <a:t> </a:t>
              </a:r>
              <a:r>
                <a:rPr lang="en-US" altLang="zh-CN" sz="1200">
                  <a:solidFill>
                    <a:schemeClr val="bg1"/>
                  </a:solidFill>
                  <a:ea typeface="MS PGothic" panose="020B0600070205080204" pitchFamily="34" charset="-128"/>
                </a:rPr>
                <a:t>3 0</a:t>
              </a:r>
              <a:r>
                <a:rPr lang="en-US" altLang="zh-CN" sz="1200">
                  <a:ea typeface="MS PGothic" panose="020B0600070205080204" pitchFamily="34" charset="-128"/>
                </a:rPr>
                <a:t> 1 2</a:t>
              </a:r>
            </a:p>
          </p:txBody>
        </p:sp>
        <p:sp>
          <p:nvSpPr>
            <p:cNvPr id="113689" name="Line 90"/>
            <p:cNvSpPr>
              <a:spLocks noChangeShapeType="1"/>
            </p:cNvSpPr>
            <p:nvPr/>
          </p:nvSpPr>
          <p:spPr bwMode="auto">
            <a:xfrm>
              <a:off x="3480" y="1473"/>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90" name="Text Box 91"/>
            <p:cNvSpPr txBox="1">
              <a:spLocks noChangeArrowheads="1"/>
            </p:cNvSpPr>
            <p:nvPr/>
          </p:nvSpPr>
          <p:spPr bwMode="auto">
            <a:xfrm>
              <a:off x="3545" y="1478"/>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691" name="Rectangle 95"/>
            <p:cNvSpPr>
              <a:spLocks noChangeArrowheads="1"/>
            </p:cNvSpPr>
            <p:nvPr/>
          </p:nvSpPr>
          <p:spPr bwMode="auto">
            <a:xfrm>
              <a:off x="4740" y="758"/>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92" name="Text Box 96"/>
            <p:cNvSpPr txBox="1">
              <a:spLocks noChangeArrowheads="1"/>
            </p:cNvSpPr>
            <p:nvPr/>
          </p:nvSpPr>
          <p:spPr bwMode="auto">
            <a:xfrm>
              <a:off x="4621" y="727"/>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a:t>
              </a:r>
              <a:r>
                <a:rPr lang="en-US" altLang="zh-CN" sz="1200">
                  <a:solidFill>
                    <a:schemeClr val="bg1"/>
                  </a:solidFill>
                  <a:ea typeface="MS PGothic" panose="020B0600070205080204" pitchFamily="34" charset="-128"/>
                </a:rPr>
                <a:t> 1 2 3</a:t>
              </a:r>
              <a:r>
                <a:rPr lang="en-US" altLang="zh-CN" sz="1200">
                  <a:ea typeface="MS PGothic" panose="020B0600070205080204" pitchFamily="34" charset="-128"/>
                </a:rPr>
                <a:t> 0 1 2</a:t>
              </a:r>
            </a:p>
          </p:txBody>
        </p:sp>
        <p:sp>
          <p:nvSpPr>
            <p:cNvPr id="113693" name="Rectangle 97"/>
            <p:cNvSpPr>
              <a:spLocks noChangeArrowheads="1"/>
            </p:cNvSpPr>
            <p:nvPr/>
          </p:nvSpPr>
          <p:spPr bwMode="auto">
            <a:xfrm>
              <a:off x="4816" y="929"/>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94" name="Text Box 98"/>
            <p:cNvSpPr txBox="1">
              <a:spLocks noChangeArrowheads="1"/>
            </p:cNvSpPr>
            <p:nvPr/>
          </p:nvSpPr>
          <p:spPr bwMode="auto">
            <a:xfrm>
              <a:off x="4619" y="90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a:t>
              </a:r>
              <a:r>
                <a:rPr lang="en-US" altLang="zh-CN" sz="1200">
                  <a:solidFill>
                    <a:schemeClr val="bg1"/>
                  </a:solidFill>
                  <a:ea typeface="MS PGothic" panose="020B0600070205080204" pitchFamily="34" charset="-128"/>
                </a:rPr>
                <a:t> 2 3 0</a:t>
              </a:r>
              <a:r>
                <a:rPr lang="en-US" altLang="zh-CN" sz="1200">
                  <a:ea typeface="MS PGothic" panose="020B0600070205080204" pitchFamily="34" charset="-128"/>
                </a:rPr>
                <a:t> 1 2</a:t>
              </a:r>
            </a:p>
          </p:txBody>
        </p:sp>
        <p:sp>
          <p:nvSpPr>
            <p:cNvPr id="113695" name="Rectangle 99"/>
            <p:cNvSpPr>
              <a:spLocks noChangeArrowheads="1"/>
            </p:cNvSpPr>
            <p:nvPr/>
          </p:nvSpPr>
          <p:spPr bwMode="auto">
            <a:xfrm>
              <a:off x="4898" y="109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96" name="Text Box 100"/>
            <p:cNvSpPr txBox="1">
              <a:spLocks noChangeArrowheads="1"/>
            </p:cNvSpPr>
            <p:nvPr/>
          </p:nvSpPr>
          <p:spPr bwMode="auto">
            <a:xfrm>
              <a:off x="4621" y="106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0 1 2 </a:t>
              </a:r>
              <a:r>
                <a:rPr lang="en-US" altLang="zh-CN" sz="1200">
                  <a:solidFill>
                    <a:schemeClr val="bg1"/>
                  </a:solidFill>
                  <a:ea typeface="MS PGothic" panose="020B0600070205080204" pitchFamily="34" charset="-128"/>
                </a:rPr>
                <a:t>3 0 1</a:t>
              </a:r>
              <a:r>
                <a:rPr lang="en-US" altLang="zh-CN" sz="1200">
                  <a:ea typeface="MS PGothic" panose="020B0600070205080204" pitchFamily="34" charset="-128"/>
                </a:rPr>
                <a:t> 2</a:t>
              </a:r>
            </a:p>
          </p:txBody>
        </p:sp>
        <p:sp>
          <p:nvSpPr>
            <p:cNvPr id="113697" name="Line 103"/>
            <p:cNvSpPr>
              <a:spLocks noChangeShapeType="1"/>
            </p:cNvSpPr>
            <p:nvPr/>
          </p:nvSpPr>
          <p:spPr bwMode="auto">
            <a:xfrm flipH="1">
              <a:off x="3453" y="810"/>
              <a:ext cx="1124" cy="463"/>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98" name="Line 104"/>
            <p:cNvSpPr>
              <a:spLocks noChangeShapeType="1"/>
            </p:cNvSpPr>
            <p:nvPr/>
          </p:nvSpPr>
          <p:spPr bwMode="auto">
            <a:xfrm flipH="1">
              <a:off x="3465" y="976"/>
              <a:ext cx="1131" cy="478"/>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99" name="Text Box 107"/>
            <p:cNvSpPr txBox="1">
              <a:spLocks noChangeArrowheads="1"/>
            </p:cNvSpPr>
            <p:nvPr/>
          </p:nvSpPr>
          <p:spPr bwMode="auto">
            <a:xfrm>
              <a:off x="3780" y="1245"/>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00" name="Text Box 109"/>
            <p:cNvSpPr txBox="1">
              <a:spLocks noChangeArrowheads="1"/>
            </p:cNvSpPr>
            <p:nvPr/>
          </p:nvSpPr>
          <p:spPr bwMode="auto">
            <a:xfrm>
              <a:off x="4596" y="1501"/>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i="1">
                  <a:solidFill>
                    <a:srgbClr val="CC0000"/>
                  </a:solidFill>
                  <a:latin typeface="Tahoma" panose="020B0604030504040204" pitchFamily="34" charset="0"/>
                  <a:ea typeface="MS PGothic" panose="020B0600070205080204" pitchFamily="34" charset="-128"/>
                </a:rPr>
                <a:t>will accept packet</a:t>
              </a:r>
            </a:p>
            <a:p>
              <a:r>
                <a:rPr lang="en-US" altLang="zh-CN" sz="1200" i="1">
                  <a:solidFill>
                    <a:srgbClr val="CC0000"/>
                  </a:solidFill>
                  <a:latin typeface="Tahoma" panose="020B0604030504040204" pitchFamily="34" charset="0"/>
                  <a:ea typeface="MS PGothic" panose="020B0600070205080204" pitchFamily="34" charset="-128"/>
                </a:rPr>
                <a:t>with seq number 0</a:t>
              </a:r>
            </a:p>
          </p:txBody>
        </p:sp>
        <p:sp>
          <p:nvSpPr>
            <p:cNvPr id="113701" name="Line 110"/>
            <p:cNvSpPr>
              <a:spLocks noChangeShapeType="1"/>
            </p:cNvSpPr>
            <p:nvPr/>
          </p:nvSpPr>
          <p:spPr bwMode="auto">
            <a:xfrm flipH="1" flipV="1">
              <a:off x="5033" y="1253"/>
              <a:ext cx="0" cy="281"/>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02" name="Line 112"/>
            <p:cNvSpPr>
              <a:spLocks noChangeShapeType="1"/>
            </p:cNvSpPr>
            <p:nvPr/>
          </p:nvSpPr>
          <p:spPr bwMode="auto">
            <a:xfrm>
              <a:off x="3475" y="1290"/>
              <a:ext cx="372" cy="46"/>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3703" name="Group 115"/>
            <p:cNvGrpSpPr>
              <a:grpSpLocks/>
            </p:cNvGrpSpPr>
            <p:nvPr/>
          </p:nvGrpSpPr>
          <p:grpSpPr bwMode="auto">
            <a:xfrm>
              <a:off x="2838" y="1185"/>
              <a:ext cx="649" cy="173"/>
              <a:chOff x="2667" y="3750"/>
              <a:chExt cx="649" cy="173"/>
            </a:xfrm>
          </p:grpSpPr>
          <p:sp>
            <p:nvSpPr>
              <p:cNvPr id="113706" name="Rectangle 113"/>
              <p:cNvSpPr>
                <a:spLocks noChangeArrowheads="1"/>
              </p:cNvSpPr>
              <p:nvPr/>
            </p:nvSpPr>
            <p:spPr bwMode="auto">
              <a:xfrm>
                <a:off x="2786" y="3779"/>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07" name="Text Box 114"/>
              <p:cNvSpPr txBox="1">
                <a:spLocks noChangeArrowheads="1"/>
              </p:cNvSpPr>
              <p:nvPr/>
            </p:nvSpPr>
            <p:spPr bwMode="auto">
              <a:xfrm>
                <a:off x="2667" y="375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a:t>
                </a:r>
                <a:r>
                  <a:rPr lang="en-US" altLang="zh-CN" sz="1200">
                    <a:solidFill>
                      <a:schemeClr val="bg1"/>
                    </a:solidFill>
                    <a:ea typeface="MS PGothic" panose="020B0600070205080204" pitchFamily="34" charset="-128"/>
                  </a:rPr>
                  <a:t>1 2</a:t>
                </a:r>
                <a:r>
                  <a:rPr lang="en-US" altLang="zh-CN" sz="1200">
                    <a:ea typeface="MS PGothic" panose="020B0600070205080204" pitchFamily="34" charset="-128"/>
                  </a:rPr>
                  <a:t> </a:t>
                </a:r>
                <a:r>
                  <a:rPr lang="en-US" altLang="zh-CN" sz="1200">
                    <a:solidFill>
                      <a:schemeClr val="bg1"/>
                    </a:solidFill>
                    <a:ea typeface="MS PGothic" panose="020B0600070205080204" pitchFamily="34" charset="-128"/>
                  </a:rPr>
                  <a:t>3 </a:t>
                </a:r>
                <a:r>
                  <a:rPr lang="en-US" altLang="zh-CN" sz="1200">
                    <a:ea typeface="MS PGothic" panose="020B0600070205080204" pitchFamily="34" charset="-128"/>
                  </a:rPr>
                  <a:t>0 1 2</a:t>
                </a:r>
              </a:p>
            </p:txBody>
          </p:sp>
        </p:grpSp>
        <p:sp>
          <p:nvSpPr>
            <p:cNvPr id="113704" name="Text Box 116"/>
            <p:cNvSpPr txBox="1">
              <a:spLocks noChangeArrowheads="1"/>
            </p:cNvSpPr>
            <p:nvPr/>
          </p:nvSpPr>
          <p:spPr bwMode="auto">
            <a:xfrm>
              <a:off x="3547" y="1154"/>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pkt3</a:t>
              </a:r>
            </a:p>
          </p:txBody>
        </p:sp>
        <p:sp>
          <p:nvSpPr>
            <p:cNvPr id="113705" name="Text Box 119"/>
            <p:cNvSpPr txBox="1">
              <a:spLocks noChangeArrowheads="1"/>
            </p:cNvSpPr>
            <p:nvPr/>
          </p:nvSpPr>
          <p:spPr bwMode="auto">
            <a:xfrm>
              <a:off x="2803" y="1655"/>
              <a:ext cx="9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ahoma" panose="020B0604030504040204" pitchFamily="34" charset="0"/>
                  <a:ea typeface="MS PGothic" panose="020B0600070205080204" pitchFamily="34" charset="-128"/>
                </a:rPr>
                <a:t>(a) no problem</a:t>
              </a:r>
            </a:p>
          </p:txBody>
        </p:sp>
      </p:grpSp>
      <p:grpSp>
        <p:nvGrpSpPr>
          <p:cNvPr id="12" name="Group 122"/>
          <p:cNvGrpSpPr>
            <a:grpSpLocks/>
          </p:cNvGrpSpPr>
          <p:nvPr/>
        </p:nvGrpSpPr>
        <p:grpSpPr bwMode="auto">
          <a:xfrm>
            <a:off x="6434138" y="1460500"/>
            <a:ext cx="517525" cy="5278438"/>
            <a:chOff x="3821" y="550"/>
            <a:chExt cx="326" cy="3325"/>
          </a:xfrm>
        </p:grpSpPr>
        <p:pic>
          <p:nvPicPr>
            <p:cNvPr id="113676" name="Picture 5" descr="cur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7" name="Picture 111" descr="cur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3881" name="Text Box 121"/>
          <p:cNvSpPr txBox="1">
            <a:spLocks noChangeArrowheads="1"/>
          </p:cNvSpPr>
          <p:nvPr/>
        </p:nvSpPr>
        <p:spPr bwMode="auto">
          <a:xfrm>
            <a:off x="4695825" y="3619500"/>
            <a:ext cx="3835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i="1">
                <a:latin typeface="Tahoma" panose="020B0604030504040204" pitchFamily="34" charset="0"/>
                <a:ea typeface="MS PGothic" panose="020B0600070205080204" pitchFamily="34" charset="-128"/>
              </a:rPr>
              <a:t>receiver can</a:t>
            </a:r>
            <a:r>
              <a:rPr lang="ja-JP" altLang="en-US" sz="1600" i="1">
                <a:latin typeface="Tahoma" panose="020B0604030504040204" pitchFamily="34" charset="0"/>
                <a:ea typeface="MS PGothic" panose="020B0600070205080204" pitchFamily="34" charset="-128"/>
              </a:rPr>
              <a:t>’</a:t>
            </a:r>
            <a:r>
              <a:rPr lang="en-US" altLang="ja-JP" sz="1600" i="1">
                <a:latin typeface="Tahoma" panose="020B0604030504040204" pitchFamily="34" charset="0"/>
                <a:ea typeface="MS PGothic" panose="020B0600070205080204" pitchFamily="34" charset="-128"/>
              </a:rPr>
              <a:t>t see sender side.</a:t>
            </a:r>
          </a:p>
          <a:p>
            <a:r>
              <a:rPr lang="en-US" altLang="zh-CN" sz="1600" i="1">
                <a:latin typeface="Tahoma" panose="020B0604030504040204" pitchFamily="34" charset="0"/>
                <a:ea typeface="MS PGothic" panose="020B0600070205080204" pitchFamily="34" charset="-128"/>
              </a:rPr>
              <a:t>receiver behavior identical in both cases!</a:t>
            </a:r>
          </a:p>
          <a:p>
            <a:r>
              <a:rPr lang="en-US" altLang="zh-CN" sz="1600" i="1">
                <a:solidFill>
                  <a:srgbClr val="CC0000"/>
                </a:solidFill>
                <a:latin typeface="Tahoma" panose="020B0604030504040204" pitchFamily="34" charset="0"/>
                <a:ea typeface="MS PGothic" panose="020B0600070205080204" pitchFamily="34" charset="-128"/>
              </a:rPr>
              <a:t>something</a:t>
            </a:r>
            <a:r>
              <a:rPr lang="ja-JP" altLang="en-US" sz="1600" i="1">
                <a:solidFill>
                  <a:srgbClr val="CC0000"/>
                </a:solidFill>
                <a:latin typeface="Tahoma" panose="020B0604030504040204" pitchFamily="34" charset="0"/>
                <a:ea typeface="MS PGothic" panose="020B0600070205080204" pitchFamily="34" charset="-128"/>
              </a:rPr>
              <a:t>’</a:t>
            </a:r>
            <a:r>
              <a:rPr lang="en-US" altLang="ja-JP" sz="1600" i="1">
                <a:solidFill>
                  <a:srgbClr val="CC0000"/>
                </a:solidFill>
                <a:latin typeface="Tahoma" panose="020B0604030504040204" pitchFamily="34" charset="0"/>
                <a:ea typeface="MS PGothic" panose="020B0600070205080204" pitchFamily="34" charset="-128"/>
              </a:rPr>
              <a:t>s (very) wrong!</a:t>
            </a:r>
            <a:endParaRPr lang="en-US" altLang="zh-CN" sz="1600" i="1">
              <a:solidFill>
                <a:srgbClr val="CC0000"/>
              </a:solidFill>
              <a:latin typeface="Tahoma" panose="020B0604030504040204" pitchFamily="34" charset="0"/>
              <a:ea typeface="MS PGothic" panose="020B0600070205080204" pitchFamily="34" charset="-128"/>
            </a:endParaRPr>
          </a:p>
        </p:txBody>
      </p:sp>
      <p:sp>
        <p:nvSpPr>
          <p:cNvPr id="91" name="Rectangle 3"/>
          <p:cNvSpPr txBox="1">
            <a:spLocks noChangeArrowheads="1"/>
          </p:cNvSpPr>
          <p:nvPr/>
        </p:nvSpPr>
        <p:spPr bwMode="auto">
          <a:xfrm>
            <a:off x="542925" y="1341438"/>
            <a:ext cx="3276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28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4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0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18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18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9pPr>
          </a:lstStyle>
          <a:p>
            <a:pPr>
              <a:buFont typeface="ZapfDingbats" pitchFamily="82" charset="2"/>
              <a:buNone/>
              <a:defRPr/>
            </a:pPr>
            <a:r>
              <a:rPr lang="zh-CN" altLang="en-US" sz="2400" kern="0" dirty="0" smtClean="0">
                <a:ea typeface="宋体" panose="02010600030101010101" pitchFamily="2" charset="-122"/>
              </a:rPr>
              <a:t>实际案例</a:t>
            </a:r>
            <a:r>
              <a:rPr lang="en-US" altLang="zh-CN" sz="2400" kern="0" dirty="0" smtClean="0">
                <a:ea typeface="宋体" panose="02010600030101010101" pitchFamily="2" charset="-122"/>
              </a:rPr>
              <a:t>: </a:t>
            </a:r>
          </a:p>
          <a:p>
            <a:pPr>
              <a:defRPr/>
            </a:pPr>
            <a:r>
              <a:rPr lang="zh-CN" altLang="en-US" sz="2000" kern="0" dirty="0" smtClean="0">
                <a:ea typeface="宋体" panose="02010600030101010101" pitchFamily="2" charset="-122"/>
              </a:rPr>
              <a:t>帧序号字段</a:t>
            </a:r>
            <a:r>
              <a:rPr lang="en-US" altLang="zh-CN" sz="2000" kern="0" dirty="0" smtClean="0">
                <a:ea typeface="宋体" panose="02010600030101010101" pitchFamily="2" charset="-122"/>
              </a:rPr>
              <a:t>k=2</a:t>
            </a:r>
          </a:p>
          <a:p>
            <a:pPr>
              <a:defRPr/>
            </a:pPr>
            <a:r>
              <a:rPr lang="en-US" altLang="zh-CN" sz="2000" kern="0" dirty="0" err="1" smtClean="0">
                <a:ea typeface="宋体" panose="02010600030101010101" pitchFamily="2" charset="-122"/>
              </a:rPr>
              <a:t>seq</a:t>
            </a:r>
            <a:r>
              <a:rPr lang="en-US" altLang="zh-CN" sz="2000" kern="0" dirty="0" smtClean="0">
                <a:ea typeface="宋体" panose="02010600030101010101" pitchFamily="2" charset="-122"/>
              </a:rPr>
              <a:t> #’s: 0, 1, 2, 3</a:t>
            </a:r>
          </a:p>
          <a:p>
            <a:pPr>
              <a:defRPr/>
            </a:pPr>
            <a:r>
              <a:rPr lang="zh-CN" altLang="en-US" sz="2000" kern="0" dirty="0" smtClean="0">
                <a:ea typeface="宋体" panose="02010600030101010101" pitchFamily="2" charset="-122"/>
              </a:rPr>
              <a:t>窗口大小</a:t>
            </a:r>
            <a:r>
              <a:rPr lang="en-US" altLang="zh-CN" sz="2000" kern="0" dirty="0" smtClean="0">
                <a:ea typeface="宋体" panose="02010600030101010101" pitchFamily="2" charset="-122"/>
              </a:rPr>
              <a:t>=3</a:t>
            </a:r>
            <a:endParaRPr lang="en-US" altLang="zh-CN" sz="2400" kern="0" dirty="0" smtClean="0">
              <a:ea typeface="宋体" panose="02010600030101010101" pitchFamily="2" charset="-122"/>
            </a:endParaRPr>
          </a:p>
          <a:p>
            <a:pPr>
              <a:defRPr/>
            </a:pPr>
            <a:endParaRPr lang="en-US" altLang="zh-CN" sz="2400" kern="0" dirty="0" smtClean="0">
              <a:ea typeface="宋体" panose="02010600030101010101" pitchFamily="2" charset="-122"/>
            </a:endParaRPr>
          </a:p>
          <a:p>
            <a:pPr>
              <a:defRPr/>
            </a:pPr>
            <a:r>
              <a:rPr lang="zh-CN" altLang="en-US" sz="2000" kern="0" dirty="0" smtClean="0">
                <a:ea typeface="宋体" panose="02010600030101010101" pitchFamily="2" charset="-122"/>
              </a:rPr>
              <a:t>接收端无法区分右边的两个场景</a:t>
            </a:r>
            <a:r>
              <a:rPr lang="en-US" altLang="zh-CN" sz="2000" kern="0" dirty="0" smtClean="0">
                <a:ea typeface="宋体" panose="02010600030101010101" pitchFamily="2" charset="-122"/>
              </a:rPr>
              <a:t>!</a:t>
            </a:r>
          </a:p>
          <a:p>
            <a:pPr>
              <a:defRPr/>
            </a:pPr>
            <a:r>
              <a:rPr lang="zh-CN" altLang="en-US" sz="2000" kern="0" dirty="0" smtClean="0">
                <a:ea typeface="宋体" panose="02010600030101010101" pitchFamily="2" charset="-122"/>
              </a:rPr>
              <a:t>在</a:t>
            </a:r>
            <a:r>
              <a:rPr lang="en-US" altLang="zh-CN" sz="2000" kern="0" smtClean="0">
                <a:ea typeface="宋体" panose="02010600030101010101" pitchFamily="2" charset="-122"/>
              </a:rPr>
              <a:t>(b)</a:t>
            </a:r>
            <a:r>
              <a:rPr lang="zh-CN" altLang="en-US" sz="2000" kern="0" dirty="0" smtClean="0">
                <a:ea typeface="宋体" panose="02010600030101010101" pitchFamily="2" charset="-122"/>
              </a:rPr>
              <a:t>中，接收端错误的将重复发送的数据视为新到数据</a:t>
            </a:r>
            <a:endParaRPr lang="en-US" altLang="zh-CN" sz="2000" kern="0" dirty="0" smtClean="0">
              <a:ea typeface="宋体" panose="02010600030101010101" pitchFamily="2" charset="-122"/>
            </a:endParaRPr>
          </a:p>
          <a:p>
            <a:pPr>
              <a:defRPr/>
            </a:pPr>
            <a:endParaRPr lang="en-US" altLang="zh-CN" sz="2000" kern="0" dirty="0" smtClean="0">
              <a:ea typeface="宋体" panose="02010600030101010101" pitchFamily="2" charset="-122"/>
            </a:endParaRPr>
          </a:p>
          <a:p>
            <a:pPr>
              <a:buFont typeface="ZapfDingbats" pitchFamily="82" charset="2"/>
              <a:buNone/>
              <a:defRPr/>
            </a:pPr>
            <a:r>
              <a:rPr lang="en-US" altLang="zh-CN" sz="2000" kern="0" dirty="0" smtClean="0">
                <a:solidFill>
                  <a:srgbClr val="FF0000"/>
                </a:solidFill>
                <a:ea typeface="宋体" panose="02010600030101010101" pitchFamily="2" charset="-122"/>
              </a:rPr>
              <a:t>Q:</a:t>
            </a:r>
            <a:r>
              <a:rPr lang="en-US" altLang="zh-CN" sz="2000" kern="0" dirty="0" smtClean="0">
                <a:ea typeface="宋体" panose="02010600030101010101" pitchFamily="2" charset="-122"/>
              </a:rPr>
              <a:t> </a:t>
            </a:r>
            <a:r>
              <a:rPr lang="zh-CN" altLang="en-US" sz="2000" kern="0" dirty="0" smtClean="0">
                <a:ea typeface="宋体" panose="02010600030101010101" pitchFamily="2" charset="-122"/>
              </a:rPr>
              <a:t>序列号大小和窗口大小应满足什么关系</a:t>
            </a:r>
            <a:r>
              <a:rPr lang="en-US" altLang="zh-CN" sz="2000" kern="0" dirty="0" smtClean="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73881"/>
                                        </p:tgtEl>
                                        <p:attrNameLst>
                                          <p:attrName>style.visibility</p:attrName>
                                        </p:attrNameLst>
                                      </p:cBhvr>
                                      <p:to>
                                        <p:strVal val="visible"/>
                                      </p:to>
                                    </p:set>
                                    <p:animEffect transition="in" filter="dissolve">
                                      <p:cBhvr>
                                        <p:cTn id="14" dur="500"/>
                                        <p:tgtEl>
                                          <p:spTgt spid="37388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91">
                                            <p:txEl>
                                              <p:pRg st="5" end="5"/>
                                            </p:txEl>
                                          </p:spTgt>
                                        </p:tgtEl>
                                        <p:attrNameLst>
                                          <p:attrName>style.visibility</p:attrName>
                                        </p:attrNameLst>
                                      </p:cBhvr>
                                      <p:to>
                                        <p:strVal val="visible"/>
                                      </p:to>
                                    </p:set>
                                    <p:animEffect transition="in" filter="blinds(horizontal)">
                                      <p:cBhvr>
                                        <p:cTn id="19" dur="500"/>
                                        <p:tgtEl>
                                          <p:spTgt spid="91">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1">
                                            <p:txEl>
                                              <p:pRg st="6" end="6"/>
                                            </p:txEl>
                                          </p:spTgt>
                                        </p:tgtEl>
                                        <p:attrNameLst>
                                          <p:attrName>style.visibility</p:attrName>
                                        </p:attrNameLst>
                                      </p:cBhvr>
                                      <p:to>
                                        <p:strVal val="visible"/>
                                      </p:to>
                                    </p:set>
                                    <p:animEffect transition="in" filter="blinds(horizontal)">
                                      <p:cBhvr>
                                        <p:cTn id="24" dur="500"/>
                                        <p:tgtEl>
                                          <p:spTgt spid="91">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1">
                                            <p:txEl>
                                              <p:pRg st="8" end="8"/>
                                            </p:txEl>
                                          </p:spTgt>
                                        </p:tgtEl>
                                        <p:attrNameLst>
                                          <p:attrName>style.visibility</p:attrName>
                                        </p:attrNameLst>
                                      </p:cBhvr>
                                      <p:to>
                                        <p:strVal val="visible"/>
                                      </p:to>
                                    </p:set>
                                    <p:animEffect transition="in" filter="blinds(horizontal)">
                                      <p:cBhvr>
                                        <p:cTn id="29" dur="500"/>
                                        <p:tgtEl>
                                          <p:spTgt spid="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88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1D2EBD2-CD93-416F-BE8A-1852EF2F525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86</a:t>
            </a:fld>
            <a:r>
              <a:rPr kumimoji="0" lang="en-US" altLang="zh-CN" sz="1000" smtClean="0">
                <a:latin typeface="Arial" panose="020B0604020202020204" pitchFamily="34" charset="0"/>
                <a:ea typeface="宋体" panose="02010600030101010101" pitchFamily="2" charset="-122"/>
              </a:rPr>
              <a:t>-</a:t>
            </a:r>
          </a:p>
        </p:txBody>
      </p:sp>
      <p:sp>
        <p:nvSpPr>
          <p:cNvPr id="115715" name="Rectangle 2"/>
          <p:cNvSpPr>
            <a:spLocks noGrp="1" noChangeArrowheads="1"/>
          </p:cNvSpPr>
          <p:nvPr>
            <p:ph type="title"/>
          </p:nvPr>
        </p:nvSpPr>
        <p:spPr/>
        <p:txBody>
          <a:bodyPr/>
          <a:lstStyle/>
          <a:p>
            <a:r>
              <a:rPr lang="zh-CN" altLang="en-US" sz="4000" smtClean="0"/>
              <a:t>有限范围的帧序号</a:t>
            </a:r>
            <a:endParaRPr lang="en-US" altLang="zh-CN" sz="4000" smtClean="0"/>
          </a:p>
        </p:txBody>
      </p:sp>
      <p:sp>
        <p:nvSpPr>
          <p:cNvPr id="115716" name="Rectangle 3"/>
          <p:cNvSpPr>
            <a:spLocks noGrp="1" noChangeArrowheads="1"/>
          </p:cNvSpPr>
          <p:nvPr>
            <p:ph type="body" idx="1"/>
          </p:nvPr>
        </p:nvSpPr>
        <p:spPr/>
        <p:txBody>
          <a:bodyPr/>
          <a:lstStyle/>
          <a:p>
            <a:pPr>
              <a:lnSpc>
                <a:spcPct val="80000"/>
              </a:lnSpc>
            </a:pPr>
            <a:r>
              <a:rPr lang="zh-CN" altLang="en-US" sz="2800" smtClean="0"/>
              <a:t>发送方</a:t>
            </a:r>
            <a:endParaRPr lang="en-US" altLang="zh-CN" sz="2800" smtClean="0"/>
          </a:p>
          <a:p>
            <a:pPr lvl="1">
              <a:lnSpc>
                <a:spcPct val="80000"/>
              </a:lnSpc>
            </a:pPr>
            <a:r>
              <a:rPr lang="zh-CN" altLang="en-US" sz="2800" smtClean="0"/>
              <a:t>对数据帧编号</a:t>
            </a:r>
            <a:endParaRPr lang="en-US" altLang="zh-CN" sz="2800" smtClean="0"/>
          </a:p>
          <a:p>
            <a:pPr lvl="1">
              <a:lnSpc>
                <a:spcPct val="80000"/>
              </a:lnSpc>
            </a:pPr>
            <a:r>
              <a:rPr lang="zh-CN" altLang="en-US" sz="2800" smtClean="0"/>
              <a:t>帧中包含</a:t>
            </a:r>
            <a:r>
              <a:rPr lang="en-US" altLang="zh-CN" sz="2800" smtClean="0"/>
              <a:t> k </a:t>
            </a:r>
            <a:r>
              <a:rPr lang="zh-CN" altLang="en-US" sz="2800" smtClean="0"/>
              <a:t>比特 的帧序号字段</a:t>
            </a:r>
            <a:endParaRPr lang="en-US" altLang="zh-CN" sz="2800" smtClean="0"/>
          </a:p>
          <a:p>
            <a:pPr lvl="1">
              <a:lnSpc>
                <a:spcPct val="80000"/>
              </a:lnSpc>
            </a:pPr>
            <a:r>
              <a:rPr lang="zh-CN" altLang="en-US" sz="2800" smtClean="0"/>
              <a:t>帧序号循环使用</a:t>
            </a:r>
            <a:endParaRPr lang="en-US" altLang="zh-CN" sz="2800" smtClean="0"/>
          </a:p>
          <a:p>
            <a:pPr lvl="1">
              <a:lnSpc>
                <a:spcPct val="80000"/>
              </a:lnSpc>
            </a:pPr>
            <a:r>
              <a:rPr lang="zh-CN" altLang="en-US" sz="2800" smtClean="0"/>
              <a:t>帧序号的有效取值范围</a:t>
            </a:r>
            <a:r>
              <a:rPr lang="en-US" altLang="zh-CN" sz="2800" smtClean="0"/>
              <a:t>: 0~2</a:t>
            </a:r>
            <a:r>
              <a:rPr lang="en-US" altLang="zh-CN" sz="2800" baseline="30000" smtClean="0"/>
              <a:t>k</a:t>
            </a:r>
            <a:r>
              <a:rPr lang="en-US" altLang="zh-CN" sz="2800" smtClean="0"/>
              <a:t>-1</a:t>
            </a:r>
          </a:p>
          <a:p>
            <a:pPr lvl="1">
              <a:lnSpc>
                <a:spcPct val="80000"/>
              </a:lnSpc>
            </a:pPr>
            <a:endParaRPr lang="en-US" altLang="zh-CN" sz="2800" smtClean="0"/>
          </a:p>
          <a:p>
            <a:pPr>
              <a:lnSpc>
                <a:spcPct val="80000"/>
              </a:lnSpc>
            </a:pPr>
            <a:r>
              <a:rPr lang="zh-CN" altLang="en-US" sz="2800" smtClean="0"/>
              <a:t>可以通过帧序号的周期区别相同序号的数据帧</a:t>
            </a:r>
            <a:endParaRPr lang="en-US" altLang="zh-CN" sz="2800" smtClean="0"/>
          </a:p>
          <a:p>
            <a:pPr lvl="1">
              <a:lnSpc>
                <a:spcPct val="80000"/>
              </a:lnSpc>
            </a:pPr>
            <a:r>
              <a:rPr lang="zh-CN" altLang="en-US" sz="2800" smtClean="0"/>
              <a:t>如果接收窗口大小</a:t>
            </a:r>
            <a:r>
              <a:rPr lang="en-US" altLang="zh-CN" sz="2800" smtClean="0"/>
              <a:t>= 1</a:t>
            </a:r>
          </a:p>
          <a:p>
            <a:pPr lvl="1">
              <a:lnSpc>
                <a:spcPct val="80000"/>
              </a:lnSpc>
              <a:buFont typeface="Wingdings" panose="05000000000000000000" pitchFamily="2" charset="2"/>
              <a:buNone/>
            </a:pPr>
            <a:r>
              <a:rPr lang="en-US" altLang="zh-CN" sz="2800" smtClean="0"/>
              <a:t>		</a:t>
            </a:r>
            <a:r>
              <a:rPr lang="zh-CN" altLang="en-US" sz="2800" smtClean="0"/>
              <a:t>发送窗口大小</a:t>
            </a:r>
            <a:r>
              <a:rPr lang="en-US" altLang="zh-CN" sz="2800" smtClean="0"/>
              <a:t>&lt;= 2</a:t>
            </a:r>
            <a:r>
              <a:rPr lang="en-US" altLang="zh-CN" sz="2800" baseline="30000" smtClean="0"/>
              <a:t>k</a:t>
            </a:r>
            <a:r>
              <a:rPr lang="en-US" altLang="zh-CN" sz="2800" smtClean="0"/>
              <a:t>-1</a:t>
            </a:r>
          </a:p>
          <a:p>
            <a:pPr lvl="1">
              <a:lnSpc>
                <a:spcPct val="80000"/>
              </a:lnSpc>
            </a:pPr>
            <a:r>
              <a:rPr lang="zh-CN" altLang="en-US" sz="2800" smtClean="0"/>
              <a:t>如果接收窗口</a:t>
            </a:r>
            <a:r>
              <a:rPr lang="en-US" altLang="zh-CN" sz="2800" smtClean="0"/>
              <a:t>= </a:t>
            </a:r>
            <a:r>
              <a:rPr lang="zh-CN" altLang="en-US" sz="2800" smtClean="0"/>
              <a:t>发送窗口大小</a:t>
            </a:r>
            <a:endParaRPr lang="en-US" altLang="zh-CN" sz="2800" smtClean="0"/>
          </a:p>
          <a:p>
            <a:pPr lvl="1">
              <a:lnSpc>
                <a:spcPct val="80000"/>
              </a:lnSpc>
              <a:buFont typeface="Wingdings" panose="05000000000000000000" pitchFamily="2" charset="2"/>
              <a:buNone/>
            </a:pPr>
            <a:r>
              <a:rPr lang="en-US" altLang="zh-CN" sz="2800" smtClean="0"/>
              <a:t>		</a:t>
            </a:r>
            <a:r>
              <a:rPr lang="zh-CN" altLang="en-US" sz="2800" smtClean="0"/>
              <a:t>发送窗口大小</a:t>
            </a:r>
            <a:r>
              <a:rPr lang="en-US" altLang="zh-CN" sz="2800" smtClean="0"/>
              <a:t>&lt;= 2</a:t>
            </a:r>
            <a:r>
              <a:rPr lang="en-US" altLang="zh-CN" sz="2800" baseline="30000" smtClean="0"/>
              <a:t>k-1</a:t>
            </a:r>
            <a:endParaRPr lang="en-US" altLang="zh-CN" sz="2800" smtClean="0"/>
          </a:p>
          <a:p>
            <a:pPr>
              <a:lnSpc>
                <a:spcPct val="80000"/>
              </a:lnSpc>
            </a:pPr>
            <a:endParaRPr lang="en-US" altLang="zh-CN" sz="2800" smtClean="0"/>
          </a:p>
          <a:p>
            <a:pPr lvl="1">
              <a:lnSpc>
                <a:spcPct val="80000"/>
              </a:lnSpc>
            </a:pPr>
            <a:endParaRPr lang="en-US" altLang="zh-CN" sz="280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8E0C74D-B9A4-48AF-87D5-17D5BCDD3FB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87</a:t>
            </a:fld>
            <a:r>
              <a:rPr kumimoji="0" lang="en-US" altLang="zh-CN" sz="1000" smtClean="0">
                <a:latin typeface="Arial" panose="020B0604020202020204" pitchFamily="34" charset="0"/>
                <a:ea typeface="宋体" panose="02010600030101010101" pitchFamily="2" charset="-122"/>
              </a:rPr>
              <a:t>-</a:t>
            </a:r>
          </a:p>
        </p:txBody>
      </p:sp>
      <p:sp>
        <p:nvSpPr>
          <p:cNvPr id="117763" name="Rectangle 2"/>
          <p:cNvSpPr>
            <a:spLocks noGrp="1" noChangeArrowheads="1"/>
          </p:cNvSpPr>
          <p:nvPr>
            <p:ph type="title"/>
          </p:nvPr>
        </p:nvSpPr>
        <p:spPr/>
        <p:txBody>
          <a:bodyPr/>
          <a:lstStyle/>
          <a:p>
            <a:r>
              <a:rPr lang="zh-CN" altLang="en-US" sz="4000" smtClean="0"/>
              <a:t>小结</a:t>
            </a:r>
            <a:r>
              <a:rPr lang="en-US" altLang="zh-CN" sz="4000" smtClean="0"/>
              <a:t>: </a:t>
            </a:r>
            <a:r>
              <a:rPr lang="zh-CN" altLang="en-US" sz="4000" smtClean="0"/>
              <a:t>滑动窗口协议</a:t>
            </a:r>
            <a:endParaRPr lang="en-US" altLang="zh-CN" sz="4000" smtClean="0"/>
          </a:p>
        </p:txBody>
      </p:sp>
      <p:sp>
        <p:nvSpPr>
          <p:cNvPr id="117764" name="Rectangle 3"/>
          <p:cNvSpPr>
            <a:spLocks noGrp="1" noChangeArrowheads="1"/>
          </p:cNvSpPr>
          <p:nvPr>
            <p:ph type="body" idx="1"/>
          </p:nvPr>
        </p:nvSpPr>
        <p:spPr/>
        <p:txBody>
          <a:bodyPr/>
          <a:lstStyle/>
          <a:p>
            <a:r>
              <a:rPr lang="zh-CN" altLang="en-US" sz="2800" smtClean="0"/>
              <a:t>滑动窗口协议</a:t>
            </a:r>
            <a:r>
              <a:rPr lang="en-US" altLang="zh-CN" sz="2800" smtClean="0"/>
              <a:t> </a:t>
            </a:r>
          </a:p>
          <a:p>
            <a:pPr lvl="1">
              <a:buFont typeface="Wingdings" panose="05000000000000000000" pitchFamily="2" charset="2"/>
              <a:buNone/>
            </a:pPr>
            <a:r>
              <a:rPr lang="zh-CN" altLang="en-US" sz="2400" smtClean="0">
                <a:solidFill>
                  <a:srgbClr val="FF0000"/>
                </a:solidFill>
              </a:rPr>
              <a:t>不仅</a:t>
            </a:r>
            <a:r>
              <a:rPr lang="en-US" altLang="zh-CN" sz="2400" smtClean="0">
                <a:solidFill>
                  <a:srgbClr val="FF0000"/>
                </a:solidFill>
              </a:rPr>
              <a:t>:</a:t>
            </a:r>
          </a:p>
          <a:p>
            <a:pPr lvl="1"/>
            <a:r>
              <a:rPr lang="zh-CN" altLang="en-US" sz="2400" smtClean="0"/>
              <a:t>保证帧在物理链路上的可靠传输</a:t>
            </a:r>
            <a:endParaRPr lang="en-US" altLang="zh-CN" sz="2400" smtClean="0"/>
          </a:p>
          <a:p>
            <a:pPr lvl="1"/>
            <a:endParaRPr lang="en-US" altLang="zh-CN" sz="2400" smtClean="0"/>
          </a:p>
          <a:p>
            <a:pPr lvl="1">
              <a:buFont typeface="Wingdings" panose="05000000000000000000" pitchFamily="2" charset="2"/>
              <a:buNone/>
            </a:pPr>
            <a:r>
              <a:rPr lang="zh-CN" altLang="en-US" sz="2400" smtClean="0">
                <a:solidFill>
                  <a:srgbClr val="FF0000"/>
                </a:solidFill>
              </a:rPr>
              <a:t>而且</a:t>
            </a:r>
            <a:r>
              <a:rPr lang="en-US" altLang="zh-CN" sz="2400" smtClean="0">
                <a:solidFill>
                  <a:srgbClr val="FF0000"/>
                </a:solidFill>
              </a:rPr>
              <a:t>:</a:t>
            </a:r>
            <a:r>
              <a:rPr lang="en-US" altLang="zh-CN" sz="2400" smtClean="0"/>
              <a:t> </a:t>
            </a:r>
          </a:p>
          <a:p>
            <a:pPr lvl="1"/>
            <a:r>
              <a:rPr lang="zh-CN" altLang="en-US" sz="2400" smtClean="0"/>
              <a:t>保证帧传送的顺序</a:t>
            </a:r>
            <a:endParaRPr lang="en-US" altLang="zh-CN" sz="2400" smtClean="0"/>
          </a:p>
          <a:p>
            <a:pPr lvl="2"/>
            <a:r>
              <a:rPr lang="zh-CN" altLang="en-US" sz="2400" smtClean="0"/>
              <a:t>通过帧序号和滑动窗口</a:t>
            </a:r>
            <a:r>
              <a:rPr lang="en-US" altLang="zh-CN" sz="2400" smtClean="0"/>
              <a:t>, </a:t>
            </a:r>
            <a:r>
              <a:rPr lang="zh-CN" altLang="en-US" sz="2400" smtClean="0"/>
              <a:t>数据链路层协议可以将数据帧按发送顺序地交付给高层协议</a:t>
            </a:r>
            <a:endParaRPr lang="en-US" altLang="zh-CN" sz="2400" smtClean="0"/>
          </a:p>
          <a:p>
            <a:pPr lvl="1"/>
            <a:r>
              <a:rPr lang="zh-CN" altLang="en-US" sz="2400" smtClean="0"/>
              <a:t>支持流量控制</a:t>
            </a:r>
            <a:r>
              <a:rPr lang="en-US" altLang="zh-CN" sz="2400" smtClean="0"/>
              <a:t>, </a:t>
            </a:r>
            <a:r>
              <a:rPr lang="zh-CN" altLang="en-US" sz="2400" smtClean="0"/>
              <a:t>接收方通过反馈机制可以压制发送方的速率</a:t>
            </a:r>
            <a:endParaRPr lang="en-US" altLang="zh-CN" sz="2400" smtClean="0"/>
          </a:p>
          <a:p>
            <a:pPr lvl="2"/>
            <a:r>
              <a:rPr lang="zh-CN" altLang="en-US" sz="2400" smtClean="0"/>
              <a:t>同步发送方的发送</a:t>
            </a:r>
            <a:r>
              <a:rPr lang="en-US" altLang="zh-CN" sz="2400" smtClean="0"/>
              <a:t>(</a:t>
            </a:r>
            <a:r>
              <a:rPr lang="zh-CN" altLang="en-US" sz="2400" smtClean="0"/>
              <a:t>帧</a:t>
            </a:r>
            <a:r>
              <a:rPr lang="en-US" altLang="zh-CN" sz="2400" smtClean="0"/>
              <a:t>)</a:t>
            </a:r>
            <a:r>
              <a:rPr lang="zh-CN" altLang="en-US" sz="2400" smtClean="0"/>
              <a:t>速率和接收方的接收</a:t>
            </a:r>
            <a:r>
              <a:rPr lang="en-US" altLang="zh-CN" sz="2400" smtClean="0"/>
              <a:t>(</a:t>
            </a:r>
            <a:r>
              <a:rPr lang="zh-CN" altLang="en-US" sz="2400" smtClean="0"/>
              <a:t>帧</a:t>
            </a:r>
            <a:r>
              <a:rPr lang="en-US" altLang="zh-CN" sz="2400" smtClean="0"/>
              <a:t>)</a:t>
            </a:r>
            <a:r>
              <a:rPr lang="zh-CN" altLang="en-US" sz="2400" smtClean="0"/>
              <a:t>速率</a:t>
            </a:r>
            <a:endParaRPr lang="en-US" altLang="zh-CN" sz="2400" smtClean="0"/>
          </a:p>
          <a:p>
            <a:pPr lvl="1"/>
            <a:endParaRPr lang="en-US" altLang="zh-CN" sz="2400" smtClean="0"/>
          </a:p>
        </p:txBody>
      </p:sp>
      <p:sp>
        <p:nvSpPr>
          <p:cNvPr id="117765" name="TextBox 5"/>
          <p:cNvSpPr txBox="1">
            <a:spLocks noChangeArrowheads="1"/>
          </p:cNvSpPr>
          <p:nvPr/>
        </p:nvSpPr>
        <p:spPr bwMode="auto">
          <a:xfrm>
            <a:off x="7286625" y="648811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dirty="0">
                <a:latin typeface="Arial" panose="020B0604020202020204" pitchFamily="34" charset="0"/>
                <a:ea typeface="宋体" panose="02010600030101010101" pitchFamily="2" charset="-122"/>
              </a:rPr>
              <a:t>&gt;&gt;Demo&gt;&gt;</a:t>
            </a:r>
            <a:endParaRPr kumimoji="0" lang="zh-CN" altLang="en-US" sz="1800" i="1"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smtClean="0"/>
              <a:t>小结</a:t>
            </a:r>
            <a:r>
              <a:rPr lang="en-US" altLang="zh-CN" smtClean="0"/>
              <a:t>: </a:t>
            </a:r>
            <a:r>
              <a:rPr lang="zh-CN" altLang="en-US" smtClean="0"/>
              <a:t>可靠传输</a:t>
            </a:r>
            <a:r>
              <a:rPr lang="en-US" altLang="zh-CN" smtClean="0"/>
              <a:t> </a:t>
            </a:r>
            <a:endParaRPr lang="zh-CN" altLang="en-US" smtClean="0"/>
          </a:p>
        </p:txBody>
      </p:sp>
      <p:graphicFrame>
        <p:nvGraphicFramePr>
          <p:cNvPr id="7" name="内容占位符 6"/>
          <p:cNvGraphicFramePr>
            <a:graphicFrameLocks noGrp="1"/>
          </p:cNvGraphicFramePr>
          <p:nvPr>
            <p:ph idx="1"/>
          </p:nvPr>
        </p:nvGraphicFramePr>
        <p:xfrm>
          <a:off x="500063" y="2000250"/>
          <a:ext cx="8358187" cy="3486149"/>
        </p:xfrm>
        <a:graphic>
          <a:graphicData uri="http://schemas.openxmlformats.org/drawingml/2006/table">
            <a:tbl>
              <a:tblPr firstRow="1" bandRow="1">
                <a:tableStyleId>{F5AB1C69-6EDB-4FF4-983F-18BD219EF322}</a:tableStyleId>
              </a:tblPr>
              <a:tblGrid>
                <a:gridCol w="2365238">
                  <a:extLst>
                    <a:ext uri="{9D8B030D-6E8A-4147-A177-3AD203B41FA5}">
                      <a16:colId xmlns:a16="http://schemas.microsoft.com/office/drawing/2014/main" val="20000"/>
                    </a:ext>
                  </a:extLst>
                </a:gridCol>
                <a:gridCol w="5992949">
                  <a:extLst>
                    <a:ext uri="{9D8B030D-6E8A-4147-A177-3AD203B41FA5}">
                      <a16:colId xmlns:a16="http://schemas.microsoft.com/office/drawing/2014/main" val="20001"/>
                    </a:ext>
                  </a:extLst>
                </a:gridCol>
              </a:tblGrid>
              <a:tr h="514999">
                <a:tc>
                  <a:txBody>
                    <a:bodyPr/>
                    <a:lstStyle/>
                    <a:p>
                      <a:pPr algn="ctr"/>
                      <a:r>
                        <a:rPr lang="zh-CN" altLang="en-US" sz="2000" dirty="0" smtClean="0"/>
                        <a:t>机制</a:t>
                      </a:r>
                      <a:endParaRPr lang="zh-CN" altLang="en-US" sz="2000" dirty="0"/>
                    </a:p>
                  </a:txBody>
                  <a:tcPr marL="91439" marR="91439" marT="45727" marB="45727" anchor="ctr"/>
                </a:tc>
                <a:tc>
                  <a:txBody>
                    <a:bodyPr/>
                    <a:lstStyle/>
                    <a:p>
                      <a:pPr algn="ctr"/>
                      <a:r>
                        <a:rPr lang="zh-CN" altLang="en-US" sz="2000" dirty="0" smtClean="0"/>
                        <a:t>用途</a:t>
                      </a:r>
                      <a:endParaRPr lang="zh-CN" altLang="en-US" sz="2000" dirty="0"/>
                    </a:p>
                  </a:txBody>
                  <a:tcPr marL="91439" marR="91439" marT="45727" marB="45727" anchor="ctr"/>
                </a:tc>
                <a:extLst>
                  <a:ext uri="{0D108BD9-81ED-4DB2-BD59-A6C34878D82A}">
                    <a16:rowId xmlns:a16="http://schemas.microsoft.com/office/drawing/2014/main" val="10000"/>
                  </a:ext>
                </a:extLst>
              </a:tr>
              <a:tr h="514999">
                <a:tc>
                  <a:txBody>
                    <a:bodyPr/>
                    <a:lstStyle/>
                    <a:p>
                      <a:pPr algn="ctr"/>
                      <a:r>
                        <a:rPr lang="en-US" altLang="zh-CN" sz="2000" dirty="0" smtClean="0"/>
                        <a:t>CRC</a:t>
                      </a:r>
                      <a:endParaRPr lang="zh-CN" altLang="en-US" sz="2000" dirty="0"/>
                    </a:p>
                  </a:txBody>
                  <a:tcPr marL="91439" marR="91439" marT="45727" marB="45727" anchor="ctr"/>
                </a:tc>
                <a:tc>
                  <a:txBody>
                    <a:bodyPr/>
                    <a:lstStyle/>
                    <a:p>
                      <a:r>
                        <a:rPr lang="zh-CN" altLang="en-US" sz="2000" dirty="0" smtClean="0"/>
                        <a:t>差错检测</a:t>
                      </a:r>
                      <a:endParaRPr lang="zh-CN" altLang="en-US" sz="2000" dirty="0"/>
                    </a:p>
                  </a:txBody>
                  <a:tcPr marL="91439" marR="91439" marT="45727" marB="45727" anchor="ctr"/>
                </a:tc>
                <a:extLst>
                  <a:ext uri="{0D108BD9-81ED-4DB2-BD59-A6C34878D82A}">
                    <a16:rowId xmlns:a16="http://schemas.microsoft.com/office/drawing/2014/main" val="10001"/>
                  </a:ext>
                </a:extLst>
              </a:tr>
              <a:tr h="514999">
                <a:tc>
                  <a:txBody>
                    <a:bodyPr/>
                    <a:lstStyle/>
                    <a:p>
                      <a:pPr algn="ctr"/>
                      <a:r>
                        <a:rPr lang="en-US" altLang="zh-CN" sz="2000" dirty="0" smtClean="0"/>
                        <a:t>ACK</a:t>
                      </a:r>
                      <a:endParaRPr lang="zh-CN" altLang="en-US" sz="2000" dirty="0"/>
                    </a:p>
                  </a:txBody>
                  <a:tcPr marL="91439" marR="91439" marT="45727" marB="45727" anchor="ctr"/>
                </a:tc>
                <a:tc>
                  <a:txBody>
                    <a:bodyPr/>
                    <a:lstStyle/>
                    <a:p>
                      <a:r>
                        <a:rPr lang="zh-CN" altLang="en-US" sz="2000" dirty="0" smtClean="0"/>
                        <a:t>成功接收数据帧的确认</a:t>
                      </a:r>
                      <a:r>
                        <a:rPr lang="en-US" altLang="zh-CN" sz="2000" dirty="0" smtClean="0"/>
                        <a:t>(</a:t>
                      </a:r>
                      <a:r>
                        <a:rPr lang="zh-CN" altLang="en-US" sz="2000" dirty="0" smtClean="0"/>
                        <a:t>携带</a:t>
                      </a:r>
                      <a:r>
                        <a:rPr lang="en-US" altLang="zh-CN" sz="2000" dirty="0" smtClean="0"/>
                        <a:t>ACK</a:t>
                      </a:r>
                      <a:r>
                        <a:rPr lang="zh-CN" altLang="en-US" sz="2000" dirty="0" smtClean="0"/>
                        <a:t>序号</a:t>
                      </a:r>
                      <a:r>
                        <a:rPr lang="en-US" altLang="zh-CN" sz="2000" dirty="0" smtClean="0"/>
                        <a:t>)</a:t>
                      </a:r>
                      <a:endParaRPr lang="zh-CN" altLang="en-US" sz="2000" dirty="0"/>
                    </a:p>
                  </a:txBody>
                  <a:tcPr marL="91439" marR="91439" marT="45727" marB="45727" anchor="ctr"/>
                </a:tc>
                <a:extLst>
                  <a:ext uri="{0D108BD9-81ED-4DB2-BD59-A6C34878D82A}">
                    <a16:rowId xmlns:a16="http://schemas.microsoft.com/office/drawing/2014/main" val="10002"/>
                  </a:ext>
                </a:extLst>
              </a:tr>
              <a:tr h="514999">
                <a:tc>
                  <a:txBody>
                    <a:bodyPr/>
                    <a:lstStyle/>
                    <a:p>
                      <a:pPr algn="ctr"/>
                      <a:r>
                        <a:rPr lang="zh-CN" altLang="en-US" sz="2000" dirty="0" smtClean="0"/>
                        <a:t>定时器</a:t>
                      </a:r>
                      <a:endParaRPr lang="zh-CN" altLang="en-US" sz="2000" dirty="0"/>
                    </a:p>
                  </a:txBody>
                  <a:tcPr marL="91439" marR="91439" marT="45727" marB="45727" anchor="ctr"/>
                </a:tc>
                <a:tc>
                  <a:txBody>
                    <a:bodyPr/>
                    <a:lstStyle/>
                    <a:p>
                      <a:r>
                        <a:rPr lang="zh-CN" altLang="en-US" sz="2000" dirty="0" smtClean="0"/>
                        <a:t>检测发送方超时时间</a:t>
                      </a:r>
                      <a:r>
                        <a:rPr lang="en-US" altLang="zh-CN" sz="2000" dirty="0" smtClean="0"/>
                        <a:t>(</a:t>
                      </a:r>
                      <a:r>
                        <a:rPr lang="zh-CN" altLang="en-US" sz="2000" dirty="0" smtClean="0"/>
                        <a:t>帧丢失</a:t>
                      </a:r>
                      <a:r>
                        <a:rPr lang="en-US" altLang="zh-CN" sz="2000" dirty="0" smtClean="0"/>
                        <a:t>)</a:t>
                      </a:r>
                      <a:endParaRPr lang="zh-CN" altLang="en-US" sz="2000" dirty="0"/>
                    </a:p>
                  </a:txBody>
                  <a:tcPr marL="91439" marR="91439" marT="45727" marB="45727" anchor="ctr"/>
                </a:tc>
                <a:extLst>
                  <a:ext uri="{0D108BD9-81ED-4DB2-BD59-A6C34878D82A}">
                    <a16:rowId xmlns:a16="http://schemas.microsoft.com/office/drawing/2014/main" val="10003"/>
                  </a:ext>
                </a:extLst>
              </a:tr>
              <a:tr h="514999">
                <a:tc>
                  <a:txBody>
                    <a:bodyPr/>
                    <a:lstStyle/>
                    <a:p>
                      <a:pPr algn="ctr"/>
                      <a:r>
                        <a:rPr lang="zh-CN" altLang="en-US" sz="2000" dirty="0" smtClean="0"/>
                        <a:t>帧序号</a:t>
                      </a:r>
                      <a:endParaRPr lang="zh-CN" altLang="en-US" sz="2000" dirty="0"/>
                    </a:p>
                  </a:txBody>
                  <a:tcPr marL="91439" marR="91439" marT="45727" marB="4572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aseline="0" dirty="0" smtClean="0"/>
                        <a:t>识别不同的帧</a:t>
                      </a:r>
                      <a:r>
                        <a:rPr lang="en-US" altLang="zh-CN" sz="2000" baseline="0" dirty="0" smtClean="0"/>
                        <a:t>(</a:t>
                      </a:r>
                      <a:r>
                        <a:rPr lang="zh-CN" altLang="en-US" sz="2000" baseline="0" dirty="0" smtClean="0"/>
                        <a:t>避免帧丢失导致的重复帧</a:t>
                      </a:r>
                      <a:r>
                        <a:rPr lang="en-US" altLang="zh-CN" sz="2000" baseline="0" dirty="0" smtClean="0"/>
                        <a:t>)</a:t>
                      </a:r>
                      <a:endParaRPr lang="en-US" altLang="zh-CN" sz="2000" dirty="0" smtClean="0"/>
                    </a:p>
                  </a:txBody>
                  <a:tcPr marL="91439" marR="91439" marT="45727" marB="45727" anchor="ctr"/>
                </a:tc>
                <a:extLst>
                  <a:ext uri="{0D108BD9-81ED-4DB2-BD59-A6C34878D82A}">
                    <a16:rowId xmlns:a16="http://schemas.microsoft.com/office/drawing/2014/main" val="10004"/>
                  </a:ext>
                </a:extLst>
              </a:tr>
              <a:tr h="911154">
                <a:tc>
                  <a:txBody>
                    <a:bodyPr/>
                    <a:lstStyle/>
                    <a:p>
                      <a:pPr algn="ctr"/>
                      <a:r>
                        <a:rPr lang="zh-CN" altLang="en-US" sz="2000" dirty="0" smtClean="0"/>
                        <a:t>滑动窗口</a:t>
                      </a:r>
                      <a:endParaRPr lang="zh-CN" altLang="en-US" sz="2000" dirty="0"/>
                    </a:p>
                  </a:txBody>
                  <a:tcPr marL="91439" marR="91439" marT="45727" marB="45727" anchor="ctr"/>
                </a:tc>
                <a:tc>
                  <a:txBody>
                    <a:bodyPr/>
                    <a:lstStyle/>
                    <a:p>
                      <a:r>
                        <a:rPr lang="zh-CN" altLang="en-US" sz="2000" baseline="0" dirty="0" smtClean="0"/>
                        <a:t>控制数据帧的收发</a:t>
                      </a:r>
                      <a:endParaRPr lang="en-US" altLang="zh-CN" sz="2000" baseline="0" dirty="0" smtClean="0"/>
                    </a:p>
                    <a:p>
                      <a:r>
                        <a:rPr lang="zh-CN" altLang="en-US" sz="2000" baseline="0" dirty="0" smtClean="0"/>
                        <a:t>流量控制</a:t>
                      </a:r>
                      <a:r>
                        <a:rPr lang="en-US" altLang="zh-CN" sz="2000" baseline="0" dirty="0" smtClean="0"/>
                        <a:t>(</a:t>
                      </a:r>
                      <a:r>
                        <a:rPr lang="zh-CN" altLang="en-US" sz="2000" baseline="0" dirty="0" smtClean="0"/>
                        <a:t>保证传输的顺序</a:t>
                      </a:r>
                      <a:r>
                        <a:rPr lang="en-US" altLang="zh-CN" sz="2000" baseline="0" dirty="0" smtClean="0"/>
                        <a:t>, </a:t>
                      </a:r>
                      <a:r>
                        <a:rPr lang="zh-CN" altLang="en-US" sz="2000" dirty="0" smtClean="0"/>
                        <a:t>控制传输速率</a:t>
                      </a:r>
                      <a:r>
                        <a:rPr lang="en-US" altLang="zh-CN" sz="2000" dirty="0" smtClean="0"/>
                        <a:t>)</a:t>
                      </a:r>
                      <a:endParaRPr lang="zh-CN" altLang="en-US" sz="2000" dirty="0"/>
                    </a:p>
                  </a:txBody>
                  <a:tcPr marL="91439" marR="91439" marT="45727" marB="45727" anchor="ctr"/>
                </a:tc>
                <a:extLst>
                  <a:ext uri="{0D108BD9-81ED-4DB2-BD59-A6C34878D82A}">
                    <a16:rowId xmlns:a16="http://schemas.microsoft.com/office/drawing/2014/main" val="10005"/>
                  </a:ext>
                </a:extLst>
              </a:tr>
            </a:tbl>
          </a:graphicData>
        </a:graphic>
      </p:graphicFrame>
      <p:sp>
        <p:nvSpPr>
          <p:cNvPr id="11881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4B796B1-94DD-47D9-8047-676F49268E7C}"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88</a:t>
            </a:fld>
            <a:r>
              <a:rPr kumimoji="0" lang="en-US" altLang="zh-CN" sz="1000" smtClean="0">
                <a:latin typeface="Arial" panose="020B0604020202020204" pitchFamily="34" charset="0"/>
                <a:ea typeface="宋体" panose="02010600030101010101" pitchFamily="2" charset="-122"/>
              </a:rPr>
              <a:t>-</a:t>
            </a:r>
          </a:p>
        </p:txBody>
      </p:sp>
      <p:sp>
        <p:nvSpPr>
          <p:cNvPr id="8" name="内容占位符 2"/>
          <p:cNvSpPr txBox="1">
            <a:spLocks/>
          </p:cNvSpPr>
          <p:nvPr/>
        </p:nvSpPr>
        <p:spPr bwMode="auto">
          <a:xfrm>
            <a:off x="428625" y="1214438"/>
            <a:ext cx="8229600" cy="5113337"/>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defRPr/>
            </a:pPr>
            <a:r>
              <a:rPr lang="zh-CN" altLang="en-US" sz="2400" kern="0" dirty="0">
                <a:latin typeface="Calibri" pitchFamily="34" charset="0"/>
                <a:ea typeface="+mn-ea"/>
              </a:rPr>
              <a:t>可靠传输的核心机制</a:t>
            </a:r>
            <a:endParaRPr lang="en-US" altLang="zh-CN" sz="2400" kern="0" dirty="0">
              <a:latin typeface="Calibri" pitchFamily="34" charset="0"/>
              <a:ea typeface="+mn-e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smtClean="0"/>
              <a:t>小结</a:t>
            </a:r>
            <a:r>
              <a:rPr lang="en-US" altLang="zh-CN" smtClean="0"/>
              <a:t>: </a:t>
            </a:r>
            <a:r>
              <a:rPr lang="zh-CN" altLang="en-US" smtClean="0"/>
              <a:t>可靠传输</a:t>
            </a:r>
          </a:p>
        </p:txBody>
      </p:sp>
      <p:sp>
        <p:nvSpPr>
          <p:cNvPr id="119811" name="内容占位符 2"/>
          <p:cNvSpPr>
            <a:spLocks noGrp="1"/>
          </p:cNvSpPr>
          <p:nvPr>
            <p:ph idx="1"/>
          </p:nvPr>
        </p:nvSpPr>
        <p:spPr>
          <a:xfrm>
            <a:off x="457200" y="958850"/>
            <a:ext cx="8229600" cy="5327650"/>
          </a:xfrm>
        </p:spPr>
        <p:txBody>
          <a:bodyPr/>
          <a:lstStyle/>
          <a:p>
            <a:r>
              <a:rPr lang="zh-CN" altLang="en-US" sz="2400" smtClean="0"/>
              <a:t>协议涉及的关键问题</a:t>
            </a:r>
            <a:endParaRPr lang="en-US" altLang="zh-CN" sz="2400" smtClean="0"/>
          </a:p>
          <a:p>
            <a:pPr lvl="1"/>
            <a:r>
              <a:rPr lang="zh-CN" altLang="en-US" sz="2000" i="1" smtClean="0"/>
              <a:t>编码</a:t>
            </a:r>
            <a:r>
              <a:rPr lang="en-US" altLang="zh-CN" sz="2000" i="1" smtClean="0"/>
              <a:t> </a:t>
            </a:r>
          </a:p>
          <a:p>
            <a:pPr lvl="1"/>
            <a:r>
              <a:rPr lang="zh-CN" altLang="en-US" sz="2000" i="1" smtClean="0"/>
              <a:t>帧定界</a:t>
            </a:r>
            <a:endParaRPr lang="en-US" altLang="zh-CN" sz="2000" i="1" smtClean="0"/>
          </a:p>
          <a:p>
            <a:pPr lvl="1"/>
            <a:r>
              <a:rPr lang="zh-CN" altLang="en-US" sz="2000" i="1" smtClean="0"/>
              <a:t>差错检测</a:t>
            </a:r>
            <a:endParaRPr lang="en-US" altLang="zh-CN" sz="2000" i="1" smtClean="0"/>
          </a:p>
          <a:p>
            <a:pPr lvl="1"/>
            <a:r>
              <a:rPr lang="zh-CN" altLang="en-US" sz="2000" i="1" smtClean="0">
                <a:solidFill>
                  <a:srgbClr val="3333CC"/>
                </a:solidFill>
              </a:rPr>
              <a:t>可靠传输</a:t>
            </a:r>
            <a:endParaRPr lang="en-US" altLang="zh-CN" sz="2000" i="1" smtClean="0">
              <a:solidFill>
                <a:srgbClr val="3333CC"/>
              </a:solidFill>
            </a:endParaRPr>
          </a:p>
          <a:p>
            <a:pPr lvl="1"/>
            <a:r>
              <a:rPr lang="zh-CN" altLang="en-US" sz="2000" smtClean="0"/>
              <a:t>媒质接入控制</a:t>
            </a:r>
            <a:endParaRPr lang="en-US" altLang="zh-CN" sz="2000" smtClean="0"/>
          </a:p>
          <a:p>
            <a:r>
              <a:rPr lang="zh-CN" altLang="en-US" sz="2400" smtClean="0"/>
              <a:t>协议举例</a:t>
            </a:r>
          </a:p>
        </p:txBody>
      </p:sp>
      <p:sp>
        <p:nvSpPr>
          <p:cNvPr id="11981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75CFBCF-BF69-4ACE-B7F6-B8A05A7213F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89</a:t>
            </a:fld>
            <a:r>
              <a:rPr kumimoji="0" lang="en-US" altLang="zh-CN" sz="1000" smtClean="0">
                <a:latin typeface="Arial" panose="020B0604020202020204" pitchFamily="34" charset="0"/>
                <a:ea typeface="宋体" panose="02010600030101010101" pitchFamily="2" charset="-122"/>
              </a:rPr>
              <a:t>-</a:t>
            </a:r>
          </a:p>
        </p:txBody>
      </p:sp>
      <p:sp>
        <p:nvSpPr>
          <p:cNvPr id="119813" name="AutoShape 4"/>
          <p:cNvSpPr>
            <a:spLocks noChangeArrowheads="1"/>
          </p:cNvSpPr>
          <p:nvPr/>
        </p:nvSpPr>
        <p:spPr bwMode="auto">
          <a:xfrm>
            <a:off x="0" y="25146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aphicFrame>
        <p:nvGraphicFramePr>
          <p:cNvPr id="8" name="Group 3"/>
          <p:cNvGraphicFramePr>
            <a:graphicFrameLocks noGrp="1"/>
          </p:cNvGraphicFramePr>
          <p:nvPr/>
        </p:nvGraphicFramePr>
        <p:xfrm>
          <a:off x="714375" y="3929063"/>
          <a:ext cx="7858126" cy="2759076"/>
        </p:xfrm>
        <a:graphic>
          <a:graphicData uri="http://schemas.openxmlformats.org/drawingml/2006/table">
            <a:tbl>
              <a:tblPr>
                <a:tableStyleId>{8799B23B-EC83-4686-B30A-512413B5E67A}</a:tableStyleId>
              </a:tblPr>
              <a:tblGrid>
                <a:gridCol w="1789475">
                  <a:extLst>
                    <a:ext uri="{9D8B030D-6E8A-4147-A177-3AD203B41FA5}">
                      <a16:colId xmlns:a16="http://schemas.microsoft.com/office/drawing/2014/main" val="20000"/>
                    </a:ext>
                  </a:extLst>
                </a:gridCol>
                <a:gridCol w="2100688">
                  <a:extLst>
                    <a:ext uri="{9D8B030D-6E8A-4147-A177-3AD203B41FA5}">
                      <a16:colId xmlns:a16="http://schemas.microsoft.com/office/drawing/2014/main" val="20001"/>
                    </a:ext>
                  </a:extLst>
                </a:gridCol>
                <a:gridCol w="1324776">
                  <a:extLst>
                    <a:ext uri="{9D8B030D-6E8A-4147-A177-3AD203B41FA5}">
                      <a16:colId xmlns:a16="http://schemas.microsoft.com/office/drawing/2014/main" val="20002"/>
                    </a:ext>
                  </a:extLst>
                </a:gridCol>
                <a:gridCol w="1071563">
                  <a:extLst>
                    <a:ext uri="{9D8B030D-6E8A-4147-A177-3AD203B41FA5}">
                      <a16:colId xmlns:a16="http://schemas.microsoft.com/office/drawing/2014/main" val="20003"/>
                    </a:ext>
                  </a:extLst>
                </a:gridCol>
                <a:gridCol w="1571624">
                  <a:extLst>
                    <a:ext uri="{9D8B030D-6E8A-4147-A177-3AD203B41FA5}">
                      <a16:colId xmlns:a16="http://schemas.microsoft.com/office/drawing/2014/main" val="20004"/>
                    </a:ext>
                  </a:extLst>
                </a:gridCol>
              </a:tblGrid>
              <a:tr h="396328">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组件</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协议</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32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r>
                        <a:rPr kumimoji="0" lang="en-US" altLang="zh-CN" sz="2000" u="none" strike="noStrike" cap="none" normalizeH="0" baseline="0" dirty="0" smtClean="0">
                          <a:ln>
                            <a:noFill/>
                          </a:ln>
                          <a:effectLst/>
                        </a:rPr>
                        <a:t>BISYNC</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L="91439" marR="91439" marT="45730" marB="45730"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u="none" strike="noStrike" cap="none" normalizeH="0" baseline="0" dirty="0" smtClean="0">
                          <a:ln>
                            <a:noFill/>
                          </a:ln>
                          <a:effectLst/>
                        </a:rPr>
                        <a:t>DDCMP</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L="91439" marR="91439" marT="45730" marB="45730" horzOverflow="overflow"/>
                </a:tc>
                <a:tc>
                  <a:txBody>
                    <a:bodyPr/>
                    <a:lstStyle/>
                    <a:p>
                      <a:pPr algn="ctr"/>
                      <a:r>
                        <a:rPr lang="en-US" altLang="zh-CN" sz="2000" dirty="0" smtClean="0"/>
                        <a:t>PPP</a:t>
                      </a:r>
                      <a:endParaRPr lang="zh-CN" altLang="en-US" sz="2000" dirty="0"/>
                    </a:p>
                  </a:txBody>
                  <a:tcPr marL="91439" marR="91439" marT="45730" marB="4573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HDLC</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horzOverflow="overflow"/>
                </a:tc>
                <a:extLst>
                  <a:ext uri="{0D108BD9-81ED-4DB2-BD59-A6C34878D82A}">
                    <a16:rowId xmlns:a16="http://schemas.microsoft.com/office/drawing/2014/main" val="10001"/>
                  </a:ext>
                </a:extLst>
              </a:tr>
              <a:tr h="48303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rgbClr val="3333CC"/>
                          </a:solidFill>
                          <a:effectLst/>
                          <a:latin typeface="Arial" pitchFamily="34" charset="0"/>
                          <a:ea typeface="华文中宋" pitchFamily="2" charset="-122"/>
                        </a:rPr>
                        <a:t>可靠传输</a:t>
                      </a:r>
                      <a:endParaRPr kumimoji="0" lang="en-US" altLang="zh-CN" sz="2000" b="0" i="0" u="none" strike="noStrike" cap="none" normalizeH="0" baseline="0" dirty="0" smtClean="0">
                        <a:ln>
                          <a:noFill/>
                        </a:ln>
                        <a:solidFill>
                          <a:srgbClr val="3333CC"/>
                        </a:solidFill>
                        <a:effectLst/>
                        <a:latin typeface="Arial" pitchFamily="34" charset="0"/>
                        <a:ea typeface="华文中宋" pitchFamily="2" charset="-122"/>
                      </a:endParaRPr>
                    </a:p>
                  </a:txBody>
                  <a:tcPr marL="91439" marR="91439" marT="45730" marB="4573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u="none" strike="noStrike" cap="none" normalizeH="0" baseline="0" dirty="0" smtClean="0">
                          <a:ln>
                            <a:noFill/>
                          </a:ln>
                          <a:solidFill>
                            <a:srgbClr val="3333CC"/>
                          </a:solidFill>
                          <a:effectLst/>
                          <a:latin typeface="+mn-lt"/>
                        </a:rPr>
                        <a:t>停止等待</a:t>
                      </a:r>
                      <a:endParaRPr kumimoji="0" lang="en-US" altLang="zh-CN" sz="2000" u="none" strike="noStrike" cap="none" normalizeH="0" baseline="0" dirty="0" smtClean="0">
                        <a:ln>
                          <a:noFill/>
                        </a:ln>
                        <a:solidFill>
                          <a:srgbClr val="3333CC"/>
                        </a:solidFill>
                        <a:effectLst/>
                      </a:endParaRPr>
                    </a:p>
                  </a:txBody>
                  <a:tcPr marL="91439" marR="91439" marT="45730" marB="45730" anchor="ctr" horzOverflow="overflow"/>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rgbClr val="3333CC"/>
                          </a:solidFill>
                          <a:effectLst/>
                          <a:latin typeface="Arial" pitchFamily="34" charset="0"/>
                          <a:ea typeface="华文中宋" pitchFamily="2" charset="-122"/>
                        </a:rPr>
                        <a:t>连续</a:t>
                      </a:r>
                      <a:r>
                        <a:rPr kumimoji="0" lang="en-US" altLang="zh-CN" sz="2000" b="0" i="0" u="none" strike="noStrike" cap="none" normalizeH="0" baseline="0" dirty="0" smtClean="0">
                          <a:ln>
                            <a:noFill/>
                          </a:ln>
                          <a:solidFill>
                            <a:srgbClr val="3333CC"/>
                          </a:solidFill>
                          <a:effectLst/>
                          <a:latin typeface="Arial" pitchFamily="34" charset="0"/>
                          <a:ea typeface="华文中宋" pitchFamily="2" charset="-122"/>
                        </a:rPr>
                        <a:t>ARQ</a:t>
                      </a:r>
                    </a:p>
                  </a:txBody>
                  <a:tcPr marL="91439" marR="91439" marT="45730" marB="45730" anchor="ctr" horzOverflow="overflow"/>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8303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差错检测</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u="none" strike="noStrike" cap="none" normalizeH="0" baseline="0" dirty="0" smtClean="0">
                          <a:ln>
                            <a:noFill/>
                          </a:ln>
                          <a:solidFill>
                            <a:schemeClr val="tx1"/>
                          </a:solidFill>
                          <a:effectLst/>
                        </a:rPr>
                        <a:t>二维奇偶校验</a:t>
                      </a:r>
                      <a:endParaRPr kumimoji="0" lang="en-US" altLang="zh-CN" sz="2000" b="0" u="none" strike="noStrike" cap="none" normalizeH="0" baseline="0" dirty="0" smtClean="0">
                        <a:ln>
                          <a:noFill/>
                        </a:ln>
                        <a:solidFill>
                          <a:schemeClr val="tx1"/>
                        </a:solidFill>
                        <a:effectLst/>
                      </a:endParaRPr>
                    </a:p>
                  </a:txBody>
                  <a:tcPr marL="91439" marR="91439" marT="45730" marB="45730" anchor="ctr" horzOverflow="overflow"/>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u="none" strike="noStrike" cap="none" normalizeH="0" baseline="0" dirty="0" smtClean="0">
                          <a:ln>
                            <a:noFill/>
                          </a:ln>
                          <a:solidFill>
                            <a:schemeClr val="tx1"/>
                          </a:solidFill>
                          <a:effectLst/>
                        </a:rPr>
                        <a:t>CRC</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hMerge="1">
                  <a:txBody>
                    <a:bodyPr/>
                    <a:lstStyle/>
                    <a:p>
                      <a:endParaRPr lang="zh-CN" alt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zh-CN" altLang="en-US"/>
                    </a:p>
                  </a:txBody>
                  <a:tcPr/>
                </a:tc>
                <a:extLst>
                  <a:ext uri="{0D108BD9-81ED-4DB2-BD59-A6C34878D82A}">
                    <a16:rowId xmlns:a16="http://schemas.microsoft.com/office/drawing/2014/main" val="10003"/>
                  </a:ext>
                </a:extLst>
              </a:tr>
              <a:tr h="50017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帧定界</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gridSpan="3">
                  <a:txBody>
                    <a:bodyPr/>
                    <a:lstStyle/>
                    <a:p>
                      <a:pPr algn="ctr"/>
                      <a:r>
                        <a:rPr lang="zh-CN" altLang="en-US" sz="2000" b="0" dirty="0" smtClean="0">
                          <a:solidFill>
                            <a:schemeClr val="tx1"/>
                          </a:solidFill>
                        </a:rPr>
                        <a:t>面向字节</a:t>
                      </a:r>
                      <a:endParaRPr lang="zh-CN" altLang="en-US" sz="2000" b="0" dirty="0">
                        <a:solidFill>
                          <a:schemeClr val="tx1"/>
                        </a:solidFill>
                      </a:endParaRPr>
                    </a:p>
                  </a:txBody>
                  <a:tcPr marL="91439" marR="91439" marT="45730" marB="45730" anchor="ctr" horzOverflow="overflow"/>
                </a:tc>
                <a:tc hMerge="1">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zh-CN" alt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面向比特</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extLst>
                  <a:ext uri="{0D108BD9-81ED-4DB2-BD59-A6C34878D82A}">
                    <a16:rowId xmlns:a16="http://schemas.microsoft.com/office/drawing/2014/main" val="10004"/>
                  </a:ext>
                </a:extLst>
              </a:tr>
              <a:tr h="50017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物理链路特点</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点到点</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268" name="Freeform 92"/>
          <p:cNvSpPr>
            <a:spLocks/>
          </p:cNvSpPr>
          <p:nvPr/>
        </p:nvSpPr>
        <p:spPr bwMode="auto">
          <a:xfrm>
            <a:off x="5656263" y="2616200"/>
            <a:ext cx="2308225"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w="9525" cap="flat" cmpd="sng">
            <a:noFill/>
            <a:prstDash val="solid"/>
            <a:round/>
            <a:headEnd/>
            <a:tailEnd/>
          </a:ln>
          <a:effectLst/>
        </p:spPr>
        <p:txBody>
          <a:bodyPr wrap="none"/>
          <a:lstStyle/>
          <a:p>
            <a:pPr eaLnBrk="1" hangingPunct="1">
              <a:defRPr/>
            </a:pPr>
            <a:endParaRPr lang="zh-CN" altLang="en-US">
              <a:ea typeface="MS PGothic" pitchFamily="34" charset="-128"/>
            </a:endParaRPr>
          </a:p>
        </p:txBody>
      </p:sp>
      <p:sp>
        <p:nvSpPr>
          <p:cNvPr id="16387" name="Rectangle 2"/>
          <p:cNvSpPr>
            <a:spLocks noGrp="1" noChangeArrowheads="1"/>
          </p:cNvSpPr>
          <p:nvPr>
            <p:ph type="title"/>
          </p:nvPr>
        </p:nvSpPr>
        <p:spPr>
          <a:xfrm>
            <a:off x="384175" y="158750"/>
            <a:ext cx="8251825" cy="822325"/>
          </a:xfrm>
        </p:spPr>
        <p:txBody>
          <a:bodyPr/>
          <a:lstStyle/>
          <a:p>
            <a:r>
              <a:rPr lang="zh-CN" altLang="en-US" sz="3600" smtClean="0"/>
              <a:t>数据链路层在那里实现</a:t>
            </a:r>
            <a:r>
              <a:rPr lang="en-US" altLang="zh-CN" sz="3600" smtClean="0"/>
              <a:t>?</a:t>
            </a:r>
          </a:p>
        </p:txBody>
      </p:sp>
      <p:sp>
        <p:nvSpPr>
          <p:cNvPr id="16388" name="Rectangle 3"/>
          <p:cNvSpPr>
            <a:spLocks noGrp="1" noChangeArrowheads="1"/>
          </p:cNvSpPr>
          <p:nvPr>
            <p:ph type="body" sz="half" idx="1"/>
          </p:nvPr>
        </p:nvSpPr>
        <p:spPr>
          <a:xfrm>
            <a:off x="398463" y="1243013"/>
            <a:ext cx="4075112" cy="4659312"/>
          </a:xfrm>
        </p:spPr>
        <p:txBody>
          <a:bodyPr/>
          <a:lstStyle/>
          <a:p>
            <a:r>
              <a:rPr lang="zh-CN" altLang="en-US" sz="2400" smtClean="0"/>
              <a:t>每台主机</a:t>
            </a:r>
            <a:endParaRPr lang="en-US" altLang="zh-CN" sz="2400" smtClean="0"/>
          </a:p>
          <a:p>
            <a:r>
              <a:rPr lang="zh-CN" altLang="en-US" sz="2400" smtClean="0"/>
              <a:t>数据链路层以适配器的形式实现</a:t>
            </a:r>
            <a:r>
              <a:rPr lang="en-US" altLang="ja-JP" sz="2400" smtClean="0"/>
              <a:t> (aka </a:t>
            </a:r>
            <a:r>
              <a:rPr lang="zh-CN" altLang="en-US" sz="2400" smtClean="0"/>
              <a:t>网络接口卡</a:t>
            </a:r>
            <a:r>
              <a:rPr lang="en-US" altLang="ja-JP" sz="2400" smtClean="0"/>
              <a:t>NIC) </a:t>
            </a:r>
            <a:r>
              <a:rPr lang="zh-CN" altLang="en-US" sz="2400" smtClean="0"/>
              <a:t>或者集成在芯片上</a:t>
            </a:r>
            <a:endParaRPr lang="en-US" altLang="ja-JP" sz="2400" smtClean="0"/>
          </a:p>
          <a:p>
            <a:pPr lvl="1"/>
            <a:r>
              <a:rPr lang="zh-CN" altLang="en-US" smtClean="0"/>
              <a:t>以太网卡</a:t>
            </a:r>
            <a:r>
              <a:rPr lang="en-US" altLang="zh-CN" smtClean="0"/>
              <a:t>, 802.11</a:t>
            </a:r>
            <a:r>
              <a:rPr lang="zh-CN" altLang="en-US" smtClean="0"/>
              <a:t>无线网卡</a:t>
            </a:r>
            <a:r>
              <a:rPr lang="en-US" altLang="zh-CN" smtClean="0"/>
              <a:t>;</a:t>
            </a:r>
            <a:r>
              <a:rPr lang="zh-CN" altLang="en-US" smtClean="0"/>
              <a:t>以太网芯片</a:t>
            </a:r>
            <a:endParaRPr lang="en-US" altLang="zh-CN" smtClean="0"/>
          </a:p>
          <a:p>
            <a:pPr lvl="1"/>
            <a:r>
              <a:rPr lang="zh-CN" altLang="en-US" smtClean="0"/>
              <a:t>通常数据链路层和物理层联合实现</a:t>
            </a:r>
            <a:endParaRPr lang="en-US" altLang="zh-CN" smtClean="0"/>
          </a:p>
          <a:p>
            <a:r>
              <a:rPr lang="zh-CN" altLang="en-US" sz="2400" smtClean="0"/>
              <a:t>挂载在主机的系统总线上</a:t>
            </a:r>
            <a:endParaRPr lang="en-US" altLang="ja-JP" sz="2400" smtClean="0"/>
          </a:p>
          <a:p>
            <a:r>
              <a:rPr lang="zh-CN" altLang="en-US" sz="2400" smtClean="0"/>
              <a:t>包含硬件、软件和固件</a:t>
            </a:r>
            <a:endParaRPr lang="en-US" altLang="zh-CN" sz="2400" smtClean="0"/>
          </a:p>
          <a:p>
            <a:pPr lvl="1"/>
            <a:endParaRPr lang="zh-CN" altLang="en-US" smtClean="0"/>
          </a:p>
        </p:txBody>
      </p:sp>
      <p:sp>
        <p:nvSpPr>
          <p:cNvPr id="16389" name="Rectangle 42"/>
          <p:cNvSpPr>
            <a:spLocks noChangeArrowheads="1"/>
          </p:cNvSpPr>
          <p:nvPr/>
        </p:nvSpPr>
        <p:spPr bwMode="auto">
          <a:xfrm>
            <a:off x="6129338" y="2614613"/>
            <a:ext cx="1836737" cy="2401887"/>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390" name="Rectangle 44"/>
          <p:cNvSpPr>
            <a:spLocks noChangeArrowheads="1"/>
          </p:cNvSpPr>
          <p:nvPr/>
        </p:nvSpPr>
        <p:spPr bwMode="auto">
          <a:xfrm>
            <a:off x="6578600" y="4552950"/>
            <a:ext cx="666750" cy="28257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391" name="Rectangle 45"/>
          <p:cNvSpPr>
            <a:spLocks noChangeArrowheads="1"/>
          </p:cNvSpPr>
          <p:nvPr/>
        </p:nvSpPr>
        <p:spPr bwMode="auto">
          <a:xfrm>
            <a:off x="6578600" y="3965575"/>
            <a:ext cx="657225" cy="51911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控制器</a:t>
            </a:r>
            <a:endParaRPr kumimoji="0" lang="en-US" altLang="zh-CN" sz="1200">
              <a:latin typeface="Arial" panose="020B0604020202020204" pitchFamily="34" charset="0"/>
              <a:ea typeface="宋体" panose="02010600030101010101" pitchFamily="2" charset="-122"/>
            </a:endParaRPr>
          </a:p>
        </p:txBody>
      </p:sp>
      <p:sp>
        <p:nvSpPr>
          <p:cNvPr id="16392" name="Text Box 46"/>
          <p:cNvSpPr txBox="1">
            <a:spLocks noChangeArrowheads="1"/>
          </p:cNvSpPr>
          <p:nvPr/>
        </p:nvSpPr>
        <p:spPr bwMode="auto">
          <a:xfrm>
            <a:off x="6518275" y="4562475"/>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物理传输</a:t>
            </a:r>
            <a:endParaRPr kumimoji="0" lang="en-US" altLang="zh-CN" sz="1200">
              <a:latin typeface="Arial" panose="020B0604020202020204" pitchFamily="34" charset="0"/>
              <a:ea typeface="宋体" panose="02010600030101010101" pitchFamily="2" charset="-122"/>
            </a:endParaRPr>
          </a:p>
        </p:txBody>
      </p:sp>
      <p:sp>
        <p:nvSpPr>
          <p:cNvPr id="16393" name="Freeform 47"/>
          <p:cNvSpPr>
            <a:spLocks/>
          </p:cNvSpPr>
          <p:nvPr/>
        </p:nvSpPr>
        <p:spPr bwMode="auto">
          <a:xfrm>
            <a:off x="6630988" y="3484563"/>
            <a:ext cx="200025" cy="460375"/>
          </a:xfrm>
          <a:custGeom>
            <a:avLst/>
            <a:gdLst>
              <a:gd name="T0" fmla="*/ 0 w 361"/>
              <a:gd name="T1" fmla="*/ 0 h 478"/>
              <a:gd name="T2" fmla="*/ 0 w 361"/>
              <a:gd name="T3" fmla="*/ 2147483646 h 478"/>
              <a:gd name="T4" fmla="*/ 2147483646 w 361"/>
              <a:gd name="T5" fmla="*/ 2147483646 h 478"/>
              <a:gd name="T6" fmla="*/ 2147483646 w 361"/>
              <a:gd name="T7" fmla="*/ 2147483646 h 478"/>
              <a:gd name="T8" fmla="*/ 0 60000 65536"/>
              <a:gd name="T9" fmla="*/ 0 60000 65536"/>
              <a:gd name="T10" fmla="*/ 0 60000 65536"/>
              <a:gd name="T11" fmla="*/ 0 60000 65536"/>
              <a:gd name="T12" fmla="*/ 0 w 361"/>
              <a:gd name="T13" fmla="*/ 0 h 478"/>
              <a:gd name="T14" fmla="*/ 361 w 361"/>
              <a:gd name="T15" fmla="*/ 478 h 478"/>
            </a:gdLst>
            <a:ahLst/>
            <a:cxnLst>
              <a:cxn ang="T8">
                <a:pos x="T0" y="T1"/>
              </a:cxn>
              <a:cxn ang="T9">
                <a:pos x="T2" y="T3"/>
              </a:cxn>
              <a:cxn ang="T10">
                <a:pos x="T4" y="T5"/>
              </a:cxn>
              <a:cxn ang="T11">
                <a:pos x="T6" y="T7"/>
              </a:cxn>
            </a:cxnLst>
            <a:rect l="T12" t="T13" r="T14" b="T15"/>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 name="Line 48"/>
          <p:cNvSpPr>
            <a:spLocks noChangeShapeType="1"/>
          </p:cNvSpPr>
          <p:nvPr/>
        </p:nvSpPr>
        <p:spPr bwMode="auto">
          <a:xfrm>
            <a:off x="6496050" y="3657600"/>
            <a:ext cx="1358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 name="Line 49"/>
          <p:cNvSpPr>
            <a:spLocks noChangeShapeType="1"/>
          </p:cNvSpPr>
          <p:nvPr/>
        </p:nvSpPr>
        <p:spPr bwMode="auto">
          <a:xfrm flipV="1">
            <a:off x="6891338" y="3665538"/>
            <a:ext cx="0"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 name="Rectangle 50"/>
          <p:cNvSpPr>
            <a:spLocks noChangeArrowheads="1"/>
          </p:cNvSpPr>
          <p:nvPr/>
        </p:nvSpPr>
        <p:spPr bwMode="auto">
          <a:xfrm>
            <a:off x="6384925" y="2967038"/>
            <a:ext cx="657225" cy="519112"/>
          </a:xfrm>
          <a:prstGeom prst="rect">
            <a:avLst/>
          </a:prstGeom>
          <a:solidFill>
            <a:schemeClr val="bg1"/>
          </a:solidFill>
          <a:ln w="28575">
            <a:solidFill>
              <a:srgbClr val="FF00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cpu</a:t>
            </a:r>
          </a:p>
        </p:txBody>
      </p:sp>
      <p:sp>
        <p:nvSpPr>
          <p:cNvPr id="16397" name="Rectangle 51"/>
          <p:cNvSpPr>
            <a:spLocks noChangeArrowheads="1"/>
          </p:cNvSpPr>
          <p:nvPr/>
        </p:nvSpPr>
        <p:spPr bwMode="auto">
          <a:xfrm>
            <a:off x="7204075" y="2968625"/>
            <a:ext cx="657225" cy="51911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内存</a:t>
            </a:r>
            <a:endParaRPr kumimoji="0" lang="en-US" altLang="zh-CN" sz="1200">
              <a:latin typeface="Arial" panose="020B0604020202020204" pitchFamily="34" charset="0"/>
              <a:ea typeface="宋体" panose="02010600030101010101" pitchFamily="2" charset="-122"/>
            </a:endParaRPr>
          </a:p>
        </p:txBody>
      </p:sp>
      <p:sp>
        <p:nvSpPr>
          <p:cNvPr id="16398" name="Line 52"/>
          <p:cNvSpPr>
            <a:spLocks noChangeShapeType="1"/>
          </p:cNvSpPr>
          <p:nvPr/>
        </p:nvSpPr>
        <p:spPr bwMode="auto">
          <a:xfrm flipH="1" flipV="1">
            <a:off x="6688138" y="3487738"/>
            <a:ext cx="1587"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 name="Line 53"/>
          <p:cNvSpPr>
            <a:spLocks noChangeShapeType="1"/>
          </p:cNvSpPr>
          <p:nvPr/>
        </p:nvSpPr>
        <p:spPr bwMode="auto">
          <a:xfrm flipH="1" flipV="1">
            <a:off x="7561263" y="3489325"/>
            <a:ext cx="1587"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0" name="Text Box 54"/>
          <p:cNvSpPr txBox="1">
            <a:spLocks noChangeArrowheads="1"/>
          </p:cNvSpPr>
          <p:nvPr/>
        </p:nvSpPr>
        <p:spPr bwMode="auto">
          <a:xfrm>
            <a:off x="8008938" y="3786188"/>
            <a:ext cx="887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主机总线</a:t>
            </a:r>
            <a:endParaRPr kumimoji="0" lang="en-US" altLang="zh-CN" sz="12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(e.g., PCI)</a:t>
            </a:r>
          </a:p>
        </p:txBody>
      </p:sp>
      <p:sp>
        <p:nvSpPr>
          <p:cNvPr id="16401" name="Line 55"/>
          <p:cNvSpPr>
            <a:spLocks noChangeShapeType="1"/>
          </p:cNvSpPr>
          <p:nvPr/>
        </p:nvSpPr>
        <p:spPr bwMode="auto">
          <a:xfrm flipH="1">
            <a:off x="6891338" y="4273550"/>
            <a:ext cx="12700" cy="33972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2" name="Line 56"/>
          <p:cNvSpPr>
            <a:spLocks noChangeShapeType="1"/>
          </p:cNvSpPr>
          <p:nvPr/>
        </p:nvSpPr>
        <p:spPr bwMode="auto">
          <a:xfrm>
            <a:off x="6889750" y="4806950"/>
            <a:ext cx="0" cy="366713"/>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3" name="Line 57"/>
          <p:cNvSpPr>
            <a:spLocks noChangeShapeType="1"/>
          </p:cNvSpPr>
          <p:nvPr/>
        </p:nvSpPr>
        <p:spPr bwMode="auto">
          <a:xfrm flipH="1" flipV="1">
            <a:off x="7686675" y="3662363"/>
            <a:ext cx="382588" cy="268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 name="Text Box 58"/>
          <p:cNvSpPr txBox="1">
            <a:spLocks noChangeArrowheads="1"/>
          </p:cNvSpPr>
          <p:nvPr/>
        </p:nvSpPr>
        <p:spPr bwMode="auto">
          <a:xfrm>
            <a:off x="7296150" y="5356225"/>
            <a:ext cx="954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网络适配卡</a:t>
            </a:r>
            <a:endParaRPr kumimoji="0" lang="en-US" altLang="zh-CN" sz="1200">
              <a:latin typeface="Arial" panose="020B0604020202020204" pitchFamily="34" charset="0"/>
              <a:ea typeface="宋体" panose="02010600030101010101" pitchFamily="2" charset="-122"/>
            </a:endParaRPr>
          </a:p>
        </p:txBody>
      </p:sp>
      <p:sp>
        <p:nvSpPr>
          <p:cNvPr id="16405" name="Line 59"/>
          <p:cNvSpPr>
            <a:spLocks noChangeShapeType="1"/>
          </p:cNvSpPr>
          <p:nvPr/>
        </p:nvSpPr>
        <p:spPr bwMode="auto">
          <a:xfrm flipH="1" flipV="1">
            <a:off x="7504113" y="4679950"/>
            <a:ext cx="271462" cy="750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Rectangle 43"/>
          <p:cNvSpPr>
            <a:spLocks noChangeArrowheads="1"/>
          </p:cNvSpPr>
          <p:nvPr/>
        </p:nvSpPr>
        <p:spPr bwMode="auto">
          <a:xfrm>
            <a:off x="6351588" y="3854450"/>
            <a:ext cx="1122362" cy="1082675"/>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2" name="Group 84"/>
          <p:cNvGrpSpPr>
            <a:grpSpLocks/>
          </p:cNvGrpSpPr>
          <p:nvPr/>
        </p:nvGrpSpPr>
        <p:grpSpPr bwMode="auto">
          <a:xfrm>
            <a:off x="5065713" y="2743200"/>
            <a:ext cx="1492250" cy="2065338"/>
            <a:chOff x="2675" y="1728"/>
            <a:chExt cx="940" cy="1301"/>
          </a:xfrm>
        </p:grpSpPr>
        <p:sp>
          <p:nvSpPr>
            <p:cNvPr id="16413" name="Freeform 62"/>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T15" fmla="*/ 0 w 390"/>
                <a:gd name="T16" fmla="*/ 0 h 520"/>
                <a:gd name="T17" fmla="*/ 390 w 390"/>
                <a:gd name="T18" fmla="*/ 520 h 520"/>
              </a:gdLst>
              <a:ahLst/>
              <a:cxnLst>
                <a:cxn ang="T10">
                  <a:pos x="T0" y="T1"/>
                </a:cxn>
                <a:cxn ang="T11">
                  <a:pos x="T2" y="T3"/>
                </a:cxn>
                <a:cxn ang="T12">
                  <a:pos x="T4" y="T5"/>
                </a:cxn>
                <a:cxn ang="T13">
                  <a:pos x="T6" y="T7"/>
                </a:cxn>
                <a:cxn ang="T14">
                  <a:pos x="T8" y="T9"/>
                </a:cxn>
              </a:cxnLst>
              <a:rect l="T15" t="T16" r="T17" b="T18"/>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4"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 name="T15" fmla="*/ 0 w 275"/>
                <a:gd name="T16" fmla="*/ 0 h 443"/>
                <a:gd name="T17" fmla="*/ 275 w 275"/>
                <a:gd name="T18" fmla="*/ 443 h 443"/>
              </a:gdLst>
              <a:ahLst/>
              <a:cxnLst>
                <a:cxn ang="T10">
                  <a:pos x="T0" y="T1"/>
                </a:cxn>
                <a:cxn ang="T11">
                  <a:pos x="T2" y="T3"/>
                </a:cxn>
                <a:cxn ang="T12">
                  <a:pos x="T4" y="T5"/>
                </a:cxn>
                <a:cxn ang="T13">
                  <a:pos x="T6" y="T7"/>
                </a:cxn>
                <a:cxn ang="T14">
                  <a:pos x="T8" y="T9"/>
                </a:cxn>
              </a:cxnLst>
              <a:rect l="T15" t="T16" r="T17" b="T18"/>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5"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16" name="Text Box 65"/>
            <p:cNvSpPr txBox="1">
              <a:spLocks noChangeArrowheads="1"/>
            </p:cNvSpPr>
            <p:nvPr/>
          </p:nvSpPr>
          <p:spPr bwMode="auto">
            <a:xfrm>
              <a:off x="2676" y="1728"/>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应用层</a:t>
              </a:r>
              <a:endParaRPr kumimoji="0" lang="en-US" altLang="zh-CN"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网络层</a:t>
              </a:r>
              <a:endParaRPr kumimoji="0" lang="en-US" altLang="zh-CN"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数据链路层</a:t>
              </a:r>
              <a:endParaRPr kumimoji="0" lang="en-US" altLang="zh-CN" sz="1200">
                <a:latin typeface="Arial" panose="020B0604020202020204" pitchFamily="34" charset="0"/>
                <a:ea typeface="宋体" panose="02010600030101010101" pitchFamily="2" charset="-122"/>
              </a:endParaRPr>
            </a:p>
          </p:txBody>
        </p:sp>
        <p:sp>
          <p:nvSpPr>
            <p:cNvPr id="16417" name="Line 66"/>
            <p:cNvSpPr>
              <a:spLocks noChangeShapeType="1"/>
            </p:cNvSpPr>
            <p:nvPr/>
          </p:nvSpPr>
          <p:spPr bwMode="auto">
            <a:xfrm>
              <a:off x="2737" y="18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 name="Line 67"/>
            <p:cNvSpPr>
              <a:spLocks noChangeShapeType="1"/>
            </p:cNvSpPr>
            <p:nvPr/>
          </p:nvSpPr>
          <p:spPr bwMode="auto">
            <a:xfrm>
              <a:off x="2737" y="199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 name="Line 68"/>
            <p:cNvSpPr>
              <a:spLocks noChangeShapeType="1"/>
            </p:cNvSpPr>
            <p:nvPr/>
          </p:nvSpPr>
          <p:spPr bwMode="auto">
            <a:xfrm>
              <a:off x="2735" y="20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 name="Line 69"/>
            <p:cNvSpPr>
              <a:spLocks noChangeShapeType="1"/>
            </p:cNvSpPr>
            <p:nvPr/>
          </p:nvSpPr>
          <p:spPr bwMode="auto">
            <a:xfrm>
              <a:off x="2738" y="2206"/>
              <a:ext cx="4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 name="Rectangle 70"/>
            <p:cNvSpPr>
              <a:spLocks noChangeArrowheads="1"/>
            </p:cNvSpPr>
            <p:nvPr/>
          </p:nvSpPr>
          <p:spPr bwMode="auto">
            <a:xfrm>
              <a:off x="2695" y="2212"/>
              <a:ext cx="552"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22" name="Line 71"/>
            <p:cNvSpPr>
              <a:spLocks noChangeShapeType="1"/>
            </p:cNvSpPr>
            <p:nvPr/>
          </p:nvSpPr>
          <p:spPr bwMode="auto">
            <a:xfrm>
              <a:off x="2738" y="222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3" name="Line 72"/>
            <p:cNvSpPr>
              <a:spLocks noChangeShapeType="1"/>
            </p:cNvSpPr>
            <p:nvPr/>
          </p:nvSpPr>
          <p:spPr bwMode="auto">
            <a:xfrm>
              <a:off x="3225" y="2218"/>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4"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25" name="Text Box 74"/>
            <p:cNvSpPr txBox="1">
              <a:spLocks noChangeArrowheads="1"/>
            </p:cNvSpPr>
            <p:nvPr/>
          </p:nvSpPr>
          <p:spPr bwMode="auto">
            <a:xfrm>
              <a:off x="2675" y="2345"/>
              <a:ext cx="601"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a:p>
              <a:pPr algn="ct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a:p>
              <a:pPr algn="ct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数据链路层</a:t>
              </a:r>
              <a:endParaRPr kumimoji="0" lang="en-US" altLang="zh-CN"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物理层</a:t>
              </a:r>
              <a:endParaRPr kumimoji="0" lang="en-US" altLang="zh-CN" sz="1200">
                <a:latin typeface="Arial" panose="020B0604020202020204" pitchFamily="34" charset="0"/>
                <a:ea typeface="宋体" panose="02010600030101010101" pitchFamily="2" charset="-122"/>
              </a:endParaRPr>
            </a:p>
          </p:txBody>
        </p:sp>
        <p:sp>
          <p:nvSpPr>
            <p:cNvPr id="16426" name="Line 75"/>
            <p:cNvSpPr>
              <a:spLocks noChangeShapeType="1"/>
            </p:cNvSpPr>
            <p:nvPr/>
          </p:nvSpPr>
          <p:spPr bwMode="auto">
            <a:xfrm>
              <a:off x="2737" y="252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7" name="Line 76"/>
            <p:cNvSpPr>
              <a:spLocks noChangeShapeType="1"/>
            </p:cNvSpPr>
            <p:nvPr/>
          </p:nvSpPr>
          <p:spPr bwMode="auto">
            <a:xfrm>
              <a:off x="2737" y="2632"/>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8" name="Line 77"/>
            <p:cNvSpPr>
              <a:spLocks noChangeShapeType="1"/>
            </p:cNvSpPr>
            <p:nvPr/>
          </p:nvSpPr>
          <p:spPr bwMode="auto">
            <a:xfrm>
              <a:off x="2735" y="272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9" name="Line 78"/>
            <p:cNvSpPr>
              <a:spLocks noChangeShapeType="1"/>
            </p:cNvSpPr>
            <p:nvPr/>
          </p:nvSpPr>
          <p:spPr bwMode="auto">
            <a:xfrm>
              <a:off x="2733" y="283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0" name="Rectangle 79"/>
            <p:cNvSpPr>
              <a:spLocks noChangeArrowheads="1"/>
            </p:cNvSpPr>
            <p:nvPr/>
          </p:nvSpPr>
          <p:spPr bwMode="auto">
            <a:xfrm>
              <a:off x="2719" y="2390"/>
              <a:ext cx="518" cy="2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31" name="Line 80"/>
            <p:cNvSpPr>
              <a:spLocks noChangeShapeType="1"/>
            </p:cNvSpPr>
            <p:nvPr/>
          </p:nvSpPr>
          <p:spPr bwMode="auto">
            <a:xfrm>
              <a:off x="2737" y="261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2" name="Line 81"/>
            <p:cNvSpPr>
              <a:spLocks noChangeShapeType="1"/>
            </p:cNvSpPr>
            <p:nvPr/>
          </p:nvSpPr>
          <p:spPr bwMode="auto">
            <a:xfrm>
              <a:off x="3226" y="2614"/>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3" name="Rectangle 82"/>
            <p:cNvSpPr>
              <a:spLocks noChangeArrowheads="1"/>
            </p:cNvSpPr>
            <p:nvPr/>
          </p:nvSpPr>
          <p:spPr bwMode="auto">
            <a:xfrm>
              <a:off x="2736" y="1778"/>
              <a:ext cx="490" cy="431"/>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34" name="Rectangle 83"/>
            <p:cNvSpPr>
              <a:spLocks noChangeArrowheads="1"/>
            </p:cNvSpPr>
            <p:nvPr/>
          </p:nvSpPr>
          <p:spPr bwMode="auto">
            <a:xfrm>
              <a:off x="2733" y="2721"/>
              <a:ext cx="489" cy="21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pic>
        <p:nvPicPr>
          <p:cNvPr id="16408"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300" y="1122363"/>
            <a:ext cx="1350963"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317625"/>
            <a:ext cx="11430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10" name="Group 89"/>
          <p:cNvGrpSpPr>
            <a:grpSpLocks/>
          </p:cNvGrpSpPr>
          <p:nvPr/>
        </p:nvGrpSpPr>
        <p:grpSpPr bwMode="auto">
          <a:xfrm>
            <a:off x="5062538" y="5251450"/>
            <a:ext cx="1109662" cy="1095375"/>
            <a:chOff x="-44" y="1473"/>
            <a:chExt cx="981" cy="1105"/>
          </a:xfrm>
        </p:grpSpPr>
        <p:pic>
          <p:nvPicPr>
            <p:cNvPr id="16411" name="Picture 9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2" name="Freeform 91"/>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smtClean="0"/>
              <a:t>互联网的点到点链路层协议</a:t>
            </a:r>
          </a:p>
        </p:txBody>
      </p:sp>
      <p:sp>
        <p:nvSpPr>
          <p:cNvPr id="3" name="内容占位符 2"/>
          <p:cNvSpPr>
            <a:spLocks noGrp="1"/>
          </p:cNvSpPr>
          <p:nvPr>
            <p:ph idx="1"/>
          </p:nvPr>
        </p:nvSpPr>
        <p:spPr/>
        <p:txBody>
          <a:bodyPr/>
          <a:lstStyle/>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r>
              <a:rPr lang="zh-CN" altLang="en-US" sz="2800" dirty="0" smtClean="0">
                <a:latin typeface="+mn-ea"/>
              </a:rPr>
              <a:t>路由器之间可能是一根点对点的链路</a:t>
            </a:r>
            <a:r>
              <a:rPr lang="en-US" altLang="zh-CN" sz="2800" dirty="0" smtClean="0">
                <a:latin typeface="+mn-ea"/>
              </a:rPr>
              <a:t>(HDLC)</a:t>
            </a:r>
            <a:endParaRPr lang="zh-CN" altLang="en-US" dirty="0">
              <a:latin typeface="+mn-ea"/>
            </a:endParaRPr>
          </a:p>
        </p:txBody>
      </p:sp>
      <p:sp>
        <p:nvSpPr>
          <p:cNvPr id="12083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1EB04DC-C6CC-481B-8D94-AFE2D270EFD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90</a:t>
            </a:fld>
            <a:r>
              <a:rPr kumimoji="0" lang="en-US" altLang="zh-CN" sz="1000" smtClean="0">
                <a:latin typeface="Arial" panose="020B0604020202020204" pitchFamily="34" charset="0"/>
                <a:ea typeface="宋体" panose="02010600030101010101" pitchFamily="2" charset="-122"/>
              </a:rPr>
              <a:t>-</a:t>
            </a:r>
          </a:p>
        </p:txBody>
      </p:sp>
      <p:grpSp>
        <p:nvGrpSpPr>
          <p:cNvPr id="120837" name="Group 54"/>
          <p:cNvGrpSpPr>
            <a:grpSpLocks/>
          </p:cNvGrpSpPr>
          <p:nvPr/>
        </p:nvGrpSpPr>
        <p:grpSpPr bwMode="auto">
          <a:xfrm>
            <a:off x="1284288" y="1143000"/>
            <a:ext cx="7002462" cy="4178300"/>
            <a:chOff x="768" y="1043"/>
            <a:chExt cx="4411" cy="2632"/>
          </a:xfrm>
        </p:grpSpPr>
        <p:sp>
          <p:nvSpPr>
            <p:cNvPr id="120838" name="Line 5"/>
            <p:cNvSpPr>
              <a:spLocks noChangeShapeType="1"/>
            </p:cNvSpPr>
            <p:nvPr/>
          </p:nvSpPr>
          <p:spPr bwMode="auto">
            <a:xfrm flipV="1">
              <a:off x="2122" y="1717"/>
              <a:ext cx="1512" cy="2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39" name="Group 6"/>
            <p:cNvGrpSpPr>
              <a:grpSpLocks/>
            </p:cNvGrpSpPr>
            <p:nvPr/>
          </p:nvGrpSpPr>
          <p:grpSpPr bwMode="auto">
            <a:xfrm>
              <a:off x="766" y="1404"/>
              <a:ext cx="1454" cy="2189"/>
              <a:chOff x="666" y="1565"/>
              <a:chExt cx="1272" cy="2015"/>
            </a:xfrm>
          </p:grpSpPr>
          <p:grpSp>
            <p:nvGrpSpPr>
              <p:cNvPr id="120869" name="Group 7"/>
              <p:cNvGrpSpPr>
                <a:grpSpLocks/>
              </p:cNvGrpSpPr>
              <p:nvPr/>
            </p:nvGrpSpPr>
            <p:grpSpPr bwMode="auto">
              <a:xfrm>
                <a:off x="666" y="1565"/>
                <a:ext cx="1272" cy="2015"/>
                <a:chOff x="2216" y="2865"/>
                <a:chExt cx="1272" cy="816"/>
              </a:xfrm>
            </p:grpSpPr>
            <p:sp>
              <p:nvSpPr>
                <p:cNvPr id="120871" name="Oval 8"/>
                <p:cNvSpPr>
                  <a:spLocks noChangeArrowheads="1"/>
                </p:cNvSpPr>
                <p:nvPr/>
              </p:nvSpPr>
              <p:spPr bwMode="auto">
                <a:xfrm>
                  <a:off x="2414" y="2897"/>
                  <a:ext cx="397" cy="3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2" name="Oval 9"/>
                <p:cNvSpPr>
                  <a:spLocks noChangeArrowheads="1"/>
                </p:cNvSpPr>
                <p:nvPr/>
              </p:nvSpPr>
              <p:spPr bwMode="auto">
                <a:xfrm>
                  <a:off x="2216" y="3088"/>
                  <a:ext cx="525"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3" name="Oval 10"/>
                <p:cNvSpPr>
                  <a:spLocks noChangeArrowheads="1"/>
                </p:cNvSpPr>
                <p:nvPr/>
              </p:nvSpPr>
              <p:spPr bwMode="auto">
                <a:xfrm>
                  <a:off x="2367" y="3391"/>
                  <a:ext cx="403" cy="24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4" name="Oval 11"/>
                <p:cNvSpPr>
                  <a:spLocks noChangeArrowheads="1"/>
                </p:cNvSpPr>
                <p:nvPr/>
              </p:nvSpPr>
              <p:spPr bwMode="auto">
                <a:xfrm>
                  <a:off x="2338" y="3332"/>
                  <a:ext cx="403" cy="2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0875" name="Group 12"/>
                <p:cNvGrpSpPr>
                  <a:grpSpLocks/>
                </p:cNvGrpSpPr>
                <p:nvPr/>
              </p:nvGrpSpPr>
              <p:grpSpPr bwMode="auto">
                <a:xfrm>
                  <a:off x="2389" y="2897"/>
                  <a:ext cx="1063" cy="784"/>
                  <a:chOff x="2597" y="2035"/>
                  <a:chExt cx="874" cy="337"/>
                </a:xfrm>
              </p:grpSpPr>
              <p:sp>
                <p:nvSpPr>
                  <p:cNvPr id="120881" name="Oval 13"/>
                  <p:cNvSpPr>
                    <a:spLocks noChangeArrowheads="1"/>
                  </p:cNvSpPr>
                  <p:nvPr/>
                </p:nvSpPr>
                <p:spPr bwMode="auto">
                  <a:xfrm>
                    <a:off x="2621" y="2059"/>
                    <a:ext cx="758" cy="313"/>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2" name="Oval 14"/>
                  <p:cNvSpPr>
                    <a:spLocks noChangeArrowheads="1"/>
                  </p:cNvSpPr>
                  <p:nvPr/>
                </p:nvSpPr>
                <p:spPr bwMode="auto">
                  <a:xfrm>
                    <a:off x="2597" y="2035"/>
                    <a:ext cx="758"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3" name="Oval 15"/>
                  <p:cNvSpPr>
                    <a:spLocks noChangeArrowheads="1"/>
                  </p:cNvSpPr>
                  <p:nvPr/>
                </p:nvSpPr>
                <p:spPr bwMode="auto">
                  <a:xfrm>
                    <a:off x="3077" y="2093"/>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4" name="Oval 16"/>
                  <p:cNvSpPr>
                    <a:spLocks noChangeArrowheads="1"/>
                  </p:cNvSpPr>
                  <p:nvPr/>
                </p:nvSpPr>
                <p:spPr bwMode="auto">
                  <a:xfrm>
                    <a:off x="3053" y="2069"/>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0876" name="Oval 17"/>
                <p:cNvSpPr>
                  <a:spLocks noChangeArrowheads="1"/>
                </p:cNvSpPr>
                <p:nvPr/>
              </p:nvSpPr>
              <p:spPr bwMode="auto">
                <a:xfrm>
                  <a:off x="3056" y="3200"/>
                  <a:ext cx="432" cy="255"/>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7" name="Oval 18"/>
                <p:cNvSpPr>
                  <a:spLocks noChangeArrowheads="1"/>
                </p:cNvSpPr>
                <p:nvPr/>
              </p:nvSpPr>
              <p:spPr bwMode="auto">
                <a:xfrm>
                  <a:off x="3027" y="3144"/>
                  <a:ext cx="432" cy="256"/>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8" name="Oval 19"/>
                <p:cNvSpPr>
                  <a:spLocks noChangeArrowheads="1"/>
                </p:cNvSpPr>
                <p:nvPr/>
              </p:nvSpPr>
              <p:spPr bwMode="auto">
                <a:xfrm>
                  <a:off x="3039" y="3332"/>
                  <a:ext cx="345"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9" name="Oval 20"/>
                <p:cNvSpPr>
                  <a:spLocks noChangeArrowheads="1"/>
                </p:cNvSpPr>
                <p:nvPr/>
              </p:nvSpPr>
              <p:spPr bwMode="auto">
                <a:xfrm>
                  <a:off x="3010" y="3277"/>
                  <a:ext cx="344"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0" name="Oval 21"/>
                <p:cNvSpPr>
                  <a:spLocks noChangeArrowheads="1"/>
                </p:cNvSpPr>
                <p:nvPr/>
              </p:nvSpPr>
              <p:spPr bwMode="auto">
                <a:xfrm>
                  <a:off x="2543" y="2865"/>
                  <a:ext cx="682" cy="60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0870" name="Text Box 22"/>
              <p:cNvSpPr txBox="1">
                <a:spLocks noChangeArrowheads="1"/>
              </p:cNvSpPr>
              <p:nvPr/>
            </p:nvSpPr>
            <p:spPr bwMode="auto">
              <a:xfrm>
                <a:off x="993" y="2547"/>
                <a:ext cx="69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2000">
                    <a:latin typeface="Arial" panose="020B0604020202020204" pitchFamily="34" charset="0"/>
                    <a:ea typeface="楷体_GB2312" pitchFamily="49" charset="-122"/>
                  </a:rPr>
                  <a:t>Internet</a:t>
                </a:r>
              </a:p>
            </p:txBody>
          </p:sp>
        </p:grpSp>
        <p:sp>
          <p:nvSpPr>
            <p:cNvPr id="120840" name="Oval 23"/>
            <p:cNvSpPr>
              <a:spLocks noChangeArrowheads="1"/>
            </p:cNvSpPr>
            <p:nvPr/>
          </p:nvSpPr>
          <p:spPr bwMode="auto">
            <a:xfrm>
              <a:off x="1804" y="1855"/>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sp>
          <p:nvSpPr>
            <p:cNvPr id="120841" name="Oval 24"/>
            <p:cNvSpPr>
              <a:spLocks noChangeArrowheads="1"/>
            </p:cNvSpPr>
            <p:nvPr/>
          </p:nvSpPr>
          <p:spPr bwMode="auto">
            <a:xfrm>
              <a:off x="1904" y="2547"/>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grpSp>
          <p:nvGrpSpPr>
            <p:cNvPr id="120842" name="Group 52"/>
            <p:cNvGrpSpPr>
              <a:grpSpLocks/>
            </p:cNvGrpSpPr>
            <p:nvPr/>
          </p:nvGrpSpPr>
          <p:grpSpPr bwMode="auto">
            <a:xfrm>
              <a:off x="3634" y="1043"/>
              <a:ext cx="1545" cy="1268"/>
              <a:chOff x="3634" y="1043"/>
              <a:chExt cx="1545" cy="1268"/>
            </a:xfrm>
          </p:grpSpPr>
          <p:sp>
            <p:nvSpPr>
              <p:cNvPr id="120857" name="Oval 26"/>
              <p:cNvSpPr>
                <a:spLocks noChangeArrowheads="1"/>
              </p:cNvSpPr>
              <p:nvPr/>
            </p:nvSpPr>
            <p:spPr bwMode="auto">
              <a:xfrm>
                <a:off x="3793" y="1043"/>
                <a:ext cx="1386" cy="126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58" name="Text Box 27"/>
              <p:cNvSpPr txBox="1">
                <a:spLocks noChangeArrowheads="1"/>
              </p:cNvSpPr>
              <p:nvPr/>
            </p:nvSpPr>
            <p:spPr bwMode="auto">
              <a:xfrm>
                <a:off x="4124" y="1439"/>
                <a:ext cx="181" cy="4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endParaRPr kumimoji="0" lang="en-US" altLang="zh-CN" sz="1600">
                  <a:latin typeface="Arial" panose="020B0604020202020204" pitchFamily="34" charset="0"/>
                  <a:ea typeface="楷体_GB2312" pitchFamily="49" charset="-122"/>
                </a:endParaRPr>
              </a:p>
              <a:p>
                <a:pPr algn="ctr">
                  <a:lnSpc>
                    <a:spcPct val="80000"/>
                  </a:lnSpc>
                  <a:spcBef>
                    <a:spcPct val="0"/>
                  </a:spcBef>
                  <a:spcAft>
                    <a:spcPts val="300"/>
                  </a:spcAft>
                  <a:buClrTx/>
                  <a:buSzTx/>
                  <a:buFontTx/>
                  <a:buNone/>
                </a:pPr>
                <a:r>
                  <a:rPr kumimoji="0" lang="en-US" altLang="zh-CN" sz="1600">
                    <a:latin typeface="Arial" panose="020B0604020202020204" pitchFamily="34" charset="0"/>
                    <a:ea typeface="楷体_GB2312" pitchFamily="49" charset="-122"/>
                  </a:rPr>
                  <a:t>S</a:t>
                </a:r>
              </a:p>
            </p:txBody>
          </p:sp>
          <p:sp>
            <p:nvSpPr>
              <p:cNvPr id="120859" name="Line 28"/>
              <p:cNvSpPr>
                <a:spLocks noChangeShapeType="1"/>
              </p:cNvSpPr>
              <p:nvPr/>
            </p:nvSpPr>
            <p:spPr bwMode="auto">
              <a:xfrm>
                <a:off x="3950" y="1677"/>
                <a:ext cx="17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0" name="Oval 29"/>
              <p:cNvSpPr>
                <a:spLocks noChangeArrowheads="1"/>
              </p:cNvSpPr>
              <p:nvPr/>
            </p:nvSpPr>
            <p:spPr bwMode="auto">
              <a:xfrm>
                <a:off x="4396" y="1994"/>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1" name="Oval 30"/>
              <p:cNvSpPr>
                <a:spLocks noChangeArrowheads="1"/>
              </p:cNvSpPr>
              <p:nvPr/>
            </p:nvSpPr>
            <p:spPr bwMode="auto">
              <a:xfrm>
                <a:off x="4697" y="1717"/>
                <a:ext cx="271" cy="2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2" name="Oval 31"/>
              <p:cNvSpPr>
                <a:spLocks noChangeArrowheads="1"/>
              </p:cNvSpPr>
              <p:nvPr/>
            </p:nvSpPr>
            <p:spPr bwMode="auto">
              <a:xfrm>
                <a:off x="4787" y="1360"/>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3" name="Oval 32"/>
              <p:cNvSpPr>
                <a:spLocks noChangeArrowheads="1"/>
              </p:cNvSpPr>
              <p:nvPr/>
            </p:nvSpPr>
            <p:spPr bwMode="auto">
              <a:xfrm>
                <a:off x="4456" y="1122"/>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4" name="Line 33"/>
              <p:cNvSpPr>
                <a:spLocks noChangeShapeType="1"/>
              </p:cNvSpPr>
              <p:nvPr/>
            </p:nvSpPr>
            <p:spPr bwMode="auto">
              <a:xfrm>
                <a:off x="4305" y="1717"/>
                <a:ext cx="392"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5" name="Line 34"/>
              <p:cNvSpPr>
                <a:spLocks noChangeShapeType="1"/>
              </p:cNvSpPr>
              <p:nvPr/>
            </p:nvSpPr>
            <p:spPr bwMode="auto">
              <a:xfrm flipV="1">
                <a:off x="4305" y="1519"/>
                <a:ext cx="482" cy="1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6" name="Line 35"/>
              <p:cNvSpPr>
                <a:spLocks noChangeShapeType="1"/>
              </p:cNvSpPr>
              <p:nvPr/>
            </p:nvSpPr>
            <p:spPr bwMode="auto">
              <a:xfrm>
                <a:off x="4305" y="1796"/>
                <a:ext cx="181" cy="1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7" name="Line 36"/>
              <p:cNvSpPr>
                <a:spLocks noChangeShapeType="1"/>
              </p:cNvSpPr>
              <p:nvPr/>
            </p:nvSpPr>
            <p:spPr bwMode="auto">
              <a:xfrm flipV="1">
                <a:off x="4305" y="1320"/>
                <a:ext cx="181"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8" name="Oval 37"/>
              <p:cNvSpPr>
                <a:spLocks noChangeArrowheads="1"/>
              </p:cNvSpPr>
              <p:nvPr/>
            </p:nvSpPr>
            <p:spPr bwMode="auto">
              <a:xfrm>
                <a:off x="3634" y="1558"/>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grpSp>
        <p:grpSp>
          <p:nvGrpSpPr>
            <p:cNvPr id="120843" name="Group 53"/>
            <p:cNvGrpSpPr>
              <a:grpSpLocks/>
            </p:cNvGrpSpPr>
            <p:nvPr/>
          </p:nvGrpSpPr>
          <p:grpSpPr bwMode="auto">
            <a:xfrm>
              <a:off x="2525" y="2407"/>
              <a:ext cx="1545" cy="1268"/>
              <a:chOff x="2525" y="2407"/>
              <a:chExt cx="1545" cy="1268"/>
            </a:xfrm>
          </p:grpSpPr>
          <p:sp>
            <p:nvSpPr>
              <p:cNvPr id="120845" name="Oval 39"/>
              <p:cNvSpPr>
                <a:spLocks noChangeArrowheads="1"/>
              </p:cNvSpPr>
              <p:nvPr/>
            </p:nvSpPr>
            <p:spPr bwMode="auto">
              <a:xfrm>
                <a:off x="2684" y="2407"/>
                <a:ext cx="1386" cy="126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46" name="Text Box 40"/>
              <p:cNvSpPr txBox="1">
                <a:spLocks noChangeArrowheads="1"/>
              </p:cNvSpPr>
              <p:nvPr/>
            </p:nvSpPr>
            <p:spPr bwMode="auto">
              <a:xfrm>
                <a:off x="3015" y="2803"/>
                <a:ext cx="181" cy="4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endParaRPr kumimoji="0" lang="en-US" altLang="zh-CN" sz="1600">
                  <a:latin typeface="Arial" panose="020B0604020202020204" pitchFamily="34" charset="0"/>
                  <a:ea typeface="楷体_GB2312" pitchFamily="49" charset="-122"/>
                </a:endParaRPr>
              </a:p>
              <a:p>
                <a:pPr algn="ctr">
                  <a:lnSpc>
                    <a:spcPct val="80000"/>
                  </a:lnSpc>
                  <a:spcBef>
                    <a:spcPct val="0"/>
                  </a:spcBef>
                  <a:spcAft>
                    <a:spcPts val="300"/>
                  </a:spcAft>
                  <a:buClrTx/>
                  <a:buSzTx/>
                  <a:buFontTx/>
                  <a:buNone/>
                </a:pPr>
                <a:r>
                  <a:rPr kumimoji="0" lang="en-US" altLang="zh-CN" sz="1600">
                    <a:latin typeface="Arial" panose="020B0604020202020204" pitchFamily="34" charset="0"/>
                    <a:ea typeface="楷体_GB2312" pitchFamily="49" charset="-122"/>
                  </a:rPr>
                  <a:t>S</a:t>
                </a:r>
              </a:p>
            </p:txBody>
          </p:sp>
          <p:sp>
            <p:nvSpPr>
              <p:cNvPr id="120847" name="Line 41"/>
              <p:cNvSpPr>
                <a:spLocks noChangeShapeType="1"/>
              </p:cNvSpPr>
              <p:nvPr/>
            </p:nvSpPr>
            <p:spPr bwMode="auto">
              <a:xfrm>
                <a:off x="2844" y="3041"/>
                <a:ext cx="1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8" name="Oval 42"/>
              <p:cNvSpPr>
                <a:spLocks noChangeArrowheads="1"/>
              </p:cNvSpPr>
              <p:nvPr/>
            </p:nvSpPr>
            <p:spPr bwMode="auto">
              <a:xfrm>
                <a:off x="3287" y="3358"/>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49" name="Oval 43"/>
              <p:cNvSpPr>
                <a:spLocks noChangeArrowheads="1"/>
              </p:cNvSpPr>
              <p:nvPr/>
            </p:nvSpPr>
            <p:spPr bwMode="auto">
              <a:xfrm>
                <a:off x="3588" y="3081"/>
                <a:ext cx="271" cy="2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50" name="Oval 44"/>
              <p:cNvSpPr>
                <a:spLocks noChangeArrowheads="1"/>
              </p:cNvSpPr>
              <p:nvPr/>
            </p:nvSpPr>
            <p:spPr bwMode="auto">
              <a:xfrm>
                <a:off x="3678" y="2724"/>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51" name="Oval 45"/>
              <p:cNvSpPr>
                <a:spLocks noChangeArrowheads="1"/>
              </p:cNvSpPr>
              <p:nvPr/>
            </p:nvSpPr>
            <p:spPr bwMode="auto">
              <a:xfrm>
                <a:off x="3347" y="2486"/>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52" name="Line 46"/>
              <p:cNvSpPr>
                <a:spLocks noChangeShapeType="1"/>
              </p:cNvSpPr>
              <p:nvPr/>
            </p:nvSpPr>
            <p:spPr bwMode="auto">
              <a:xfrm>
                <a:off x="3196" y="3081"/>
                <a:ext cx="392"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3" name="Line 47"/>
              <p:cNvSpPr>
                <a:spLocks noChangeShapeType="1"/>
              </p:cNvSpPr>
              <p:nvPr/>
            </p:nvSpPr>
            <p:spPr bwMode="auto">
              <a:xfrm flipV="1">
                <a:off x="3196" y="2883"/>
                <a:ext cx="482" cy="1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4" name="Line 48"/>
              <p:cNvSpPr>
                <a:spLocks noChangeShapeType="1"/>
              </p:cNvSpPr>
              <p:nvPr/>
            </p:nvSpPr>
            <p:spPr bwMode="auto">
              <a:xfrm>
                <a:off x="3196" y="3160"/>
                <a:ext cx="181" cy="1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5" name="Line 49"/>
              <p:cNvSpPr>
                <a:spLocks noChangeShapeType="1"/>
              </p:cNvSpPr>
              <p:nvPr/>
            </p:nvSpPr>
            <p:spPr bwMode="auto">
              <a:xfrm flipV="1">
                <a:off x="3196" y="2684"/>
                <a:ext cx="181"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6" name="Oval 50"/>
              <p:cNvSpPr>
                <a:spLocks noChangeArrowheads="1"/>
              </p:cNvSpPr>
              <p:nvPr/>
            </p:nvSpPr>
            <p:spPr bwMode="auto">
              <a:xfrm>
                <a:off x="2525" y="2922"/>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grpSp>
        <p:sp>
          <p:nvSpPr>
            <p:cNvPr id="120844" name="Line 51"/>
            <p:cNvSpPr>
              <a:spLocks noChangeShapeType="1"/>
            </p:cNvSpPr>
            <p:nvPr/>
          </p:nvSpPr>
          <p:spPr bwMode="auto">
            <a:xfrm>
              <a:off x="2196" y="2757"/>
              <a:ext cx="346" cy="2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en-US" smtClean="0"/>
              <a:t>互联网的点到点链路层协议</a:t>
            </a:r>
          </a:p>
        </p:txBody>
      </p:sp>
      <p:sp>
        <p:nvSpPr>
          <p:cNvPr id="3" name="内容占位符 2"/>
          <p:cNvSpPr>
            <a:spLocks noGrp="1"/>
          </p:cNvSpPr>
          <p:nvPr>
            <p:ph idx="1"/>
          </p:nvPr>
        </p:nvSpPr>
        <p:spPr/>
        <p:txBody>
          <a:bodyPr/>
          <a:lstStyle/>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r>
              <a:rPr lang="zh-CN" altLang="en-US" sz="2800" dirty="0" smtClean="0">
                <a:latin typeface="+mn-ea"/>
              </a:rPr>
              <a:t>家庭用户通过拨号与远程</a:t>
            </a:r>
            <a:r>
              <a:rPr lang="en-US" altLang="zh-CN" sz="2800" dirty="0" smtClean="0">
                <a:latin typeface="+mn-ea"/>
              </a:rPr>
              <a:t>ISP</a:t>
            </a:r>
            <a:r>
              <a:rPr lang="zh-CN" altLang="en-US" sz="2800" dirty="0" smtClean="0">
                <a:latin typeface="+mn-ea"/>
              </a:rPr>
              <a:t>联接后</a:t>
            </a:r>
            <a:r>
              <a:rPr lang="en-US" altLang="zh-CN" sz="2800" dirty="0" smtClean="0">
                <a:latin typeface="+mn-ea"/>
              </a:rPr>
              <a:t>, </a:t>
            </a:r>
            <a:r>
              <a:rPr lang="zh-CN" altLang="en-US" sz="2800" dirty="0" smtClean="0">
                <a:latin typeface="+mn-ea"/>
              </a:rPr>
              <a:t>采用点对点方式通信</a:t>
            </a:r>
            <a:r>
              <a:rPr lang="en-US" altLang="zh-CN" sz="2800" dirty="0" smtClean="0">
                <a:latin typeface="+mn-ea"/>
              </a:rPr>
              <a:t>(PPP)</a:t>
            </a:r>
            <a:endParaRPr lang="zh-CN" altLang="en-US" dirty="0">
              <a:latin typeface="+mn-ea"/>
            </a:endParaRPr>
          </a:p>
        </p:txBody>
      </p:sp>
      <p:sp>
        <p:nvSpPr>
          <p:cNvPr id="12186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93A40B7-B21B-4884-B4C3-AF2C094390C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91</a:t>
            </a:fld>
            <a:r>
              <a:rPr kumimoji="0" lang="en-US" altLang="zh-CN" sz="1000" smtClean="0">
                <a:latin typeface="Arial" panose="020B0604020202020204" pitchFamily="34" charset="0"/>
                <a:ea typeface="宋体" panose="02010600030101010101" pitchFamily="2" charset="-122"/>
              </a:rPr>
              <a:t>-</a:t>
            </a:r>
          </a:p>
        </p:txBody>
      </p:sp>
      <p:grpSp>
        <p:nvGrpSpPr>
          <p:cNvPr id="121861" name="Group 76"/>
          <p:cNvGrpSpPr>
            <a:grpSpLocks/>
          </p:cNvGrpSpPr>
          <p:nvPr/>
        </p:nvGrpSpPr>
        <p:grpSpPr bwMode="auto">
          <a:xfrm>
            <a:off x="935038" y="1616075"/>
            <a:ext cx="7353300" cy="3241675"/>
            <a:chOff x="589" y="1509"/>
            <a:chExt cx="4632" cy="2042"/>
          </a:xfrm>
        </p:grpSpPr>
        <p:grpSp>
          <p:nvGrpSpPr>
            <p:cNvPr id="121862" name="Group 5"/>
            <p:cNvGrpSpPr>
              <a:grpSpLocks/>
            </p:cNvGrpSpPr>
            <p:nvPr/>
          </p:nvGrpSpPr>
          <p:grpSpPr bwMode="auto">
            <a:xfrm>
              <a:off x="2797" y="1576"/>
              <a:ext cx="2427" cy="1025"/>
              <a:chOff x="2664" y="1394"/>
              <a:chExt cx="2427" cy="1025"/>
            </a:xfrm>
          </p:grpSpPr>
          <p:grpSp>
            <p:nvGrpSpPr>
              <p:cNvPr id="121902" name="Group 6"/>
              <p:cNvGrpSpPr>
                <a:grpSpLocks/>
              </p:cNvGrpSpPr>
              <p:nvPr/>
            </p:nvGrpSpPr>
            <p:grpSpPr bwMode="auto">
              <a:xfrm>
                <a:off x="2664" y="1394"/>
                <a:ext cx="2427" cy="1025"/>
                <a:chOff x="2216" y="2865"/>
                <a:chExt cx="1272" cy="816"/>
              </a:xfrm>
            </p:grpSpPr>
            <p:sp>
              <p:nvSpPr>
                <p:cNvPr id="121904" name="Oval 7"/>
                <p:cNvSpPr>
                  <a:spLocks noChangeArrowheads="1"/>
                </p:cNvSpPr>
                <p:nvPr/>
              </p:nvSpPr>
              <p:spPr bwMode="auto">
                <a:xfrm>
                  <a:off x="2414" y="2897"/>
                  <a:ext cx="397" cy="3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05" name="Oval 8"/>
                <p:cNvSpPr>
                  <a:spLocks noChangeArrowheads="1"/>
                </p:cNvSpPr>
                <p:nvPr/>
              </p:nvSpPr>
              <p:spPr bwMode="auto">
                <a:xfrm>
                  <a:off x="2216" y="3088"/>
                  <a:ext cx="525"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06" name="Oval 9"/>
                <p:cNvSpPr>
                  <a:spLocks noChangeArrowheads="1"/>
                </p:cNvSpPr>
                <p:nvPr/>
              </p:nvSpPr>
              <p:spPr bwMode="auto">
                <a:xfrm>
                  <a:off x="2367" y="3391"/>
                  <a:ext cx="403" cy="24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07" name="Oval 10"/>
                <p:cNvSpPr>
                  <a:spLocks noChangeArrowheads="1"/>
                </p:cNvSpPr>
                <p:nvPr/>
              </p:nvSpPr>
              <p:spPr bwMode="auto">
                <a:xfrm>
                  <a:off x="2338" y="3332"/>
                  <a:ext cx="403" cy="2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1908" name="Group 11"/>
                <p:cNvGrpSpPr>
                  <a:grpSpLocks/>
                </p:cNvGrpSpPr>
                <p:nvPr/>
              </p:nvGrpSpPr>
              <p:grpSpPr bwMode="auto">
                <a:xfrm>
                  <a:off x="2389" y="2897"/>
                  <a:ext cx="1063" cy="784"/>
                  <a:chOff x="2597" y="2035"/>
                  <a:chExt cx="874" cy="337"/>
                </a:xfrm>
              </p:grpSpPr>
              <p:sp>
                <p:nvSpPr>
                  <p:cNvPr id="121914" name="Oval 12"/>
                  <p:cNvSpPr>
                    <a:spLocks noChangeArrowheads="1"/>
                  </p:cNvSpPr>
                  <p:nvPr/>
                </p:nvSpPr>
                <p:spPr bwMode="auto">
                  <a:xfrm>
                    <a:off x="2621" y="2059"/>
                    <a:ext cx="758" cy="313"/>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5" name="Oval 13"/>
                  <p:cNvSpPr>
                    <a:spLocks noChangeArrowheads="1"/>
                  </p:cNvSpPr>
                  <p:nvPr/>
                </p:nvSpPr>
                <p:spPr bwMode="auto">
                  <a:xfrm>
                    <a:off x="2597" y="2035"/>
                    <a:ext cx="758"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6" name="Oval 14"/>
                  <p:cNvSpPr>
                    <a:spLocks noChangeArrowheads="1"/>
                  </p:cNvSpPr>
                  <p:nvPr/>
                </p:nvSpPr>
                <p:spPr bwMode="auto">
                  <a:xfrm>
                    <a:off x="3077" y="2093"/>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7" name="Oval 15"/>
                  <p:cNvSpPr>
                    <a:spLocks noChangeArrowheads="1"/>
                  </p:cNvSpPr>
                  <p:nvPr/>
                </p:nvSpPr>
                <p:spPr bwMode="auto">
                  <a:xfrm>
                    <a:off x="3053" y="2069"/>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909" name="Oval 16"/>
                <p:cNvSpPr>
                  <a:spLocks noChangeArrowheads="1"/>
                </p:cNvSpPr>
                <p:nvPr/>
              </p:nvSpPr>
              <p:spPr bwMode="auto">
                <a:xfrm>
                  <a:off x="3056" y="3200"/>
                  <a:ext cx="432" cy="255"/>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0" name="Oval 17"/>
                <p:cNvSpPr>
                  <a:spLocks noChangeArrowheads="1"/>
                </p:cNvSpPr>
                <p:nvPr/>
              </p:nvSpPr>
              <p:spPr bwMode="auto">
                <a:xfrm>
                  <a:off x="3027" y="3144"/>
                  <a:ext cx="432" cy="256"/>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1" name="Oval 18"/>
                <p:cNvSpPr>
                  <a:spLocks noChangeArrowheads="1"/>
                </p:cNvSpPr>
                <p:nvPr/>
              </p:nvSpPr>
              <p:spPr bwMode="auto">
                <a:xfrm>
                  <a:off x="3039" y="3332"/>
                  <a:ext cx="345"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2" name="Oval 19"/>
                <p:cNvSpPr>
                  <a:spLocks noChangeArrowheads="1"/>
                </p:cNvSpPr>
                <p:nvPr/>
              </p:nvSpPr>
              <p:spPr bwMode="auto">
                <a:xfrm>
                  <a:off x="3010" y="3277"/>
                  <a:ext cx="344"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3" name="Oval 20"/>
                <p:cNvSpPr>
                  <a:spLocks noChangeArrowheads="1"/>
                </p:cNvSpPr>
                <p:nvPr/>
              </p:nvSpPr>
              <p:spPr bwMode="auto">
                <a:xfrm>
                  <a:off x="2543" y="2865"/>
                  <a:ext cx="682" cy="60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903" name="Text Box 21"/>
              <p:cNvSpPr txBox="1">
                <a:spLocks noChangeArrowheads="1"/>
              </p:cNvSpPr>
              <p:nvPr/>
            </p:nvSpPr>
            <p:spPr bwMode="auto">
              <a:xfrm>
                <a:off x="3560" y="1853"/>
                <a:ext cx="70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2000">
                    <a:latin typeface="Arial" panose="020B0604020202020204" pitchFamily="34" charset="0"/>
                    <a:ea typeface="楷体_GB2312" pitchFamily="49" charset="-122"/>
                  </a:rPr>
                  <a:t>Internet</a:t>
                </a:r>
              </a:p>
            </p:txBody>
          </p:sp>
        </p:grpSp>
        <p:grpSp>
          <p:nvGrpSpPr>
            <p:cNvPr id="121863" name="Group 22"/>
            <p:cNvGrpSpPr>
              <a:grpSpLocks/>
            </p:cNvGrpSpPr>
            <p:nvPr/>
          </p:nvGrpSpPr>
          <p:grpSpPr bwMode="auto">
            <a:xfrm>
              <a:off x="589" y="1509"/>
              <a:ext cx="1762" cy="1261"/>
              <a:chOff x="589" y="1509"/>
              <a:chExt cx="1762" cy="1261"/>
            </a:xfrm>
          </p:grpSpPr>
          <p:sp>
            <p:nvSpPr>
              <p:cNvPr id="121889" name="Oval 23"/>
              <p:cNvSpPr>
                <a:spLocks noChangeArrowheads="1"/>
              </p:cNvSpPr>
              <p:nvPr/>
            </p:nvSpPr>
            <p:spPr bwMode="auto">
              <a:xfrm>
                <a:off x="2033" y="2020"/>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sp>
            <p:nvSpPr>
              <p:cNvPr id="121890" name="Oval 24"/>
              <p:cNvSpPr>
                <a:spLocks noChangeArrowheads="1"/>
              </p:cNvSpPr>
              <p:nvPr/>
            </p:nvSpPr>
            <p:spPr bwMode="auto">
              <a:xfrm>
                <a:off x="589" y="1547"/>
                <a:ext cx="1601" cy="12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91" name="Text Box 25"/>
              <p:cNvSpPr txBox="1">
                <a:spLocks noChangeArrowheads="1"/>
              </p:cNvSpPr>
              <p:nvPr/>
            </p:nvSpPr>
            <p:spPr bwMode="auto">
              <a:xfrm>
                <a:off x="1598" y="1929"/>
                <a:ext cx="209" cy="45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4680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endParaRPr kumimoji="0" lang="en-US" altLang="zh-CN" sz="1400">
                  <a:latin typeface="Arial" panose="020B0604020202020204" pitchFamily="34" charset="0"/>
                  <a:ea typeface="楷体_GB2312" pitchFamily="49" charset="-122"/>
                </a:endParaRPr>
              </a:p>
              <a:p>
                <a:pPr algn="ctr">
                  <a:lnSpc>
                    <a:spcPct val="80000"/>
                  </a:lnSpc>
                  <a:spcBef>
                    <a:spcPct val="0"/>
                  </a:spcBef>
                  <a:spcAft>
                    <a:spcPts val="300"/>
                  </a:spcAft>
                  <a:buClrTx/>
                  <a:buSzTx/>
                  <a:buFontTx/>
                  <a:buNone/>
                </a:pPr>
                <a:r>
                  <a:rPr kumimoji="0" lang="en-US" altLang="zh-CN" sz="1400">
                    <a:latin typeface="Arial" panose="020B0604020202020204" pitchFamily="34" charset="0"/>
                    <a:ea typeface="楷体_GB2312" pitchFamily="49" charset="-122"/>
                  </a:rPr>
                  <a:t>SW</a:t>
                </a:r>
              </a:p>
            </p:txBody>
          </p:sp>
          <p:sp>
            <p:nvSpPr>
              <p:cNvPr id="121892" name="Line 26"/>
              <p:cNvSpPr>
                <a:spLocks noChangeShapeType="1"/>
              </p:cNvSpPr>
              <p:nvPr/>
            </p:nvSpPr>
            <p:spPr bwMode="auto">
              <a:xfrm>
                <a:off x="1807" y="2159"/>
                <a:ext cx="2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3" name="Line 27"/>
              <p:cNvSpPr>
                <a:spLocks noChangeShapeType="1"/>
              </p:cNvSpPr>
              <p:nvPr/>
            </p:nvSpPr>
            <p:spPr bwMode="auto">
              <a:xfrm>
                <a:off x="1007" y="2044"/>
                <a:ext cx="591"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4" name="Oval 28"/>
              <p:cNvSpPr>
                <a:spLocks noChangeArrowheads="1"/>
              </p:cNvSpPr>
              <p:nvPr/>
            </p:nvSpPr>
            <p:spPr bwMode="auto">
              <a:xfrm>
                <a:off x="693" y="1929"/>
                <a:ext cx="314"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95" name="Oval 29"/>
              <p:cNvSpPr>
                <a:spLocks noChangeArrowheads="1"/>
              </p:cNvSpPr>
              <p:nvPr/>
            </p:nvSpPr>
            <p:spPr bwMode="auto">
              <a:xfrm>
                <a:off x="867" y="2311"/>
                <a:ext cx="314"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96" name="Text Box 30"/>
              <p:cNvSpPr txBox="1">
                <a:spLocks noChangeArrowheads="1"/>
              </p:cNvSpPr>
              <p:nvPr/>
            </p:nvSpPr>
            <p:spPr bwMode="auto">
              <a:xfrm>
                <a:off x="972" y="1624"/>
                <a:ext cx="487" cy="2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4680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1400">
                    <a:latin typeface="Arial" panose="020B0604020202020204" pitchFamily="34" charset="0"/>
                    <a:ea typeface="楷体_GB2312" pitchFamily="49" charset="-122"/>
                  </a:rPr>
                  <a:t>Server</a:t>
                </a:r>
              </a:p>
            </p:txBody>
          </p:sp>
          <p:sp>
            <p:nvSpPr>
              <p:cNvPr id="121897" name="Line 31"/>
              <p:cNvSpPr>
                <a:spLocks noChangeShapeType="1"/>
              </p:cNvSpPr>
              <p:nvPr/>
            </p:nvSpPr>
            <p:spPr bwMode="auto">
              <a:xfrm>
                <a:off x="1320" y="1853"/>
                <a:ext cx="278" cy="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8" name="Line 32"/>
              <p:cNvSpPr>
                <a:spLocks noChangeShapeType="1"/>
              </p:cNvSpPr>
              <p:nvPr/>
            </p:nvSpPr>
            <p:spPr bwMode="auto">
              <a:xfrm flipV="1">
                <a:off x="1181" y="2197"/>
                <a:ext cx="417" cy="2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9" name="Line 33"/>
              <p:cNvSpPr>
                <a:spLocks noChangeShapeType="1"/>
              </p:cNvSpPr>
              <p:nvPr/>
            </p:nvSpPr>
            <p:spPr bwMode="auto">
              <a:xfrm flipV="1">
                <a:off x="1529" y="2273"/>
                <a:ext cx="69" cy="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900" name="Text Box 34"/>
              <p:cNvSpPr txBox="1">
                <a:spLocks noChangeArrowheads="1"/>
              </p:cNvSpPr>
              <p:nvPr/>
            </p:nvSpPr>
            <p:spPr bwMode="auto">
              <a:xfrm>
                <a:off x="1564" y="1509"/>
                <a:ext cx="382" cy="229"/>
              </a:xfrm>
              <a:prstGeom prst="rect">
                <a:avLst/>
              </a:prstGeom>
              <a:solidFill>
                <a:srgbClr val="969696"/>
              </a:solidFill>
              <a:ln w="9525">
                <a:solidFill>
                  <a:schemeClr val="tx1"/>
                </a:solidFill>
                <a:miter lim="800000"/>
                <a:headEnd/>
                <a:tailEnd/>
              </a:ln>
            </p:spPr>
            <p:txBody>
              <a:bodyPr lIns="0" tIns="0" rIns="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800">
                    <a:latin typeface="Arial" panose="020B0604020202020204" pitchFamily="34" charset="0"/>
                    <a:ea typeface="宋体" panose="02010600030101010101" pitchFamily="2" charset="-122"/>
                  </a:rPr>
                  <a:t>ISP</a:t>
                </a:r>
              </a:p>
            </p:txBody>
          </p:sp>
          <p:sp>
            <p:nvSpPr>
              <p:cNvPr id="121901" name="Text Box 35"/>
              <p:cNvSpPr txBox="1">
                <a:spLocks noChangeArrowheads="1"/>
              </p:cNvSpPr>
              <p:nvPr/>
            </p:nvSpPr>
            <p:spPr bwMode="auto">
              <a:xfrm>
                <a:off x="1250" y="2464"/>
                <a:ext cx="488" cy="2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10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70000"/>
                  </a:lnSpc>
                  <a:spcBef>
                    <a:spcPct val="0"/>
                  </a:spcBef>
                  <a:spcAft>
                    <a:spcPts val="300"/>
                  </a:spcAft>
                  <a:buClrTx/>
                  <a:buSzTx/>
                  <a:buFontTx/>
                  <a:buNone/>
                </a:pPr>
                <a:r>
                  <a:rPr kumimoji="0" lang="en-US" altLang="zh-CN" sz="1200">
                    <a:latin typeface="Arial" panose="020B0604020202020204" pitchFamily="34" charset="0"/>
                    <a:ea typeface="楷体_GB2312" pitchFamily="49" charset="-122"/>
                  </a:rPr>
                  <a:t>Access Server</a:t>
                </a:r>
              </a:p>
            </p:txBody>
          </p:sp>
        </p:grpSp>
        <p:grpSp>
          <p:nvGrpSpPr>
            <p:cNvPr id="121864" name="Group 36"/>
            <p:cNvGrpSpPr>
              <a:grpSpLocks/>
            </p:cNvGrpSpPr>
            <p:nvPr/>
          </p:nvGrpSpPr>
          <p:grpSpPr bwMode="auto">
            <a:xfrm>
              <a:off x="1631" y="2959"/>
              <a:ext cx="1466" cy="585"/>
              <a:chOff x="1697" y="2959"/>
              <a:chExt cx="1466" cy="585"/>
            </a:xfrm>
          </p:grpSpPr>
          <p:sp>
            <p:nvSpPr>
              <p:cNvPr id="121875" name="Oval 37"/>
              <p:cNvSpPr>
                <a:spLocks noChangeArrowheads="1"/>
              </p:cNvSpPr>
              <p:nvPr/>
            </p:nvSpPr>
            <p:spPr bwMode="auto">
              <a:xfrm>
                <a:off x="1926" y="2982"/>
                <a:ext cx="456" cy="251"/>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76" name="Oval 38"/>
              <p:cNvSpPr>
                <a:spLocks noChangeArrowheads="1"/>
              </p:cNvSpPr>
              <p:nvPr/>
            </p:nvSpPr>
            <p:spPr bwMode="auto">
              <a:xfrm>
                <a:off x="1697" y="3133"/>
                <a:ext cx="606" cy="225"/>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77" name="Oval 39"/>
              <p:cNvSpPr>
                <a:spLocks noChangeArrowheads="1"/>
              </p:cNvSpPr>
              <p:nvPr/>
            </p:nvSpPr>
            <p:spPr bwMode="auto">
              <a:xfrm>
                <a:off x="1870" y="3339"/>
                <a:ext cx="466" cy="177"/>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78" name="Oval 40"/>
              <p:cNvSpPr>
                <a:spLocks noChangeArrowheads="1"/>
              </p:cNvSpPr>
              <p:nvPr/>
            </p:nvSpPr>
            <p:spPr bwMode="auto">
              <a:xfrm>
                <a:off x="1837" y="3297"/>
                <a:ext cx="466" cy="179"/>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1879" name="Group 41"/>
              <p:cNvGrpSpPr>
                <a:grpSpLocks/>
              </p:cNvGrpSpPr>
              <p:nvPr/>
            </p:nvGrpSpPr>
            <p:grpSpPr bwMode="auto">
              <a:xfrm>
                <a:off x="1900" y="2976"/>
                <a:ext cx="1225" cy="568"/>
                <a:chOff x="2597" y="2035"/>
                <a:chExt cx="874" cy="337"/>
              </a:xfrm>
            </p:grpSpPr>
            <p:sp>
              <p:nvSpPr>
                <p:cNvPr id="121885" name="Oval 42"/>
                <p:cNvSpPr>
                  <a:spLocks noChangeArrowheads="1"/>
                </p:cNvSpPr>
                <p:nvPr/>
              </p:nvSpPr>
              <p:spPr bwMode="auto">
                <a:xfrm>
                  <a:off x="2621" y="2059"/>
                  <a:ext cx="758" cy="313"/>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6" name="Oval 43"/>
                <p:cNvSpPr>
                  <a:spLocks noChangeArrowheads="1"/>
                </p:cNvSpPr>
                <p:nvPr/>
              </p:nvSpPr>
              <p:spPr bwMode="auto">
                <a:xfrm>
                  <a:off x="2597" y="2035"/>
                  <a:ext cx="758" cy="312"/>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7" name="Oval 44"/>
                <p:cNvSpPr>
                  <a:spLocks noChangeArrowheads="1"/>
                </p:cNvSpPr>
                <p:nvPr/>
              </p:nvSpPr>
              <p:spPr bwMode="auto">
                <a:xfrm>
                  <a:off x="3077" y="2093"/>
                  <a:ext cx="394" cy="134"/>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8" name="Oval 45"/>
                <p:cNvSpPr>
                  <a:spLocks noChangeArrowheads="1"/>
                </p:cNvSpPr>
                <p:nvPr/>
              </p:nvSpPr>
              <p:spPr bwMode="auto">
                <a:xfrm>
                  <a:off x="3053" y="2069"/>
                  <a:ext cx="394" cy="134"/>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880" name="Oval 46"/>
              <p:cNvSpPr>
                <a:spLocks noChangeArrowheads="1"/>
              </p:cNvSpPr>
              <p:nvPr/>
            </p:nvSpPr>
            <p:spPr bwMode="auto">
              <a:xfrm>
                <a:off x="2666" y="3201"/>
                <a:ext cx="497" cy="186"/>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1" name="Oval 47"/>
              <p:cNvSpPr>
                <a:spLocks noChangeArrowheads="1"/>
              </p:cNvSpPr>
              <p:nvPr/>
            </p:nvSpPr>
            <p:spPr bwMode="auto">
              <a:xfrm>
                <a:off x="2633" y="3160"/>
                <a:ext cx="497" cy="186"/>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2" name="Oval 48"/>
              <p:cNvSpPr>
                <a:spLocks noChangeArrowheads="1"/>
              </p:cNvSpPr>
              <p:nvPr/>
            </p:nvSpPr>
            <p:spPr bwMode="auto">
              <a:xfrm>
                <a:off x="2646" y="3297"/>
                <a:ext cx="396" cy="205"/>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3" name="Oval 49"/>
              <p:cNvSpPr>
                <a:spLocks noChangeArrowheads="1"/>
              </p:cNvSpPr>
              <p:nvPr/>
            </p:nvSpPr>
            <p:spPr bwMode="auto">
              <a:xfrm>
                <a:off x="2613" y="3256"/>
                <a:ext cx="396" cy="205"/>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4" name="Oval 50"/>
              <p:cNvSpPr>
                <a:spLocks noChangeArrowheads="1"/>
              </p:cNvSpPr>
              <p:nvPr/>
            </p:nvSpPr>
            <p:spPr bwMode="auto">
              <a:xfrm>
                <a:off x="2075" y="2959"/>
                <a:ext cx="786" cy="437"/>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865" name="Text Box 51"/>
            <p:cNvSpPr txBox="1">
              <a:spLocks noChangeArrowheads="1"/>
            </p:cNvSpPr>
            <p:nvPr/>
          </p:nvSpPr>
          <p:spPr bwMode="auto">
            <a:xfrm>
              <a:off x="2075" y="3187"/>
              <a:ext cx="595"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bIns="468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1600">
                  <a:latin typeface="Arial" panose="020B0604020202020204" pitchFamily="34" charset="0"/>
                  <a:ea typeface="楷体_GB2312" pitchFamily="49" charset="-122"/>
                </a:rPr>
                <a:t>PSTN</a:t>
              </a:r>
            </a:p>
          </p:txBody>
        </p:sp>
        <p:sp>
          <p:nvSpPr>
            <p:cNvPr id="121866" name="Line 52"/>
            <p:cNvSpPr>
              <a:spLocks noChangeShapeType="1"/>
            </p:cNvSpPr>
            <p:nvPr/>
          </p:nvSpPr>
          <p:spPr bwMode="auto">
            <a:xfrm>
              <a:off x="1529" y="2732"/>
              <a:ext cx="417" cy="2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1867" name="Group 53"/>
            <p:cNvGrpSpPr>
              <a:grpSpLocks/>
            </p:cNvGrpSpPr>
            <p:nvPr/>
          </p:nvGrpSpPr>
          <p:grpSpPr bwMode="auto">
            <a:xfrm>
              <a:off x="3025" y="2889"/>
              <a:ext cx="1049" cy="627"/>
              <a:chOff x="3025" y="2889"/>
              <a:chExt cx="1049" cy="627"/>
            </a:xfrm>
          </p:grpSpPr>
          <p:sp>
            <p:nvSpPr>
              <p:cNvPr id="121869" name="Line 54"/>
              <p:cNvSpPr>
                <a:spLocks noChangeShapeType="1"/>
              </p:cNvSpPr>
              <p:nvPr/>
            </p:nvSpPr>
            <p:spPr bwMode="auto">
              <a:xfrm flipV="1">
                <a:off x="3025" y="3023"/>
                <a:ext cx="411" cy="1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0" name="Line 55"/>
              <p:cNvSpPr>
                <a:spLocks noChangeShapeType="1"/>
              </p:cNvSpPr>
              <p:nvPr/>
            </p:nvSpPr>
            <p:spPr bwMode="auto">
              <a:xfrm>
                <a:off x="3097" y="3297"/>
                <a:ext cx="463" cy="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1" name="Oval 56"/>
              <p:cNvSpPr>
                <a:spLocks noChangeArrowheads="1"/>
              </p:cNvSpPr>
              <p:nvPr/>
            </p:nvSpPr>
            <p:spPr bwMode="auto">
              <a:xfrm>
                <a:off x="3717" y="3307"/>
                <a:ext cx="357" cy="2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72" name="Oval 57"/>
              <p:cNvSpPr>
                <a:spLocks noChangeArrowheads="1"/>
              </p:cNvSpPr>
              <p:nvPr/>
            </p:nvSpPr>
            <p:spPr bwMode="auto">
              <a:xfrm>
                <a:off x="3599" y="2889"/>
                <a:ext cx="356" cy="2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73" name="Oval 58"/>
              <p:cNvSpPr>
                <a:spLocks noChangeArrowheads="1"/>
              </p:cNvSpPr>
              <p:nvPr/>
            </p:nvSpPr>
            <p:spPr bwMode="auto">
              <a:xfrm>
                <a:off x="3436" y="2929"/>
                <a:ext cx="157" cy="15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M</a:t>
                </a:r>
              </a:p>
            </p:txBody>
          </p:sp>
          <p:sp>
            <p:nvSpPr>
              <p:cNvPr id="121874" name="Oval 59"/>
              <p:cNvSpPr>
                <a:spLocks noChangeArrowheads="1"/>
              </p:cNvSpPr>
              <p:nvPr/>
            </p:nvSpPr>
            <p:spPr bwMode="auto">
              <a:xfrm>
                <a:off x="3560" y="3339"/>
                <a:ext cx="157" cy="15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M</a:t>
                </a:r>
              </a:p>
            </p:txBody>
          </p:sp>
        </p:grpSp>
        <p:sp>
          <p:nvSpPr>
            <p:cNvPr id="121868" name="Line 60"/>
            <p:cNvSpPr>
              <a:spLocks noChangeShapeType="1"/>
            </p:cNvSpPr>
            <p:nvPr/>
          </p:nvSpPr>
          <p:spPr bwMode="auto">
            <a:xfrm flipV="1">
              <a:off x="2351" y="2165"/>
              <a:ext cx="5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zh-CN" altLang="en-US" smtClean="0"/>
              <a:t>数据链路层协议示例</a:t>
            </a:r>
          </a:p>
        </p:txBody>
      </p:sp>
      <p:sp>
        <p:nvSpPr>
          <p:cNvPr id="122883" name="内容占位符 2"/>
          <p:cNvSpPr>
            <a:spLocks noGrp="1"/>
          </p:cNvSpPr>
          <p:nvPr>
            <p:ph idx="1"/>
          </p:nvPr>
        </p:nvSpPr>
        <p:spPr/>
        <p:txBody>
          <a:bodyPr/>
          <a:lstStyle/>
          <a:p>
            <a:r>
              <a:rPr lang="en-US" altLang="zh-CN" smtClean="0"/>
              <a:t>HDLC</a:t>
            </a:r>
            <a:r>
              <a:rPr lang="zh-CN" altLang="en-US" smtClean="0"/>
              <a:t> </a:t>
            </a:r>
            <a:r>
              <a:rPr lang="en-US" altLang="zh-CN" smtClean="0"/>
              <a:t>(</a:t>
            </a:r>
            <a:r>
              <a:rPr lang="zh-CN" altLang="en-US" smtClean="0"/>
              <a:t>高级链路控制规程</a:t>
            </a:r>
            <a:r>
              <a:rPr lang="en-US" altLang="zh-CN" smtClean="0"/>
              <a:t>)</a:t>
            </a:r>
            <a:endParaRPr lang="zh-CN" altLang="en-US" smtClean="0"/>
          </a:p>
        </p:txBody>
      </p:sp>
      <p:sp>
        <p:nvSpPr>
          <p:cNvPr id="12288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3CAC308-34B0-47CB-87FE-54BFD09A9D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92</a:t>
            </a:fld>
            <a:r>
              <a:rPr kumimoji="0" lang="en-US" altLang="zh-CN" sz="1000" smtClean="0">
                <a:latin typeface="Arial" panose="020B0604020202020204" pitchFamily="34" charset="0"/>
                <a:ea typeface="宋体" panose="02010600030101010101" pitchFamily="2" charset="-122"/>
              </a:rPr>
              <a:t>-</a:t>
            </a:r>
          </a:p>
        </p:txBody>
      </p:sp>
      <p:graphicFrame>
        <p:nvGraphicFramePr>
          <p:cNvPr id="5" name="Group 46"/>
          <p:cNvGraphicFramePr>
            <a:graphicFrameLocks noGrp="1"/>
          </p:cNvGraphicFramePr>
          <p:nvPr/>
        </p:nvGraphicFramePr>
        <p:xfrm>
          <a:off x="714375" y="1847850"/>
          <a:ext cx="7929563" cy="781050"/>
        </p:xfrm>
        <a:graphic>
          <a:graphicData uri="http://schemas.openxmlformats.org/drawingml/2006/table">
            <a:tbl>
              <a:tblPr/>
              <a:tblGrid>
                <a:gridCol w="1320800">
                  <a:extLst>
                    <a:ext uri="{9D8B030D-6E8A-4147-A177-3AD203B41FA5}">
                      <a16:colId xmlns:a16="http://schemas.microsoft.com/office/drawing/2014/main" val="20000"/>
                    </a:ext>
                  </a:extLst>
                </a:gridCol>
                <a:gridCol w="1322388">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322387">
                  <a:extLst>
                    <a:ext uri="{9D8B030D-6E8A-4147-A177-3AD203B41FA5}">
                      <a16:colId xmlns:a16="http://schemas.microsoft.com/office/drawing/2014/main" val="20003"/>
                    </a:ext>
                  </a:extLst>
                </a:gridCol>
                <a:gridCol w="1322388">
                  <a:extLst>
                    <a:ext uri="{9D8B030D-6E8A-4147-A177-3AD203B41FA5}">
                      <a16:colId xmlns:a16="http://schemas.microsoft.com/office/drawing/2014/main" val="20004"/>
                    </a:ext>
                  </a:extLst>
                </a:gridCol>
                <a:gridCol w="1320800">
                  <a:extLst>
                    <a:ext uri="{9D8B030D-6E8A-4147-A177-3AD203B41FA5}">
                      <a16:colId xmlns:a16="http://schemas.microsoft.com/office/drawing/2014/main" val="20005"/>
                    </a:ext>
                  </a:extLst>
                </a:gridCol>
              </a:tblGrid>
              <a:tr h="39052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8bit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&gt;=0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52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01111110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控制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校验和</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01111110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Group 26"/>
          <p:cNvGraphicFramePr>
            <a:graphicFrameLocks noGrp="1"/>
          </p:cNvGraphicFramePr>
          <p:nvPr/>
        </p:nvGraphicFramePr>
        <p:xfrm>
          <a:off x="1014413" y="3067050"/>
          <a:ext cx="7229475" cy="3219451"/>
        </p:xfrm>
        <a:graphic>
          <a:graphicData uri="http://schemas.openxmlformats.org/drawingml/2006/table">
            <a:tbl>
              <a:tblPr/>
              <a:tblGrid>
                <a:gridCol w="1512887">
                  <a:extLst>
                    <a:ext uri="{9D8B030D-6E8A-4147-A177-3AD203B41FA5}">
                      <a16:colId xmlns:a16="http://schemas.microsoft.com/office/drawing/2014/main" val="20000"/>
                    </a:ext>
                  </a:extLst>
                </a:gridCol>
                <a:gridCol w="5716588">
                  <a:extLst>
                    <a:ext uri="{9D8B030D-6E8A-4147-A177-3AD203B41FA5}">
                      <a16:colId xmlns:a16="http://schemas.microsoft.com/office/drawing/2014/main" val="20001"/>
                    </a:ext>
                  </a:extLst>
                </a:gridCol>
              </a:tblGrid>
              <a:tr h="836613">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mn-ea"/>
                          <a:ea typeface="+mn-ea"/>
                        </a:rPr>
                        <a:t>帧标志序列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mn-ea"/>
                          <a:ea typeface="+mn-ea"/>
                        </a:rPr>
                        <a:t>即</a:t>
                      </a:r>
                      <a:r>
                        <a:rPr kumimoji="1" lang="en-US" altLang="zh-CN" sz="2000" b="0" i="0" u="none" strike="noStrike" cap="none" normalizeH="0" baseline="0" dirty="0" smtClean="0">
                          <a:ln>
                            <a:noFill/>
                          </a:ln>
                          <a:solidFill>
                            <a:schemeClr val="tx1"/>
                          </a:solidFill>
                          <a:effectLst/>
                          <a:latin typeface="+mn-ea"/>
                          <a:ea typeface="+mn-ea"/>
                        </a:rPr>
                        <a:t>01111110</a:t>
                      </a:r>
                      <a:r>
                        <a:rPr kumimoji="1" lang="zh-CN" altLang="en-US" sz="2000" b="0" i="0" u="none" strike="noStrike" cap="none" normalizeH="0" baseline="0" dirty="0" smtClean="0">
                          <a:ln>
                            <a:noFill/>
                          </a:ln>
                          <a:solidFill>
                            <a:schemeClr val="tx1"/>
                          </a:solidFill>
                          <a:effectLst/>
                          <a:latin typeface="+mn-ea"/>
                          <a:ea typeface="+mn-ea"/>
                        </a:rPr>
                        <a:t>，作为帧的分隔标志，如线路空闲，则用标志序列填充，用位插入方法实现透明传输</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8200">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地址域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在总线型多终端情况下，是终端的站号；在点对点的情况下，用来标志命令和响应</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938">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控制域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定义帧的类型、序号等和其它一些功能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数据域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用户数据，长度任意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50">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mn-ea"/>
                          <a:ea typeface="+mn-ea"/>
                        </a:rPr>
                        <a:t>校验和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mn-ea"/>
                          <a:ea typeface="+mn-ea"/>
                        </a:rPr>
                        <a:t>CRC</a:t>
                      </a:r>
                      <a:r>
                        <a:rPr kumimoji="1" lang="zh-CN" altLang="en-US" sz="2000" b="0" i="0" u="none" strike="noStrike" cap="none" normalizeH="0" baseline="0" dirty="0" smtClean="0">
                          <a:ln>
                            <a:noFill/>
                          </a:ln>
                          <a:solidFill>
                            <a:schemeClr val="tx1"/>
                          </a:solidFill>
                          <a:effectLst/>
                          <a:latin typeface="+mn-ea"/>
                          <a:ea typeface="+mn-ea"/>
                        </a:rPr>
                        <a:t>码，</a:t>
                      </a:r>
                      <a:r>
                        <a:rPr kumimoji="1" lang="en-US" altLang="zh-CN" sz="2000" b="0" i="0" u="none" strike="noStrike" cap="none" normalizeH="0" baseline="0" dirty="0" smtClean="0">
                          <a:ln>
                            <a:noFill/>
                          </a:ln>
                          <a:solidFill>
                            <a:schemeClr val="tx1"/>
                          </a:solidFill>
                          <a:effectLst/>
                          <a:latin typeface="+mn-ea"/>
                          <a:ea typeface="+mn-ea"/>
                        </a:rPr>
                        <a:t>ISO</a:t>
                      </a:r>
                      <a:r>
                        <a:rPr kumimoji="1" lang="zh-CN" altLang="en-US" sz="2000" b="0" i="0" u="none" strike="noStrike" cap="none" normalizeH="0" baseline="0" dirty="0" smtClean="0">
                          <a:ln>
                            <a:noFill/>
                          </a:ln>
                          <a:solidFill>
                            <a:schemeClr val="tx1"/>
                          </a:solidFill>
                          <a:effectLst/>
                          <a:latin typeface="+mn-ea"/>
                          <a:ea typeface="+mn-ea"/>
                        </a:rPr>
                        <a:t>和</a:t>
                      </a:r>
                      <a:r>
                        <a:rPr kumimoji="1" lang="en-US" altLang="zh-CN" sz="2000" b="0" i="0" u="none" strike="noStrike" cap="none" normalizeH="0" baseline="0" dirty="0" smtClean="0">
                          <a:ln>
                            <a:noFill/>
                          </a:ln>
                          <a:solidFill>
                            <a:schemeClr val="tx1"/>
                          </a:solidFill>
                          <a:effectLst/>
                          <a:latin typeface="+mn-ea"/>
                          <a:ea typeface="+mn-ea"/>
                        </a:rPr>
                        <a:t>CCITT</a:t>
                      </a:r>
                      <a:r>
                        <a:rPr kumimoji="1" lang="zh-CN" altLang="en-US" sz="2000" b="0" i="0" u="none" strike="noStrike" cap="none" normalizeH="0" baseline="0" dirty="0" smtClean="0">
                          <a:ln>
                            <a:noFill/>
                          </a:ln>
                          <a:solidFill>
                            <a:schemeClr val="tx1"/>
                          </a:solidFill>
                          <a:effectLst/>
                          <a:latin typeface="+mn-ea"/>
                          <a:ea typeface="+mn-ea"/>
                        </a:rPr>
                        <a:t>有相似的生成多项式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en-US" altLang="zh-CN" smtClean="0"/>
              <a:t>HDLC</a:t>
            </a:r>
            <a:endParaRPr lang="zh-CN" altLang="en-US" smtClean="0"/>
          </a:p>
        </p:txBody>
      </p:sp>
      <p:sp>
        <p:nvSpPr>
          <p:cNvPr id="3" name="内容占位符 2"/>
          <p:cNvSpPr>
            <a:spLocks noGrp="1"/>
          </p:cNvSpPr>
          <p:nvPr>
            <p:ph idx="1"/>
          </p:nvPr>
        </p:nvSpPr>
        <p:spPr>
          <a:xfrm>
            <a:off x="457200" y="1125538"/>
            <a:ext cx="8229600" cy="3160712"/>
          </a:xfrm>
        </p:spPr>
        <p:txBody>
          <a:bodyPr/>
          <a:lstStyle/>
          <a:p>
            <a:pPr>
              <a:defRPr/>
            </a:pPr>
            <a:r>
              <a:rPr lang="en-US" altLang="zh-CN" dirty="0" smtClean="0"/>
              <a:t>HDLC</a:t>
            </a:r>
            <a:r>
              <a:rPr lang="zh-CN" altLang="en-US" dirty="0" smtClean="0"/>
              <a:t>的帧有三种类型</a:t>
            </a:r>
            <a:r>
              <a:rPr lang="en-US" altLang="zh-CN" dirty="0" smtClean="0"/>
              <a:t>, </a:t>
            </a:r>
            <a:r>
              <a:rPr lang="zh-CN" altLang="en-US" dirty="0" smtClean="0"/>
              <a:t>不同的类型其控制域的定义不同</a:t>
            </a:r>
            <a:endParaRPr lang="en-US" altLang="zh-CN" dirty="0" smtClean="0"/>
          </a:p>
          <a:p>
            <a:pPr>
              <a:defRPr/>
            </a:pPr>
            <a:endParaRPr lang="en-US" altLang="zh-CN" dirty="0" smtClean="0"/>
          </a:p>
          <a:p>
            <a:pPr marL="638175" lvl="2" indent="-342900">
              <a:buClr>
                <a:schemeClr val="tx2"/>
              </a:buClr>
              <a:defRPr/>
            </a:pPr>
            <a:r>
              <a:rPr lang="zh-CN" altLang="en-US" dirty="0" smtClean="0"/>
              <a:t>信息帧（</a:t>
            </a:r>
            <a:r>
              <a:rPr lang="en-US" altLang="zh-CN" dirty="0" smtClean="0"/>
              <a:t>I</a:t>
            </a:r>
            <a:r>
              <a:rPr lang="zh-CN" altLang="en-US" dirty="0" smtClean="0"/>
              <a:t>）</a:t>
            </a:r>
          </a:p>
          <a:p>
            <a:pPr marL="638175" lvl="2" indent="-342900">
              <a:buClr>
                <a:schemeClr val="tx2"/>
              </a:buClr>
              <a:defRPr/>
            </a:pPr>
            <a:r>
              <a:rPr lang="zh-CN" altLang="en-US" dirty="0" smtClean="0"/>
              <a:t>监控帧（</a:t>
            </a:r>
            <a:r>
              <a:rPr lang="en-US" altLang="zh-CN" dirty="0" smtClean="0"/>
              <a:t>S</a:t>
            </a:r>
            <a:r>
              <a:rPr lang="zh-CN" altLang="en-US" dirty="0" smtClean="0"/>
              <a:t>）</a:t>
            </a:r>
          </a:p>
          <a:p>
            <a:pPr marL="638175" lvl="2" indent="-342900">
              <a:buClr>
                <a:schemeClr val="tx2"/>
              </a:buClr>
              <a:defRPr/>
            </a:pPr>
            <a:r>
              <a:rPr lang="zh-CN" altLang="en-US" dirty="0" smtClean="0"/>
              <a:t>无序号帧（</a:t>
            </a:r>
            <a:r>
              <a:rPr lang="en-US" altLang="zh-CN" dirty="0" smtClean="0"/>
              <a:t>U</a:t>
            </a:r>
            <a:r>
              <a:rPr lang="zh-CN" altLang="en-US" dirty="0" smtClean="0"/>
              <a:t>）</a:t>
            </a:r>
          </a:p>
          <a:p>
            <a:pPr marL="0" indent="0">
              <a:lnSpc>
                <a:spcPct val="120000"/>
              </a:lnSpc>
              <a:buFont typeface="Wingdings" panose="05000000000000000000" pitchFamily="2" charset="2"/>
              <a:buNone/>
              <a:defRPr/>
            </a:pPr>
            <a:endParaRPr lang="zh-CN" altLang="en-US" dirty="0"/>
          </a:p>
        </p:txBody>
      </p:sp>
      <p:sp>
        <p:nvSpPr>
          <p:cNvPr id="12390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FEE9008-CDD2-4EF5-924E-CD928B4CC2F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93</a:t>
            </a:fld>
            <a:r>
              <a:rPr kumimoji="0" lang="en-US" altLang="zh-CN" sz="1000" smtClean="0">
                <a:latin typeface="Arial" panose="020B0604020202020204" pitchFamily="34" charset="0"/>
                <a:ea typeface="宋体" panose="02010600030101010101" pitchFamily="2" charset="-122"/>
              </a:rPr>
              <a:t>-</a:t>
            </a:r>
          </a:p>
        </p:txBody>
      </p:sp>
      <p:graphicFrame>
        <p:nvGraphicFramePr>
          <p:cNvPr id="5" name="Group 7"/>
          <p:cNvGraphicFramePr>
            <a:graphicFrameLocks noGrp="1"/>
          </p:cNvGraphicFramePr>
          <p:nvPr/>
        </p:nvGraphicFramePr>
        <p:xfrm>
          <a:off x="4146550" y="2970213"/>
          <a:ext cx="3733800" cy="481012"/>
        </p:xfrm>
        <a:graphic>
          <a:graphicData uri="http://schemas.openxmlformats.org/drawingml/2006/table">
            <a:tbl>
              <a:tblPr/>
              <a:tblGrid>
                <a:gridCol w="466725">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1400175">
                  <a:extLst>
                    <a:ext uri="{9D8B030D-6E8A-4147-A177-3AD203B41FA5}">
                      <a16:colId xmlns:a16="http://schemas.microsoft.com/office/drawing/2014/main" val="20004"/>
                    </a:ext>
                  </a:extLst>
                </a:gridCol>
              </a:tblGrid>
              <a:tr h="481012">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1</a:t>
                      </a:r>
                    </a:p>
                  </a:txBody>
                  <a:tcPr marL="36000" marR="36000" marT="36000" marB="360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0</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Type</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200" b="0" i="0" u="none" strike="noStrike" cap="none" normalizeH="0" baseline="0" smtClean="0">
                          <a:ln>
                            <a:noFill/>
                          </a:ln>
                          <a:solidFill>
                            <a:schemeClr val="tx1"/>
                          </a:solidFill>
                          <a:effectLst/>
                          <a:latin typeface="Calibri" panose="020F0502020204030204" pitchFamily="34" charset="0"/>
                          <a:ea typeface="楷体_GB2312" pitchFamily="49" charset="-122"/>
                        </a:rPr>
                        <a:t>P/F</a:t>
                      </a:r>
                    </a:p>
                  </a:txBody>
                  <a:tcPr marL="0" marR="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Next</a:t>
                      </a:r>
                    </a:p>
                  </a:txBody>
                  <a:tcPr marL="36000" marR="36000" marT="36000" marB="360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21"/>
          <p:cNvGraphicFramePr>
            <a:graphicFrameLocks noGrp="1"/>
          </p:cNvGraphicFramePr>
          <p:nvPr/>
        </p:nvGraphicFramePr>
        <p:xfrm>
          <a:off x="4146550" y="3638550"/>
          <a:ext cx="3733800" cy="498475"/>
        </p:xfrm>
        <a:graphic>
          <a:graphicData uri="http://schemas.openxmlformats.org/drawingml/2006/table">
            <a:tbl>
              <a:tblPr/>
              <a:tblGrid>
                <a:gridCol w="466725">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1400175">
                  <a:extLst>
                    <a:ext uri="{9D8B030D-6E8A-4147-A177-3AD203B41FA5}">
                      <a16:colId xmlns:a16="http://schemas.microsoft.com/office/drawing/2014/main" val="20004"/>
                    </a:ext>
                  </a:extLst>
                </a:gridCol>
              </a:tblGrid>
              <a:tr h="4984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1</a:t>
                      </a:r>
                    </a:p>
                  </a:txBody>
                  <a:tcPr marL="36000" marR="36000" marT="36000" marB="360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1</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Type</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200" b="0" i="0" u="none" strike="noStrike" cap="none" normalizeH="0" baseline="0" smtClean="0">
                          <a:ln>
                            <a:noFill/>
                          </a:ln>
                          <a:solidFill>
                            <a:schemeClr val="tx1"/>
                          </a:solidFill>
                          <a:effectLst/>
                          <a:latin typeface="Calibri" panose="020F0502020204030204" pitchFamily="34" charset="0"/>
                          <a:ea typeface="楷体_GB2312" pitchFamily="49" charset="-122"/>
                        </a:rPr>
                        <a:t>P/F</a:t>
                      </a:r>
                    </a:p>
                  </a:txBody>
                  <a:tcPr marL="0" marR="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Next</a:t>
                      </a:r>
                    </a:p>
                  </a:txBody>
                  <a:tcPr marL="36000" marR="36000" marT="36000" marB="360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35"/>
          <p:cNvGraphicFramePr>
            <a:graphicFrameLocks noGrp="1"/>
          </p:cNvGraphicFramePr>
          <p:nvPr/>
        </p:nvGraphicFramePr>
        <p:xfrm>
          <a:off x="4146550" y="2286000"/>
          <a:ext cx="3733800" cy="503238"/>
        </p:xfrm>
        <a:graphic>
          <a:graphicData uri="http://schemas.openxmlformats.org/drawingml/2006/table">
            <a:tbl>
              <a:tblPr/>
              <a:tblGrid>
                <a:gridCol w="466725">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1400175">
                  <a:extLst>
                    <a:ext uri="{9D8B030D-6E8A-4147-A177-3AD203B41FA5}">
                      <a16:colId xmlns:a16="http://schemas.microsoft.com/office/drawing/2014/main" val="20003"/>
                    </a:ext>
                  </a:extLst>
                </a:gridCol>
              </a:tblGrid>
              <a:tr h="503238">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0</a:t>
                      </a:r>
                    </a:p>
                  </a:txBody>
                  <a:tcPr marL="36000" marR="36000" marT="36000" marB="360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Seq</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200" b="0" i="0" u="none" strike="noStrike" cap="none" normalizeH="0" baseline="0" smtClean="0">
                          <a:ln>
                            <a:noFill/>
                          </a:ln>
                          <a:solidFill>
                            <a:schemeClr val="tx1"/>
                          </a:solidFill>
                          <a:effectLst/>
                          <a:latin typeface="Calibri" panose="020F0502020204030204" pitchFamily="34" charset="0"/>
                          <a:ea typeface="楷体_GB2312" pitchFamily="49" charset="-122"/>
                        </a:rPr>
                        <a:t>P/F</a:t>
                      </a:r>
                    </a:p>
                  </a:txBody>
                  <a:tcPr marL="0" marR="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Next</a:t>
                      </a:r>
                    </a:p>
                  </a:txBody>
                  <a:tcPr marL="36000" marR="36000" marT="36000" marB="360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48"/>
          <p:cNvGraphicFramePr>
            <a:graphicFrameLocks noGrp="1"/>
          </p:cNvGraphicFramePr>
          <p:nvPr/>
        </p:nvGraphicFramePr>
        <p:xfrm>
          <a:off x="5357813" y="4705350"/>
          <a:ext cx="2928937" cy="1438288"/>
        </p:xfrm>
        <a:graphic>
          <a:graphicData uri="http://schemas.openxmlformats.org/drawingml/2006/table">
            <a:tbl>
              <a:tblPr/>
              <a:tblGrid>
                <a:gridCol w="366712">
                  <a:extLst>
                    <a:ext uri="{9D8B030D-6E8A-4147-A177-3AD203B41FA5}">
                      <a16:colId xmlns:a16="http://schemas.microsoft.com/office/drawing/2014/main" val="20000"/>
                    </a:ext>
                  </a:extLst>
                </a:gridCol>
                <a:gridCol w="365125">
                  <a:extLst>
                    <a:ext uri="{9D8B030D-6E8A-4147-A177-3AD203B41FA5}">
                      <a16:colId xmlns:a16="http://schemas.microsoft.com/office/drawing/2014/main" val="20001"/>
                    </a:ext>
                  </a:extLst>
                </a:gridCol>
                <a:gridCol w="366713">
                  <a:extLst>
                    <a:ext uri="{9D8B030D-6E8A-4147-A177-3AD203B41FA5}">
                      <a16:colId xmlns:a16="http://schemas.microsoft.com/office/drawing/2014/main" val="20002"/>
                    </a:ext>
                  </a:extLst>
                </a:gridCol>
                <a:gridCol w="366712">
                  <a:extLst>
                    <a:ext uri="{9D8B030D-6E8A-4147-A177-3AD203B41FA5}">
                      <a16:colId xmlns:a16="http://schemas.microsoft.com/office/drawing/2014/main" val="20003"/>
                    </a:ext>
                  </a:extLst>
                </a:gridCol>
                <a:gridCol w="365125">
                  <a:extLst>
                    <a:ext uri="{9D8B030D-6E8A-4147-A177-3AD203B41FA5}">
                      <a16:colId xmlns:a16="http://schemas.microsoft.com/office/drawing/2014/main" val="20004"/>
                    </a:ext>
                  </a:extLst>
                </a:gridCol>
                <a:gridCol w="1098550">
                  <a:extLst>
                    <a:ext uri="{9D8B030D-6E8A-4147-A177-3AD203B41FA5}">
                      <a16:colId xmlns:a16="http://schemas.microsoft.com/office/drawing/2014/main" val="20005"/>
                    </a:ext>
                  </a:extLst>
                </a:gridCol>
              </a:tblGrid>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3986" name="TextBox 8"/>
          <p:cNvSpPr txBox="1">
            <a:spLocks noChangeArrowheads="1"/>
          </p:cNvSpPr>
          <p:nvPr/>
        </p:nvSpPr>
        <p:spPr bwMode="auto">
          <a:xfrm>
            <a:off x="571500" y="4500563"/>
            <a:ext cx="307181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638175" indent="-3429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P/F(Poll/Final)</a:t>
            </a:r>
            <a:r>
              <a:rPr kumimoji="0" lang="zh-CN" altLang="en-US" sz="1800">
                <a:latin typeface="Arial" panose="020B0604020202020204" pitchFamily="34" charset="0"/>
                <a:ea typeface="宋体" panose="02010600030101010101" pitchFamily="2" charset="-122"/>
              </a:rPr>
              <a:t>位</a:t>
            </a:r>
            <a:endParaRPr kumimoji="0" lang="en-US" altLang="zh-CN" sz="1800">
              <a:latin typeface="Arial" panose="020B0604020202020204" pitchFamily="34" charset="0"/>
              <a:ea typeface="宋体" panose="02010600030101010101" pitchFamily="2" charset="-122"/>
            </a:endParaRPr>
          </a:p>
          <a:p>
            <a:pPr lvl="2" eaLnBrk="1" hangingPunct="1">
              <a:lnSpc>
                <a:spcPct val="120000"/>
              </a:lnSpc>
              <a:spcBef>
                <a:spcPct val="0"/>
              </a:spcBef>
              <a:buClr>
                <a:schemeClr val="tx2"/>
              </a:buClr>
              <a:buSzTx/>
              <a:buFontTx/>
              <a:buNone/>
            </a:pPr>
            <a:r>
              <a:rPr kumimoji="0" lang="en-US" altLang="zh-CN" sz="1800">
                <a:latin typeface="Arial" panose="020B0604020202020204" pitchFamily="34" charset="0"/>
                <a:ea typeface="宋体" panose="02010600030101010101" pitchFamily="2" charset="-122"/>
              </a:rPr>
              <a:t>P </a:t>
            </a:r>
            <a:r>
              <a:rPr kumimoji="0" lang="zh-CN" altLang="en-US" sz="1800">
                <a:latin typeface="Arial" panose="020B0604020202020204" pitchFamily="34" charset="0"/>
                <a:ea typeface="宋体" panose="02010600030101010101" pitchFamily="2" charset="-122"/>
              </a:rPr>
              <a:t>主机查询哪个终端要发送数据</a:t>
            </a:r>
          </a:p>
          <a:p>
            <a:pPr lvl="2" eaLnBrk="1" hangingPunct="1">
              <a:lnSpc>
                <a:spcPct val="120000"/>
              </a:lnSpc>
              <a:spcBef>
                <a:spcPct val="0"/>
              </a:spcBef>
              <a:buClr>
                <a:schemeClr val="tx2"/>
              </a:buClr>
              <a:buSzTx/>
              <a:buFontTx/>
              <a:buNone/>
            </a:pPr>
            <a:r>
              <a:rPr kumimoji="0" lang="en-US" altLang="zh-CN" sz="1800">
                <a:latin typeface="Arial" panose="020B0604020202020204" pitchFamily="34" charset="0"/>
                <a:ea typeface="宋体" panose="02010600030101010101" pitchFamily="2" charset="-122"/>
              </a:rPr>
              <a:t>F </a:t>
            </a:r>
            <a:r>
              <a:rPr kumimoji="0" lang="zh-CN" altLang="en-US" sz="1800">
                <a:latin typeface="Arial" panose="020B0604020202020204" pitchFamily="34" charset="0"/>
                <a:ea typeface="宋体" panose="02010600030101010101" pitchFamily="2" charset="-122"/>
              </a:rPr>
              <a:t>终端发送数据的最后一帧用</a:t>
            </a:r>
            <a:r>
              <a:rPr kumimoji="0" lang="en-US" altLang="zh-CN" sz="1800">
                <a:latin typeface="Arial" panose="020B0604020202020204" pitchFamily="34" charset="0"/>
                <a:ea typeface="宋体" panose="02010600030101010101" pitchFamily="2" charset="-122"/>
              </a:rPr>
              <a:t>F</a:t>
            </a:r>
            <a:endParaRPr kumimoji="0" lang="zh-CN" altLang="en-US" sz="1800">
              <a:latin typeface="Arial" panose="020B0604020202020204" pitchFamily="34" charset="0"/>
              <a:ea typeface="宋体" panose="02010600030101010101" pitchFamily="2" charset="-122"/>
            </a:endParaRPr>
          </a:p>
        </p:txBody>
      </p:sp>
      <p:sp>
        <p:nvSpPr>
          <p:cNvPr id="123987" name="TextBox 9"/>
          <p:cNvSpPr txBox="1">
            <a:spLocks noChangeArrowheads="1"/>
          </p:cNvSpPr>
          <p:nvPr/>
        </p:nvSpPr>
        <p:spPr bwMode="auto">
          <a:xfrm>
            <a:off x="4572000" y="4721225"/>
            <a:ext cx="307181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RR</a:t>
            </a:r>
          </a:p>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RNR</a:t>
            </a:r>
          </a:p>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REJ</a:t>
            </a:r>
          </a:p>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SREJ</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07B962B-B095-4D45-AAEB-68C8F170155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94</a:t>
            </a:fld>
            <a:r>
              <a:rPr kumimoji="0" lang="en-US" altLang="zh-CN" sz="1000" smtClean="0">
                <a:latin typeface="Arial" panose="020B0604020202020204" pitchFamily="34" charset="0"/>
                <a:ea typeface="宋体" panose="02010600030101010101" pitchFamily="2" charset="-122"/>
              </a:rPr>
              <a:t>-</a:t>
            </a:r>
          </a:p>
        </p:txBody>
      </p:sp>
      <p:sp>
        <p:nvSpPr>
          <p:cNvPr id="124931" name="Rectangle 2"/>
          <p:cNvSpPr>
            <a:spLocks noGrp="1" noChangeArrowheads="1"/>
          </p:cNvSpPr>
          <p:nvPr>
            <p:ph type="title"/>
          </p:nvPr>
        </p:nvSpPr>
        <p:spPr/>
        <p:txBody>
          <a:bodyPr/>
          <a:lstStyle/>
          <a:p>
            <a:pPr eaLnBrk="1" hangingPunct="1"/>
            <a:r>
              <a:rPr lang="zh-CN" altLang="en-US" sz="3200" dirty="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a:t>无线</a:t>
            </a:r>
            <a:r>
              <a:rPr lang="zh-CN" altLang="en-US" dirty="0" smtClean="0"/>
              <a:t>局域网</a:t>
            </a:r>
            <a:endParaRPr lang="en-US" altLang="zh-CN" dirty="0" smtClean="0"/>
          </a:p>
          <a:p>
            <a:pPr eaLnBrk="1" hangingPunct="1">
              <a:defRPr/>
            </a:pPr>
            <a:r>
              <a:rPr lang="zh-CN" altLang="en-US" dirty="0" smtClean="0"/>
              <a:t>总结</a:t>
            </a:r>
            <a:endParaRPr lang="en-US" altLang="zh-CN" dirty="0" smtClean="0"/>
          </a:p>
        </p:txBody>
      </p:sp>
      <p:sp>
        <p:nvSpPr>
          <p:cNvPr id="124933" name="AutoShape 4"/>
          <p:cNvSpPr>
            <a:spLocks noChangeArrowheads="1"/>
          </p:cNvSpPr>
          <p:nvPr/>
        </p:nvSpPr>
        <p:spPr bwMode="auto">
          <a:xfrm>
            <a:off x="0" y="43656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EEA02D35-A45D-4798-826E-E159BA64EB69}" type="slidenum">
              <a:rPr kumimoji="0" lang="en-US" altLang="zh-CN" sz="1400" smtClean="0">
                <a:ea typeface="宋体" panose="02010600030101010101" pitchFamily="2" charset="-122"/>
              </a:rPr>
              <a:pPr>
                <a:spcBef>
                  <a:spcPct val="0"/>
                </a:spcBef>
                <a:buClrTx/>
                <a:buSzTx/>
                <a:buFontTx/>
                <a:buNone/>
              </a:pPr>
              <a:t>95</a:t>
            </a:fld>
            <a:r>
              <a:rPr kumimoji="0" lang="en-US" altLang="zh-CN" sz="1000" smtClean="0">
                <a:ea typeface="宋体" panose="02010600030101010101" pitchFamily="2" charset="-122"/>
              </a:rPr>
              <a:t>-</a:t>
            </a:r>
          </a:p>
        </p:txBody>
      </p:sp>
      <p:sp>
        <p:nvSpPr>
          <p:cNvPr id="1995781" name="Rectangle 5"/>
          <p:cNvSpPr>
            <a:spLocks noGrp="1" noChangeArrowheads="1"/>
          </p:cNvSpPr>
          <p:nvPr>
            <p:ph type="title"/>
          </p:nvPr>
        </p:nvSpPr>
        <p:spPr/>
        <p:txBody>
          <a:bodyPr/>
          <a:lstStyle/>
          <a:p>
            <a:pPr>
              <a:defRPr/>
            </a:pPr>
            <a:r>
              <a:rPr lang="zh-CN" altLang="en-US" sz="3500" dirty="0" smtClean="0">
                <a:latin typeface="+mn-lt"/>
              </a:rPr>
              <a:t>多路访问</a:t>
            </a:r>
            <a:endParaRPr lang="en-US" altLang="zh-CN" sz="3500" dirty="0">
              <a:latin typeface="+mn-lt"/>
            </a:endParaRPr>
          </a:p>
        </p:txBody>
      </p:sp>
      <p:sp>
        <p:nvSpPr>
          <p:cNvPr id="1995782" name="Rectangle 6"/>
          <p:cNvSpPr>
            <a:spLocks noGrp="1" noChangeArrowheads="1"/>
          </p:cNvSpPr>
          <p:nvPr>
            <p:ph type="body" idx="1"/>
          </p:nvPr>
        </p:nvSpPr>
        <p:spPr/>
        <p:txBody>
          <a:bodyPr/>
          <a:lstStyle/>
          <a:p>
            <a:pPr>
              <a:buFont typeface="Wingdings" panose="05000000000000000000" pitchFamily="2" charset="2"/>
              <a:buNone/>
              <a:defRPr/>
            </a:pPr>
            <a:r>
              <a:rPr lang="zh-CN" altLang="en-US" b="1" i="1" dirty="0" smtClean="0">
                <a:solidFill>
                  <a:srgbClr val="0033CC"/>
                </a:solidFill>
                <a:latin typeface="+mn-ea"/>
              </a:rPr>
              <a:t>两种类型的</a:t>
            </a:r>
            <a:r>
              <a:rPr lang="en-US" altLang="zh-CN" b="1" i="1" dirty="0" smtClean="0">
                <a:solidFill>
                  <a:srgbClr val="0033CC"/>
                </a:solidFill>
                <a:latin typeface="+mn-ea"/>
              </a:rPr>
              <a:t>“</a:t>
            </a:r>
            <a:r>
              <a:rPr lang="zh-CN" altLang="en-US" b="1" i="1" dirty="0" smtClean="0">
                <a:solidFill>
                  <a:srgbClr val="0033CC"/>
                </a:solidFill>
                <a:latin typeface="+mn-ea"/>
              </a:rPr>
              <a:t>链路</a:t>
            </a:r>
            <a:r>
              <a:rPr lang="en-US" altLang="zh-CN" b="1" i="1" dirty="0" smtClean="0">
                <a:solidFill>
                  <a:srgbClr val="0033CC"/>
                </a:solidFill>
                <a:latin typeface="+mn-ea"/>
              </a:rPr>
              <a:t>”:</a:t>
            </a:r>
            <a:endParaRPr lang="en-US" altLang="zh-CN" b="1" i="1" dirty="0">
              <a:solidFill>
                <a:srgbClr val="0033CC"/>
              </a:solidFill>
              <a:latin typeface="+mn-ea"/>
            </a:endParaRPr>
          </a:p>
          <a:p>
            <a:pPr>
              <a:defRPr/>
            </a:pPr>
            <a:r>
              <a:rPr lang="zh-CN" altLang="en-US" sz="2600" dirty="0" smtClean="0">
                <a:latin typeface="+mn-ea"/>
              </a:rPr>
              <a:t>点到点链路</a:t>
            </a:r>
            <a:endParaRPr lang="en-US" altLang="zh-CN" sz="2600" dirty="0">
              <a:latin typeface="+mn-ea"/>
            </a:endParaRPr>
          </a:p>
          <a:p>
            <a:pPr>
              <a:defRPr/>
            </a:pPr>
            <a:r>
              <a:rPr lang="zh-CN" altLang="en-US" sz="2600" dirty="0" smtClean="0">
                <a:solidFill>
                  <a:srgbClr val="FF0000"/>
                </a:solidFill>
                <a:latin typeface="+mn-ea"/>
              </a:rPr>
              <a:t>广播链路</a:t>
            </a:r>
            <a:r>
              <a:rPr lang="en-US" altLang="zh-CN" sz="2600" dirty="0" smtClean="0">
                <a:latin typeface="+mn-ea"/>
              </a:rPr>
              <a:t> (</a:t>
            </a:r>
            <a:r>
              <a:rPr lang="zh-CN" altLang="en-US" sz="2600" dirty="0" smtClean="0">
                <a:latin typeface="+mn-ea"/>
              </a:rPr>
              <a:t>共享的有线</a:t>
            </a:r>
            <a:r>
              <a:rPr lang="en-US" altLang="zh-CN" sz="2600" dirty="0" smtClean="0">
                <a:latin typeface="+mn-ea"/>
              </a:rPr>
              <a:t>/</a:t>
            </a:r>
            <a:r>
              <a:rPr lang="zh-CN" altLang="en-US" sz="2600" dirty="0" smtClean="0">
                <a:latin typeface="+mn-ea"/>
              </a:rPr>
              <a:t>无线传输媒质</a:t>
            </a:r>
            <a:r>
              <a:rPr lang="en-US" altLang="zh-CN" sz="2600" dirty="0" smtClean="0">
                <a:latin typeface="+mn-ea"/>
              </a:rPr>
              <a:t>)</a:t>
            </a:r>
            <a:endParaRPr lang="en-US" altLang="zh-CN" sz="2600" dirty="0">
              <a:latin typeface="+mn-ea"/>
            </a:endParaRPr>
          </a:p>
          <a:p>
            <a:pPr>
              <a:defRPr/>
            </a:pPr>
            <a:endParaRPr lang="en-US" altLang="zh-CN" sz="2600" dirty="0">
              <a:latin typeface="+mn-ea"/>
            </a:endParaRPr>
          </a:p>
        </p:txBody>
      </p:sp>
      <p:grpSp>
        <p:nvGrpSpPr>
          <p:cNvPr id="125957" name="Group 113"/>
          <p:cNvGrpSpPr>
            <a:grpSpLocks/>
          </p:cNvGrpSpPr>
          <p:nvPr/>
        </p:nvGrpSpPr>
        <p:grpSpPr bwMode="auto">
          <a:xfrm>
            <a:off x="865188" y="2786063"/>
            <a:ext cx="7378700" cy="3286125"/>
            <a:chOff x="545" y="1979"/>
            <a:chExt cx="4648" cy="2070"/>
          </a:xfrm>
        </p:grpSpPr>
        <p:sp>
          <p:nvSpPr>
            <p:cNvPr id="1995787" name="Text Box 11"/>
            <p:cNvSpPr txBox="1">
              <a:spLocks noChangeArrowheads="1"/>
            </p:cNvSpPr>
            <p:nvPr/>
          </p:nvSpPr>
          <p:spPr bwMode="auto">
            <a:xfrm>
              <a:off x="759" y="3630"/>
              <a:ext cx="1222" cy="330"/>
            </a:xfrm>
            <a:prstGeom prst="rect">
              <a:avLst/>
            </a:prstGeom>
            <a:noFill/>
            <a:ln w="9525">
              <a:noFill/>
              <a:miter lim="800000"/>
              <a:headEnd/>
              <a:tailEnd/>
            </a:ln>
            <a:effectLst/>
          </p:spPr>
          <p:txBody>
            <a:bodyPr wrap="none">
              <a:spAutoFit/>
            </a:bodyPr>
            <a:lstStyle/>
            <a:p>
              <a:pPr algn="ctr">
                <a:defRPr/>
              </a:pPr>
              <a:r>
                <a:rPr lang="zh-CN" altLang="en-US" sz="1400" dirty="0">
                  <a:latin typeface="+mn-lt"/>
                </a:rPr>
                <a:t>共享的有线媒质</a:t>
              </a:r>
              <a:r>
                <a:rPr lang="en-US" altLang="zh-CN" sz="1400" dirty="0">
                  <a:latin typeface="+mn-lt"/>
                </a:rPr>
                <a:t>(</a:t>
              </a:r>
              <a:r>
                <a:rPr lang="zh-CN" altLang="en-US" sz="1400" dirty="0">
                  <a:latin typeface="+mn-lt"/>
                </a:rPr>
                <a:t>例如</a:t>
              </a:r>
              <a:r>
                <a:rPr lang="en-US" altLang="zh-CN" sz="1400" dirty="0">
                  <a:latin typeface="+mn-lt"/>
                </a:rPr>
                <a:t>, </a:t>
              </a:r>
            </a:p>
            <a:p>
              <a:pPr algn="ctr">
                <a:defRPr/>
              </a:pPr>
              <a:r>
                <a:rPr lang="zh-CN" altLang="en-US" sz="1400" dirty="0">
                  <a:latin typeface="+mn-lt"/>
                </a:rPr>
                <a:t>同轴电缆以太网</a:t>
              </a:r>
              <a:r>
                <a:rPr lang="en-US" altLang="zh-CN" sz="1400" dirty="0">
                  <a:latin typeface="+mn-lt"/>
                </a:rPr>
                <a:t>)</a:t>
              </a:r>
            </a:p>
          </p:txBody>
        </p:sp>
        <p:sp>
          <p:nvSpPr>
            <p:cNvPr id="1995788" name="Text Box 12"/>
            <p:cNvSpPr txBox="1">
              <a:spLocks noChangeArrowheads="1"/>
            </p:cNvSpPr>
            <p:nvPr/>
          </p:nvSpPr>
          <p:spPr bwMode="auto">
            <a:xfrm>
              <a:off x="2565" y="3647"/>
              <a:ext cx="1036" cy="330"/>
            </a:xfrm>
            <a:prstGeom prst="rect">
              <a:avLst/>
            </a:prstGeom>
            <a:noFill/>
            <a:ln w="9525">
              <a:noFill/>
              <a:miter lim="800000"/>
              <a:headEnd/>
              <a:tailEnd/>
            </a:ln>
            <a:effectLst/>
          </p:spPr>
          <p:txBody>
            <a:bodyPr wrap="none">
              <a:spAutoFit/>
            </a:bodyPr>
            <a:lstStyle/>
            <a:p>
              <a:pPr algn="ctr">
                <a:defRPr/>
              </a:pPr>
              <a:r>
                <a:rPr lang="zh-CN" altLang="en-US" sz="1400" dirty="0">
                  <a:latin typeface="+mn-lt"/>
                </a:rPr>
                <a:t>共享的无线媒质</a:t>
              </a:r>
              <a:endParaRPr lang="en-US" altLang="zh-CN" sz="1400" dirty="0">
                <a:latin typeface="+mn-lt"/>
              </a:endParaRPr>
            </a:p>
            <a:p>
              <a:pPr algn="ctr">
                <a:defRPr/>
              </a:pPr>
              <a:r>
                <a:rPr lang="en-US" altLang="zh-CN" sz="1400" dirty="0">
                  <a:latin typeface="+mn-lt"/>
                </a:rPr>
                <a:t> (</a:t>
              </a:r>
              <a:r>
                <a:rPr lang="zh-CN" altLang="en-US" sz="1400" dirty="0">
                  <a:latin typeface="+mn-lt"/>
                </a:rPr>
                <a:t>例如</a:t>
              </a:r>
              <a:r>
                <a:rPr lang="en-US" altLang="zh-CN" sz="1400" dirty="0">
                  <a:latin typeface="+mn-lt"/>
                </a:rPr>
                <a:t>, 802.11 </a:t>
              </a:r>
              <a:r>
                <a:rPr lang="en-US" altLang="zh-CN" sz="1400" dirty="0" err="1">
                  <a:latin typeface="+mn-lt"/>
                </a:rPr>
                <a:t>WiFi</a:t>
              </a:r>
              <a:r>
                <a:rPr lang="en-US" altLang="zh-CN" sz="1400" dirty="0">
                  <a:latin typeface="+mn-lt"/>
                </a:rPr>
                <a:t>)</a:t>
              </a:r>
            </a:p>
          </p:txBody>
        </p:sp>
        <p:sp>
          <p:nvSpPr>
            <p:cNvPr id="125960" name="Text Box 13"/>
            <p:cNvSpPr txBox="1">
              <a:spLocks noChangeArrowheads="1"/>
            </p:cNvSpPr>
            <p:nvPr/>
          </p:nvSpPr>
          <p:spPr bwMode="auto">
            <a:xfrm>
              <a:off x="4140" y="3719"/>
              <a:ext cx="9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400">
                  <a:latin typeface="Arial" panose="020B0604020202020204" pitchFamily="34" charset="0"/>
                  <a:ea typeface="宋体" panose="02010600030101010101" pitchFamily="2" charset="-122"/>
                </a:rPr>
                <a:t>共享的无线媒质</a:t>
              </a:r>
              <a:endParaRPr kumimoji="0" lang="en-US" altLang="zh-CN" sz="1400">
                <a:latin typeface="Arial" panose="020B0604020202020204" pitchFamily="34" charset="0"/>
                <a:ea typeface="宋体" panose="02010600030101010101" pitchFamily="2" charset="-122"/>
              </a:endParaRPr>
            </a:p>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 (</a:t>
              </a:r>
              <a:r>
                <a:rPr kumimoji="0" lang="zh-CN" altLang="en-US" sz="1400">
                  <a:latin typeface="Arial" panose="020B0604020202020204" pitchFamily="34" charset="0"/>
                  <a:ea typeface="宋体" panose="02010600030101010101" pitchFamily="2" charset="-122"/>
                </a:rPr>
                <a:t>例如</a:t>
              </a:r>
              <a:r>
                <a:rPr kumimoji="0" lang="en-US" altLang="zh-CN" sz="1400">
                  <a:latin typeface="Arial" panose="020B0604020202020204" pitchFamily="34" charset="0"/>
                  <a:ea typeface="宋体" panose="02010600030101010101" pitchFamily="2" charset="-122"/>
                </a:rPr>
                <a:t>, </a:t>
              </a:r>
              <a:r>
                <a:rPr kumimoji="0" lang="zh-CN" altLang="en-US" sz="1400">
                  <a:latin typeface="Arial" panose="020B0604020202020204" pitchFamily="34" charset="0"/>
                  <a:ea typeface="宋体" panose="02010600030101010101" pitchFamily="2" charset="-122"/>
                </a:rPr>
                <a:t>卫星通信</a:t>
              </a:r>
              <a:r>
                <a:rPr kumimoji="0" lang="en-US" altLang="zh-CN" sz="1400">
                  <a:latin typeface="Arial" panose="020B0604020202020204" pitchFamily="34" charset="0"/>
                  <a:ea typeface="宋体" panose="02010600030101010101" pitchFamily="2" charset="-122"/>
                </a:rPr>
                <a:t>)</a:t>
              </a:r>
            </a:p>
          </p:txBody>
        </p:sp>
        <p:graphicFrame>
          <p:nvGraphicFramePr>
            <p:cNvPr id="125961" name="Object 2"/>
            <p:cNvGraphicFramePr>
              <a:graphicFrameLocks noChangeAspect="1"/>
            </p:cNvGraphicFramePr>
            <p:nvPr/>
          </p:nvGraphicFramePr>
          <p:xfrm>
            <a:off x="545" y="3032"/>
            <a:ext cx="427" cy="503"/>
          </p:xfrm>
          <a:graphic>
            <a:graphicData uri="http://schemas.openxmlformats.org/presentationml/2006/ole">
              <mc:AlternateContent xmlns:mc="http://schemas.openxmlformats.org/markup-compatibility/2006">
                <mc:Choice xmlns:v="urn:schemas-microsoft-com:vml" Requires="v">
                  <p:oleObj spid="_x0000_s126535" name="Clip" r:id="rId4" imgW="1307263" imgH="1084139" progId="">
                    <p:embed/>
                  </p:oleObj>
                </mc:Choice>
                <mc:Fallback>
                  <p:oleObj name="Clip" r:id="rId4" imgW="1307263" imgH="1084139"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 y="3032"/>
                          <a:ext cx="427" cy="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3"/>
            <p:cNvGraphicFramePr>
              <a:graphicFrameLocks noChangeAspect="1"/>
            </p:cNvGraphicFramePr>
            <p:nvPr/>
          </p:nvGraphicFramePr>
          <p:xfrm>
            <a:off x="733" y="2491"/>
            <a:ext cx="404" cy="438"/>
          </p:xfrm>
          <a:graphic>
            <a:graphicData uri="http://schemas.openxmlformats.org/presentationml/2006/ole">
              <mc:AlternateContent xmlns:mc="http://schemas.openxmlformats.org/markup-compatibility/2006">
                <mc:Choice xmlns:v="urn:schemas-microsoft-com:vml" Requires="v">
                  <p:oleObj spid="_x0000_s126536" name="Clip" r:id="rId6" imgW="1307263" imgH="1084139" progId="">
                    <p:embed/>
                  </p:oleObj>
                </mc:Choice>
                <mc:Fallback>
                  <p:oleObj name="Clip" r:id="rId6" imgW="1307263" imgH="1084139"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 y="2491"/>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3" name="Object 4"/>
            <p:cNvGraphicFramePr>
              <a:graphicFrameLocks noChangeAspect="1"/>
            </p:cNvGraphicFramePr>
            <p:nvPr/>
          </p:nvGraphicFramePr>
          <p:xfrm>
            <a:off x="1499" y="2366"/>
            <a:ext cx="404" cy="438"/>
          </p:xfrm>
          <a:graphic>
            <a:graphicData uri="http://schemas.openxmlformats.org/presentationml/2006/ole">
              <mc:AlternateContent xmlns:mc="http://schemas.openxmlformats.org/markup-compatibility/2006">
                <mc:Choice xmlns:v="urn:schemas-microsoft-com:vml" Requires="v">
                  <p:oleObj spid="_x0000_s126537" name="Clip" r:id="rId7" imgW="1307263" imgH="1084139" progId="">
                    <p:embed/>
                  </p:oleObj>
                </mc:Choice>
                <mc:Fallback>
                  <p:oleObj name="Clip" r:id="rId7" imgW="1307263" imgH="1084139"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 y="2366"/>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4" name="Object 5"/>
            <p:cNvGraphicFramePr>
              <a:graphicFrameLocks noChangeAspect="1"/>
            </p:cNvGraphicFramePr>
            <p:nvPr/>
          </p:nvGraphicFramePr>
          <p:xfrm>
            <a:off x="1334" y="2928"/>
            <a:ext cx="404" cy="438"/>
          </p:xfrm>
          <a:graphic>
            <a:graphicData uri="http://schemas.openxmlformats.org/presentationml/2006/ole">
              <mc:AlternateContent xmlns:mc="http://schemas.openxmlformats.org/markup-compatibility/2006">
                <mc:Choice xmlns:v="urn:schemas-microsoft-com:vml" Requires="v">
                  <p:oleObj spid="_x0000_s126538" name="Clip" r:id="rId8" imgW="1307263" imgH="1084139" progId="">
                    <p:embed/>
                  </p:oleObj>
                </mc:Choice>
                <mc:Fallback>
                  <p:oleObj name="Clip" r:id="rId8" imgW="1307263" imgH="1084139"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 y="2928"/>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5965" name="Group 19"/>
            <p:cNvGrpSpPr>
              <a:grpSpLocks/>
            </p:cNvGrpSpPr>
            <p:nvPr/>
          </p:nvGrpSpPr>
          <p:grpSpPr bwMode="auto">
            <a:xfrm>
              <a:off x="3341" y="2859"/>
              <a:ext cx="251" cy="408"/>
              <a:chOff x="2870" y="1518"/>
              <a:chExt cx="292" cy="320"/>
            </a:xfrm>
          </p:grpSpPr>
          <p:graphicFrame>
            <p:nvGraphicFramePr>
              <p:cNvPr id="126053" name="Object 1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539" name="Clip" r:id="rId9" imgW="826829" imgH="840406" progId="">
                      <p:embed/>
                    </p:oleObj>
                  </mc:Choice>
                  <mc:Fallback>
                    <p:oleObj name="Clip" r:id="rId9" imgW="826829" imgH="840406" progId="">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54" name="Object 1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540" name="Clip" r:id="rId11" imgW="1268295" imgH="1199426" progId="">
                      <p:embed/>
                    </p:oleObj>
                  </mc:Choice>
                  <mc:Fallback>
                    <p:oleObj name="Clip" r:id="rId11" imgW="1268295" imgH="1199426" progId="">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66" name="Group 22"/>
            <p:cNvGrpSpPr>
              <a:grpSpLocks/>
            </p:cNvGrpSpPr>
            <p:nvPr/>
          </p:nvGrpSpPr>
          <p:grpSpPr bwMode="auto">
            <a:xfrm>
              <a:off x="3105" y="3261"/>
              <a:ext cx="320" cy="386"/>
              <a:chOff x="2870" y="1518"/>
              <a:chExt cx="292" cy="320"/>
            </a:xfrm>
          </p:grpSpPr>
          <p:graphicFrame>
            <p:nvGraphicFramePr>
              <p:cNvPr id="126051" name="Object 1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541" name="Clip" r:id="rId13" imgW="826829" imgH="840406" progId="">
                      <p:embed/>
                    </p:oleObj>
                  </mc:Choice>
                  <mc:Fallback>
                    <p:oleObj name="Clip" r:id="rId13" imgW="826829" imgH="840406" progId="">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52" name="Object 1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542" name="Clip" r:id="rId14" imgW="1268295" imgH="1199426" progId="">
                      <p:embed/>
                    </p:oleObj>
                  </mc:Choice>
                  <mc:Fallback>
                    <p:oleObj name="Clip" r:id="rId14" imgW="1268295" imgH="1199426" progId="">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95801" name="Line 25"/>
            <p:cNvSpPr>
              <a:spLocks noChangeShapeType="1"/>
            </p:cNvSpPr>
            <p:nvPr/>
          </p:nvSpPr>
          <p:spPr bwMode="auto">
            <a:xfrm flipH="1">
              <a:off x="1106" y="2176"/>
              <a:ext cx="429" cy="1065"/>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02" name="Line 26"/>
            <p:cNvSpPr>
              <a:spLocks noChangeShapeType="1"/>
            </p:cNvSpPr>
            <p:nvPr/>
          </p:nvSpPr>
          <p:spPr bwMode="auto">
            <a:xfrm>
              <a:off x="1090" y="2740"/>
              <a:ext cx="224" cy="2"/>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03" name="Line 27"/>
            <p:cNvSpPr>
              <a:spLocks noChangeShapeType="1"/>
            </p:cNvSpPr>
            <p:nvPr/>
          </p:nvSpPr>
          <p:spPr bwMode="auto">
            <a:xfrm>
              <a:off x="966" y="3142"/>
              <a:ext cx="175" cy="2"/>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04" name="Line 28"/>
            <p:cNvSpPr>
              <a:spLocks noChangeShapeType="1"/>
            </p:cNvSpPr>
            <p:nvPr/>
          </p:nvSpPr>
          <p:spPr bwMode="auto">
            <a:xfrm flipV="1">
              <a:off x="1375" y="2573"/>
              <a:ext cx="163" cy="9"/>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grpSp>
          <p:nvGrpSpPr>
            <p:cNvPr id="125971" name="Group 29"/>
            <p:cNvGrpSpPr>
              <a:grpSpLocks/>
            </p:cNvGrpSpPr>
            <p:nvPr/>
          </p:nvGrpSpPr>
          <p:grpSpPr bwMode="auto">
            <a:xfrm>
              <a:off x="2994" y="2607"/>
              <a:ext cx="267" cy="484"/>
              <a:chOff x="2556" y="2689"/>
              <a:chExt cx="183" cy="255"/>
            </a:xfrm>
          </p:grpSpPr>
          <p:pic>
            <p:nvPicPr>
              <p:cNvPr id="126034" name="Picture 30" descr="31u_bnrz[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5807" name="Freeform 31"/>
              <p:cNvSpPr>
                <a:spLocks/>
              </p:cNvSpPr>
              <p:nvPr/>
            </p:nvSpPr>
            <p:spPr bwMode="auto">
              <a:xfrm>
                <a:off x="2605" y="2702"/>
                <a:ext cx="34" cy="39"/>
              </a:xfrm>
              <a:custGeom>
                <a:avLst/>
                <a:gdLst/>
                <a:ahLst/>
                <a:cxnLst>
                  <a:cxn ang="0">
                    <a:pos x="70" y="29"/>
                  </a:cxn>
                  <a:cxn ang="0">
                    <a:pos x="55" y="39"/>
                  </a:cxn>
                  <a:cxn ang="0">
                    <a:pos x="42" y="50"/>
                  </a:cxn>
                  <a:cxn ang="0">
                    <a:pos x="30" y="63"/>
                  </a:cxn>
                  <a:cxn ang="0">
                    <a:pos x="20" y="77"/>
                  </a:cxn>
                  <a:cxn ang="0">
                    <a:pos x="12" y="91"/>
                  </a:cxn>
                  <a:cxn ang="0">
                    <a:pos x="6" y="108"/>
                  </a:cxn>
                  <a:cxn ang="0">
                    <a:pos x="2" y="125"/>
                  </a:cxn>
                  <a:cxn ang="0">
                    <a:pos x="0" y="142"/>
                  </a:cxn>
                  <a:cxn ang="0">
                    <a:pos x="2" y="166"/>
                  </a:cxn>
                  <a:cxn ang="0">
                    <a:pos x="12" y="186"/>
                  </a:cxn>
                  <a:cxn ang="0">
                    <a:pos x="26" y="203"/>
                  </a:cxn>
                  <a:cxn ang="0">
                    <a:pos x="45" y="216"/>
                  </a:cxn>
                  <a:cxn ang="0">
                    <a:pos x="66" y="226"/>
                  </a:cxn>
                  <a:cxn ang="0">
                    <a:pos x="88" y="230"/>
                  </a:cxn>
                  <a:cxn ang="0">
                    <a:pos x="111" y="232"/>
                  </a:cxn>
                  <a:cxn ang="0">
                    <a:pos x="134" y="228"/>
                  </a:cxn>
                  <a:cxn ang="0">
                    <a:pos x="138" y="228"/>
                  </a:cxn>
                  <a:cxn ang="0">
                    <a:pos x="143" y="226"/>
                  </a:cxn>
                  <a:cxn ang="0">
                    <a:pos x="147" y="222"/>
                  </a:cxn>
                  <a:cxn ang="0">
                    <a:pos x="148" y="218"/>
                  </a:cxn>
                  <a:cxn ang="0">
                    <a:pos x="145" y="212"/>
                  </a:cxn>
                  <a:cxn ang="0">
                    <a:pos x="141" y="207"/>
                  </a:cxn>
                  <a:cxn ang="0">
                    <a:pos x="135" y="203"/>
                  </a:cxn>
                  <a:cxn ang="0">
                    <a:pos x="129" y="201"/>
                  </a:cxn>
                  <a:cxn ang="0">
                    <a:pos x="117" y="197"/>
                  </a:cxn>
                  <a:cxn ang="0">
                    <a:pos x="105" y="195"/>
                  </a:cxn>
                  <a:cxn ang="0">
                    <a:pos x="94" y="193"/>
                  </a:cxn>
                  <a:cxn ang="0">
                    <a:pos x="83" y="190"/>
                  </a:cxn>
                  <a:cxn ang="0">
                    <a:pos x="73" y="187"/>
                  </a:cxn>
                  <a:cxn ang="0">
                    <a:pos x="62" y="182"/>
                  </a:cxn>
                  <a:cxn ang="0">
                    <a:pos x="53" y="176"/>
                  </a:cxn>
                  <a:cxn ang="0">
                    <a:pos x="43" y="167"/>
                  </a:cxn>
                  <a:cxn ang="0">
                    <a:pos x="40" y="128"/>
                  </a:cxn>
                  <a:cxn ang="0">
                    <a:pos x="49" y="96"/>
                  </a:cxn>
                  <a:cxn ang="0">
                    <a:pos x="68" y="71"/>
                  </a:cxn>
                  <a:cxn ang="0">
                    <a:pos x="94" y="50"/>
                  </a:cxn>
                  <a:cxn ang="0">
                    <a:pos x="122" y="34"/>
                  </a:cxn>
                  <a:cxn ang="0">
                    <a:pos x="151" y="21"/>
                  </a:cxn>
                  <a:cxn ang="0">
                    <a:pos x="178" y="12"/>
                  </a:cxn>
                  <a:cxn ang="0">
                    <a:pos x="199" y="4"/>
                  </a:cxn>
                  <a:cxn ang="0">
                    <a:pos x="186" y="1"/>
                  </a:cxn>
                  <a:cxn ang="0">
                    <a:pos x="172" y="0"/>
                  </a:cxn>
                  <a:cxn ang="0">
                    <a:pos x="156" y="2"/>
                  </a:cxn>
                  <a:cxn ang="0">
                    <a:pos x="138" y="4"/>
                  </a:cxn>
                  <a:cxn ang="0">
                    <a:pos x="121" y="10"/>
                  </a:cxn>
                  <a:cxn ang="0">
                    <a:pos x="103" y="16"/>
                  </a:cxn>
                  <a:cxn ang="0">
                    <a:pos x="86" y="23"/>
                  </a:cxn>
                  <a:cxn ang="0">
                    <a:pos x="70" y="29"/>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08" name="Freeform 32"/>
              <p:cNvSpPr>
                <a:spLocks/>
              </p:cNvSpPr>
              <p:nvPr/>
            </p:nvSpPr>
            <p:spPr bwMode="auto">
              <a:xfrm>
                <a:off x="2661" y="2701"/>
                <a:ext cx="22" cy="30"/>
              </a:xfrm>
              <a:custGeom>
                <a:avLst/>
                <a:gdLst/>
                <a:ahLst/>
                <a:cxnLst>
                  <a:cxn ang="0">
                    <a:pos x="108" y="59"/>
                  </a:cxn>
                  <a:cxn ang="0">
                    <a:pos x="113" y="77"/>
                  </a:cxn>
                  <a:cxn ang="0">
                    <a:pos x="111" y="94"/>
                  </a:cxn>
                  <a:cxn ang="0">
                    <a:pos x="103" y="108"/>
                  </a:cxn>
                  <a:cxn ang="0">
                    <a:pos x="91" y="121"/>
                  </a:cxn>
                  <a:cxn ang="0">
                    <a:pos x="77" y="132"/>
                  </a:cxn>
                  <a:cxn ang="0">
                    <a:pos x="61" y="144"/>
                  </a:cxn>
                  <a:cxn ang="0">
                    <a:pos x="45" y="154"/>
                  </a:cxn>
                  <a:cxn ang="0">
                    <a:pos x="30" y="164"/>
                  </a:cxn>
                  <a:cxn ang="0">
                    <a:pos x="28" y="168"/>
                  </a:cxn>
                  <a:cxn ang="0">
                    <a:pos x="27" y="170"/>
                  </a:cxn>
                  <a:cxn ang="0">
                    <a:pos x="27" y="174"/>
                  </a:cxn>
                  <a:cxn ang="0">
                    <a:pos x="28" y="177"/>
                  </a:cxn>
                  <a:cxn ang="0">
                    <a:pos x="32" y="179"/>
                  </a:cxn>
                  <a:cxn ang="0">
                    <a:pos x="35" y="180"/>
                  </a:cxn>
                  <a:cxn ang="0">
                    <a:pos x="37" y="180"/>
                  </a:cxn>
                  <a:cxn ang="0">
                    <a:pos x="41" y="179"/>
                  </a:cxn>
                  <a:cxn ang="0">
                    <a:pos x="60" y="169"/>
                  </a:cxn>
                  <a:cxn ang="0">
                    <a:pos x="77" y="158"/>
                  </a:cxn>
                  <a:cxn ang="0">
                    <a:pos x="94" y="145"/>
                  </a:cxn>
                  <a:cxn ang="0">
                    <a:pos x="109" y="130"/>
                  </a:cxn>
                  <a:cxn ang="0">
                    <a:pos x="120" y="114"/>
                  </a:cxn>
                  <a:cxn ang="0">
                    <a:pos x="127" y="95"/>
                  </a:cxn>
                  <a:cxn ang="0">
                    <a:pos x="128" y="76"/>
                  </a:cxn>
                  <a:cxn ang="0">
                    <a:pos x="123" y="55"/>
                  </a:cxn>
                  <a:cxn ang="0">
                    <a:pos x="113" y="39"/>
                  </a:cxn>
                  <a:cxn ang="0">
                    <a:pos x="97" y="25"/>
                  </a:cxn>
                  <a:cxn ang="0">
                    <a:pos x="79" y="15"/>
                  </a:cxn>
                  <a:cxn ang="0">
                    <a:pos x="57" y="7"/>
                  </a:cxn>
                  <a:cxn ang="0">
                    <a:pos x="36" y="2"/>
                  </a:cxn>
                  <a:cxn ang="0">
                    <a:pos x="19" y="0"/>
                  </a:cxn>
                  <a:cxn ang="0">
                    <a:pos x="6" y="0"/>
                  </a:cxn>
                  <a:cxn ang="0">
                    <a:pos x="0" y="4"/>
                  </a:cxn>
                  <a:cxn ang="0">
                    <a:pos x="14" y="9"/>
                  </a:cxn>
                  <a:cxn ang="0">
                    <a:pos x="29" y="14"/>
                  </a:cxn>
                  <a:cxn ang="0">
                    <a:pos x="46" y="19"/>
                  </a:cxn>
                  <a:cxn ang="0">
                    <a:pos x="61" y="23"/>
                  </a:cxn>
                  <a:cxn ang="0">
                    <a:pos x="76" y="29"/>
                  </a:cxn>
                  <a:cxn ang="0">
                    <a:pos x="89" y="37"/>
                  </a:cxn>
                  <a:cxn ang="0">
                    <a:pos x="100" y="46"/>
                  </a:cxn>
                  <a:cxn ang="0">
                    <a:pos x="108" y="59"/>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09" name="Freeform 33"/>
              <p:cNvSpPr>
                <a:spLocks/>
              </p:cNvSpPr>
              <p:nvPr/>
            </p:nvSpPr>
            <p:spPr bwMode="auto">
              <a:xfrm>
                <a:off x="2584" y="2694"/>
                <a:ext cx="54" cy="63"/>
              </a:xfrm>
              <a:custGeom>
                <a:avLst/>
                <a:gdLst/>
                <a:ahLst/>
                <a:cxnLst>
                  <a:cxn ang="0">
                    <a:pos x="100" y="70"/>
                  </a:cxn>
                  <a:cxn ang="0">
                    <a:pos x="53" y="115"/>
                  </a:cxn>
                  <a:cxn ang="0">
                    <a:pos x="17" y="166"/>
                  </a:cxn>
                  <a:cxn ang="0">
                    <a:pos x="0" y="226"/>
                  </a:cxn>
                  <a:cxn ang="0">
                    <a:pos x="3" y="266"/>
                  </a:cxn>
                  <a:cxn ang="0">
                    <a:pos x="9" y="282"/>
                  </a:cxn>
                  <a:cxn ang="0">
                    <a:pos x="19" y="297"/>
                  </a:cxn>
                  <a:cxn ang="0">
                    <a:pos x="32" y="310"/>
                  </a:cxn>
                  <a:cxn ang="0">
                    <a:pos x="56" y="324"/>
                  </a:cxn>
                  <a:cxn ang="0">
                    <a:pos x="86" y="338"/>
                  </a:cxn>
                  <a:cxn ang="0">
                    <a:pos x="119" y="350"/>
                  </a:cxn>
                  <a:cxn ang="0">
                    <a:pos x="152" y="359"/>
                  </a:cxn>
                  <a:cxn ang="0">
                    <a:pos x="186" y="366"/>
                  </a:cxn>
                  <a:cxn ang="0">
                    <a:pos x="220" y="371"/>
                  </a:cxn>
                  <a:cxn ang="0">
                    <a:pos x="254" y="374"/>
                  </a:cxn>
                  <a:cxn ang="0">
                    <a:pos x="289" y="376"/>
                  </a:cxn>
                  <a:cxn ang="0">
                    <a:pos x="311" y="378"/>
                  </a:cxn>
                  <a:cxn ang="0">
                    <a:pos x="320" y="371"/>
                  </a:cxn>
                  <a:cxn ang="0">
                    <a:pos x="322" y="360"/>
                  </a:cxn>
                  <a:cxn ang="0">
                    <a:pos x="315" y="352"/>
                  </a:cxn>
                  <a:cxn ang="0">
                    <a:pos x="294" y="347"/>
                  </a:cxn>
                  <a:cxn ang="0">
                    <a:pos x="263" y="341"/>
                  </a:cxn>
                  <a:cxn ang="0">
                    <a:pos x="232" y="336"/>
                  </a:cxn>
                  <a:cxn ang="0">
                    <a:pos x="200" y="332"/>
                  </a:cxn>
                  <a:cxn ang="0">
                    <a:pos x="170" y="326"/>
                  </a:cxn>
                  <a:cxn ang="0">
                    <a:pos x="139" y="318"/>
                  </a:cxn>
                  <a:cxn ang="0">
                    <a:pos x="110" y="309"/>
                  </a:cxn>
                  <a:cxn ang="0">
                    <a:pos x="80" y="297"/>
                  </a:cxn>
                  <a:cxn ang="0">
                    <a:pos x="55" y="281"/>
                  </a:cxn>
                  <a:cxn ang="0">
                    <a:pos x="38" y="259"/>
                  </a:cxn>
                  <a:cxn ang="0">
                    <a:pos x="34" y="232"/>
                  </a:cxn>
                  <a:cxn ang="0">
                    <a:pos x="38" y="200"/>
                  </a:cxn>
                  <a:cxn ang="0">
                    <a:pos x="51" y="170"/>
                  </a:cxn>
                  <a:cxn ang="0">
                    <a:pos x="71" y="137"/>
                  </a:cxn>
                  <a:cxn ang="0">
                    <a:pos x="94" y="110"/>
                  </a:cxn>
                  <a:cxn ang="0">
                    <a:pos x="123" y="82"/>
                  </a:cxn>
                  <a:cxn ang="0">
                    <a:pos x="153" y="57"/>
                  </a:cxn>
                  <a:cxn ang="0">
                    <a:pos x="195" y="38"/>
                  </a:cxn>
                  <a:cxn ang="0">
                    <a:pos x="238" y="20"/>
                  </a:cxn>
                  <a:cxn ang="0">
                    <a:pos x="264" y="7"/>
                  </a:cxn>
                  <a:cxn ang="0">
                    <a:pos x="256" y="0"/>
                  </a:cxn>
                  <a:cxn ang="0">
                    <a:pos x="221" y="4"/>
                  </a:cxn>
                  <a:cxn ang="0">
                    <a:pos x="180" y="18"/>
                  </a:cxn>
                  <a:cxn ang="0">
                    <a:pos x="141" y="38"/>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0" name="Freeform 34"/>
              <p:cNvSpPr>
                <a:spLocks/>
              </p:cNvSpPr>
              <p:nvPr/>
            </p:nvSpPr>
            <p:spPr bwMode="auto">
              <a:xfrm>
                <a:off x="2660" y="2692"/>
                <a:ext cx="47" cy="42"/>
              </a:xfrm>
              <a:custGeom>
                <a:avLst/>
                <a:gdLst/>
                <a:ahLst/>
                <a:cxnLst>
                  <a:cxn ang="0">
                    <a:pos x="235" y="77"/>
                  </a:cxn>
                  <a:cxn ang="0">
                    <a:pos x="248" y="91"/>
                  </a:cxn>
                  <a:cxn ang="0">
                    <a:pos x="256" y="107"/>
                  </a:cxn>
                  <a:cxn ang="0">
                    <a:pos x="259" y="124"/>
                  </a:cxn>
                  <a:cxn ang="0">
                    <a:pos x="259" y="142"/>
                  </a:cxn>
                  <a:cxn ang="0">
                    <a:pos x="257" y="157"/>
                  </a:cxn>
                  <a:cxn ang="0">
                    <a:pos x="252" y="170"/>
                  </a:cxn>
                  <a:cxn ang="0">
                    <a:pos x="244" y="183"/>
                  </a:cxn>
                  <a:cxn ang="0">
                    <a:pos x="236" y="193"/>
                  </a:cxn>
                  <a:cxn ang="0">
                    <a:pos x="225" y="204"/>
                  </a:cxn>
                  <a:cxn ang="0">
                    <a:pos x="215" y="214"/>
                  </a:cxn>
                  <a:cxn ang="0">
                    <a:pos x="204" y="224"/>
                  </a:cxn>
                  <a:cxn ang="0">
                    <a:pos x="194" y="234"/>
                  </a:cxn>
                  <a:cxn ang="0">
                    <a:pos x="191" y="238"/>
                  </a:cxn>
                  <a:cxn ang="0">
                    <a:pos x="191" y="241"/>
                  </a:cxn>
                  <a:cxn ang="0">
                    <a:pos x="191" y="245"/>
                  </a:cxn>
                  <a:cxn ang="0">
                    <a:pos x="194" y="248"/>
                  </a:cxn>
                  <a:cxn ang="0">
                    <a:pos x="197" y="250"/>
                  </a:cxn>
                  <a:cxn ang="0">
                    <a:pos x="202" y="252"/>
                  </a:cxn>
                  <a:cxn ang="0">
                    <a:pos x="205" y="250"/>
                  </a:cxn>
                  <a:cxn ang="0">
                    <a:pos x="209" y="248"/>
                  </a:cxn>
                  <a:cxn ang="0">
                    <a:pos x="232" y="233"/>
                  </a:cxn>
                  <a:cxn ang="0">
                    <a:pos x="252" y="214"/>
                  </a:cxn>
                  <a:cxn ang="0">
                    <a:pos x="268" y="192"/>
                  </a:cxn>
                  <a:cxn ang="0">
                    <a:pos x="278" y="167"/>
                  </a:cxn>
                  <a:cxn ang="0">
                    <a:pos x="283" y="141"/>
                  </a:cxn>
                  <a:cxn ang="0">
                    <a:pos x="280" y="115"/>
                  </a:cxn>
                  <a:cxn ang="0">
                    <a:pos x="271" y="91"/>
                  </a:cxn>
                  <a:cxn ang="0">
                    <a:pos x="252" y="69"/>
                  </a:cxn>
                  <a:cxn ang="0">
                    <a:pos x="238" y="57"/>
                  </a:cxn>
                  <a:cxn ang="0">
                    <a:pos x="222" y="48"/>
                  </a:cxn>
                  <a:cxn ang="0">
                    <a:pos x="204" y="39"/>
                  </a:cxn>
                  <a:cxn ang="0">
                    <a:pos x="184" y="31"/>
                  </a:cxn>
                  <a:cxn ang="0">
                    <a:pos x="164" y="23"/>
                  </a:cxn>
                  <a:cxn ang="0">
                    <a:pos x="144" y="17"/>
                  </a:cxn>
                  <a:cxn ang="0">
                    <a:pos x="123" y="13"/>
                  </a:cxn>
                  <a:cxn ang="0">
                    <a:pos x="103" y="8"/>
                  </a:cxn>
                  <a:cxn ang="0">
                    <a:pos x="83" y="5"/>
                  </a:cxn>
                  <a:cxn ang="0">
                    <a:pos x="66" y="2"/>
                  </a:cxn>
                  <a:cxn ang="0">
                    <a:pos x="48" y="0"/>
                  </a:cxn>
                  <a:cxn ang="0">
                    <a:pos x="34" y="0"/>
                  </a:cxn>
                  <a:cxn ang="0">
                    <a:pos x="21" y="0"/>
                  </a:cxn>
                  <a:cxn ang="0">
                    <a:pos x="11" y="0"/>
                  </a:cxn>
                  <a:cxn ang="0">
                    <a:pos x="4" y="2"/>
                  </a:cxn>
                  <a:cxn ang="0">
                    <a:pos x="0" y="5"/>
                  </a:cxn>
                  <a:cxn ang="0">
                    <a:pos x="12" y="7"/>
                  </a:cxn>
                  <a:cxn ang="0">
                    <a:pos x="24" y="8"/>
                  </a:cxn>
                  <a:cxn ang="0">
                    <a:pos x="38" y="10"/>
                  </a:cxn>
                  <a:cxn ang="0">
                    <a:pos x="52" y="13"/>
                  </a:cxn>
                  <a:cxn ang="0">
                    <a:pos x="66" y="16"/>
                  </a:cxn>
                  <a:cxn ang="0">
                    <a:pos x="82" y="18"/>
                  </a:cxn>
                  <a:cxn ang="0">
                    <a:pos x="98" y="22"/>
                  </a:cxn>
                  <a:cxn ang="0">
                    <a:pos x="114" y="25"/>
                  </a:cxn>
                  <a:cxn ang="0">
                    <a:pos x="129" y="30"/>
                  </a:cxn>
                  <a:cxn ang="0">
                    <a:pos x="146" y="34"/>
                  </a:cxn>
                  <a:cxn ang="0">
                    <a:pos x="162" y="39"/>
                  </a:cxn>
                  <a:cxn ang="0">
                    <a:pos x="177" y="45"/>
                  </a:cxn>
                  <a:cxn ang="0">
                    <a:pos x="193" y="52"/>
                  </a:cxn>
                  <a:cxn ang="0">
                    <a:pos x="208" y="60"/>
                  </a:cxn>
                  <a:cxn ang="0">
                    <a:pos x="222" y="68"/>
                  </a:cxn>
                  <a:cxn ang="0">
                    <a:pos x="235" y="77"/>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1" name="Freeform 35"/>
              <p:cNvSpPr>
                <a:spLocks/>
              </p:cNvSpPr>
              <p:nvPr/>
            </p:nvSpPr>
            <p:spPr bwMode="auto">
              <a:xfrm>
                <a:off x="2564" y="2712"/>
                <a:ext cx="19" cy="39"/>
              </a:xfrm>
              <a:custGeom>
                <a:avLst/>
                <a:gdLst/>
                <a:ahLst/>
                <a:cxnLst>
                  <a:cxn ang="0">
                    <a:pos x="0" y="130"/>
                  </a:cxn>
                  <a:cxn ang="0">
                    <a:pos x="0" y="149"/>
                  </a:cxn>
                  <a:cxn ang="0">
                    <a:pos x="4" y="168"/>
                  </a:cxn>
                  <a:cxn ang="0">
                    <a:pos x="12" y="185"/>
                  </a:cxn>
                  <a:cxn ang="0">
                    <a:pos x="24" y="200"/>
                  </a:cxn>
                  <a:cxn ang="0">
                    <a:pos x="38" y="213"/>
                  </a:cxn>
                  <a:cxn ang="0">
                    <a:pos x="55" y="224"/>
                  </a:cxn>
                  <a:cxn ang="0">
                    <a:pos x="73" y="232"/>
                  </a:cxn>
                  <a:cxn ang="0">
                    <a:pos x="92" y="237"/>
                  </a:cxn>
                  <a:cxn ang="0">
                    <a:pos x="98" y="238"/>
                  </a:cxn>
                  <a:cxn ang="0">
                    <a:pos x="104" y="235"/>
                  </a:cxn>
                  <a:cxn ang="0">
                    <a:pos x="109" y="232"/>
                  </a:cxn>
                  <a:cxn ang="0">
                    <a:pos x="111" y="227"/>
                  </a:cxn>
                  <a:cxn ang="0">
                    <a:pos x="111" y="222"/>
                  </a:cxn>
                  <a:cxn ang="0">
                    <a:pos x="110" y="216"/>
                  </a:cxn>
                  <a:cxn ang="0">
                    <a:pos x="106" y="211"/>
                  </a:cxn>
                  <a:cxn ang="0">
                    <a:pos x="100" y="209"/>
                  </a:cxn>
                  <a:cxn ang="0">
                    <a:pos x="82" y="202"/>
                  </a:cxn>
                  <a:cxn ang="0">
                    <a:pos x="64" y="193"/>
                  </a:cxn>
                  <a:cxn ang="0">
                    <a:pos x="50" y="180"/>
                  </a:cxn>
                  <a:cxn ang="0">
                    <a:pos x="39" y="167"/>
                  </a:cxn>
                  <a:cxn ang="0">
                    <a:pos x="32" y="149"/>
                  </a:cxn>
                  <a:cxn ang="0">
                    <a:pos x="29" y="131"/>
                  </a:cxn>
                  <a:cxn ang="0">
                    <a:pos x="29" y="111"/>
                  </a:cxn>
                  <a:cxn ang="0">
                    <a:pos x="35" y="91"/>
                  </a:cxn>
                  <a:cxn ang="0">
                    <a:pos x="42" y="76"/>
                  </a:cxn>
                  <a:cxn ang="0">
                    <a:pos x="51" y="62"/>
                  </a:cxn>
                  <a:cxn ang="0">
                    <a:pos x="62" y="49"/>
                  </a:cxn>
                  <a:cxn ang="0">
                    <a:pos x="73" y="38"/>
                  </a:cxn>
                  <a:cxn ang="0">
                    <a:pos x="84" y="28"/>
                  </a:cxn>
                  <a:cxn ang="0">
                    <a:pos x="96" y="18"/>
                  </a:cxn>
                  <a:cxn ang="0">
                    <a:pos x="106" y="9"/>
                  </a:cxn>
                  <a:cxn ang="0">
                    <a:pos x="114" y="1"/>
                  </a:cxn>
                  <a:cxn ang="0">
                    <a:pos x="106" y="0"/>
                  </a:cxn>
                  <a:cxn ang="0">
                    <a:pos x="93" y="6"/>
                  </a:cxn>
                  <a:cxn ang="0">
                    <a:pos x="76" y="18"/>
                  </a:cxn>
                  <a:cxn ang="0">
                    <a:pos x="56" y="36"/>
                  </a:cxn>
                  <a:cxn ang="0">
                    <a:pos x="37" y="57"/>
                  </a:cxn>
                  <a:cxn ang="0">
                    <a:pos x="20" y="80"/>
                  </a:cxn>
                  <a:cxn ang="0">
                    <a:pos x="7" y="106"/>
                  </a:cxn>
                  <a:cxn ang="0">
                    <a:pos x="0" y="130"/>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2" name="Freeform 36"/>
              <p:cNvSpPr>
                <a:spLocks/>
              </p:cNvSpPr>
              <p:nvPr/>
            </p:nvSpPr>
            <p:spPr bwMode="auto">
              <a:xfrm>
                <a:off x="2698" y="2689"/>
                <a:ext cx="41" cy="52"/>
              </a:xfrm>
              <a:custGeom>
                <a:avLst/>
                <a:gdLst/>
                <a:ahLst/>
                <a:cxnLst>
                  <a:cxn ang="0">
                    <a:pos x="207" y="124"/>
                  </a:cxn>
                  <a:cxn ang="0">
                    <a:pos x="219" y="143"/>
                  </a:cxn>
                  <a:cxn ang="0">
                    <a:pos x="225" y="164"/>
                  </a:cxn>
                  <a:cxn ang="0">
                    <a:pos x="221" y="187"/>
                  </a:cxn>
                  <a:cxn ang="0">
                    <a:pos x="208" y="209"/>
                  </a:cxn>
                  <a:cxn ang="0">
                    <a:pos x="188" y="228"/>
                  </a:cxn>
                  <a:cxn ang="0">
                    <a:pos x="166" y="246"/>
                  </a:cxn>
                  <a:cxn ang="0">
                    <a:pos x="143" y="264"/>
                  </a:cxn>
                  <a:cxn ang="0">
                    <a:pos x="129" y="278"/>
                  </a:cxn>
                  <a:cxn ang="0">
                    <a:pos x="124" y="287"/>
                  </a:cxn>
                  <a:cxn ang="0">
                    <a:pos x="120" y="296"/>
                  </a:cxn>
                  <a:cxn ang="0">
                    <a:pos x="121" y="305"/>
                  </a:cxn>
                  <a:cxn ang="0">
                    <a:pos x="130" y="310"/>
                  </a:cxn>
                  <a:cxn ang="0">
                    <a:pos x="139" y="309"/>
                  </a:cxn>
                  <a:cxn ang="0">
                    <a:pos x="154" y="293"/>
                  </a:cxn>
                  <a:cxn ang="0">
                    <a:pos x="180" y="269"/>
                  </a:cxn>
                  <a:cxn ang="0">
                    <a:pos x="207" y="246"/>
                  </a:cxn>
                  <a:cxn ang="0">
                    <a:pos x="231" y="219"/>
                  </a:cxn>
                  <a:cxn ang="0">
                    <a:pos x="245" y="187"/>
                  </a:cxn>
                  <a:cxn ang="0">
                    <a:pos x="242" y="153"/>
                  </a:cxn>
                  <a:cxn ang="0">
                    <a:pos x="227" y="120"/>
                  </a:cxn>
                  <a:cxn ang="0">
                    <a:pos x="201" y="94"/>
                  </a:cxn>
                  <a:cxn ang="0">
                    <a:pos x="177" y="74"/>
                  </a:cxn>
                  <a:cxn ang="0">
                    <a:pos x="152" y="60"/>
                  </a:cxn>
                  <a:cxn ang="0">
                    <a:pos x="126" y="43"/>
                  </a:cxn>
                  <a:cxn ang="0">
                    <a:pos x="98" y="28"/>
                  </a:cxn>
                  <a:cxn ang="0">
                    <a:pos x="72" y="16"/>
                  </a:cxn>
                  <a:cxn ang="0">
                    <a:pos x="46" y="7"/>
                  </a:cxn>
                  <a:cxn ang="0">
                    <a:pos x="24" y="1"/>
                  </a:cxn>
                  <a:cxn ang="0">
                    <a:pos x="7" y="1"/>
                  </a:cxn>
                  <a:cxn ang="0">
                    <a:pos x="8" y="6"/>
                  </a:cxn>
                  <a:cxn ang="0">
                    <a:pos x="28" y="14"/>
                  </a:cxn>
                  <a:cxn ang="0">
                    <a:pos x="51" y="24"/>
                  </a:cxn>
                  <a:cxn ang="0">
                    <a:pos x="78" y="37"/>
                  </a:cxn>
                  <a:cxn ang="0">
                    <a:pos x="106" y="51"/>
                  </a:cxn>
                  <a:cxn ang="0">
                    <a:pos x="134" y="69"/>
                  </a:cxn>
                  <a:cxn ang="0">
                    <a:pos x="163" y="87"/>
                  </a:cxn>
                  <a:cxn ang="0">
                    <a:pos x="187" y="10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3" name="Freeform 37"/>
              <p:cNvSpPr>
                <a:spLocks/>
              </p:cNvSpPr>
              <p:nvPr/>
            </p:nvSpPr>
            <p:spPr bwMode="auto">
              <a:xfrm>
                <a:off x="2653" y="2750"/>
                <a:ext cx="14" cy="31"/>
              </a:xfrm>
              <a:custGeom>
                <a:avLst/>
                <a:gdLst/>
                <a:ahLst/>
                <a:cxnLst>
                  <a:cxn ang="0">
                    <a:pos x="31" y="14"/>
                  </a:cxn>
                  <a:cxn ang="0">
                    <a:pos x="29" y="8"/>
                  </a:cxn>
                  <a:cxn ang="0">
                    <a:pos x="25" y="3"/>
                  </a:cxn>
                  <a:cxn ang="0">
                    <a:pos x="19" y="1"/>
                  </a:cxn>
                  <a:cxn ang="0">
                    <a:pos x="14" y="0"/>
                  </a:cxn>
                  <a:cxn ang="0">
                    <a:pos x="8" y="2"/>
                  </a:cxn>
                  <a:cxn ang="0">
                    <a:pos x="3" y="5"/>
                  </a:cxn>
                  <a:cxn ang="0">
                    <a:pos x="0" y="11"/>
                  </a:cxn>
                  <a:cxn ang="0">
                    <a:pos x="0" y="17"/>
                  </a:cxn>
                  <a:cxn ang="0">
                    <a:pos x="5" y="42"/>
                  </a:cxn>
                  <a:cxn ang="0">
                    <a:pos x="15" y="71"/>
                  </a:cxn>
                  <a:cxn ang="0">
                    <a:pos x="27" y="100"/>
                  </a:cxn>
                  <a:cxn ang="0">
                    <a:pos x="41" y="127"/>
                  </a:cxn>
                  <a:cxn ang="0">
                    <a:pos x="55" y="151"/>
                  </a:cxn>
                  <a:cxn ang="0">
                    <a:pos x="68" y="171"/>
                  </a:cxn>
                  <a:cxn ang="0">
                    <a:pos x="77" y="184"/>
                  </a:cxn>
                  <a:cxn ang="0">
                    <a:pos x="83" y="187"/>
                  </a:cxn>
                  <a:cxn ang="0">
                    <a:pos x="80" y="174"/>
                  </a:cxn>
                  <a:cxn ang="0">
                    <a:pos x="75" y="158"/>
                  </a:cxn>
                  <a:cxn ang="0">
                    <a:pos x="68" y="138"/>
                  </a:cxn>
                  <a:cxn ang="0">
                    <a:pos x="59" y="113"/>
                  </a:cxn>
                  <a:cxn ang="0">
                    <a:pos x="51" y="88"/>
                  </a:cxn>
                  <a:cxn ang="0">
                    <a:pos x="43" y="63"/>
                  </a:cxn>
                  <a:cxn ang="0">
                    <a:pos x="36" y="38"/>
                  </a:cxn>
                  <a:cxn ang="0">
                    <a:pos x="31" y="14"/>
                  </a:cxn>
                </a:cxnLst>
                <a:rect l="0" t="0" r="r" b="b"/>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4" name="Freeform 38"/>
              <p:cNvSpPr>
                <a:spLocks/>
              </p:cNvSpPr>
              <p:nvPr/>
            </p:nvSpPr>
            <p:spPr bwMode="auto">
              <a:xfrm>
                <a:off x="2647" y="2733"/>
                <a:ext cx="7" cy="16"/>
              </a:xfrm>
              <a:custGeom>
                <a:avLst/>
                <a:gdLst/>
                <a:ahLst/>
                <a:cxnLst>
                  <a:cxn ang="0">
                    <a:pos x="22" y="10"/>
                  </a:cxn>
                  <a:cxn ang="0">
                    <a:pos x="21" y="6"/>
                  </a:cxn>
                  <a:cxn ang="0">
                    <a:pos x="18" y="2"/>
                  </a:cxn>
                  <a:cxn ang="0">
                    <a:pos x="14" y="0"/>
                  </a:cxn>
                  <a:cxn ang="0">
                    <a:pos x="10" y="0"/>
                  </a:cxn>
                  <a:cxn ang="0">
                    <a:pos x="6" y="1"/>
                  </a:cxn>
                  <a:cxn ang="0">
                    <a:pos x="3" y="3"/>
                  </a:cxn>
                  <a:cxn ang="0">
                    <a:pos x="0" y="7"/>
                  </a:cxn>
                  <a:cxn ang="0">
                    <a:pos x="0" y="11"/>
                  </a:cxn>
                  <a:cxn ang="0">
                    <a:pos x="0" y="24"/>
                  </a:cxn>
                  <a:cxn ang="0">
                    <a:pos x="4" y="38"/>
                  </a:cxn>
                  <a:cxn ang="0">
                    <a:pos x="8" y="52"/>
                  </a:cxn>
                  <a:cxn ang="0">
                    <a:pos x="14" y="65"/>
                  </a:cxn>
                  <a:cxn ang="0">
                    <a:pos x="21" y="78"/>
                  </a:cxn>
                  <a:cxn ang="0">
                    <a:pos x="28" y="87"/>
                  </a:cxn>
                  <a:cxn ang="0">
                    <a:pos x="37" y="93"/>
                  </a:cxn>
                  <a:cxn ang="0">
                    <a:pos x="42" y="94"/>
                  </a:cxn>
                  <a:cxn ang="0">
                    <a:pos x="44" y="76"/>
                  </a:cxn>
                  <a:cxn ang="0">
                    <a:pos x="38" y="54"/>
                  </a:cxn>
                  <a:cxn ang="0">
                    <a:pos x="31" y="32"/>
                  </a:cxn>
                  <a:cxn ang="0">
                    <a:pos x="22" y="10"/>
                  </a:cxn>
                </a:cxnLst>
                <a:rect l="0" t="0" r="r" b="b"/>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5" name="Freeform 39"/>
              <p:cNvSpPr>
                <a:spLocks/>
              </p:cNvSpPr>
              <p:nvPr/>
            </p:nvSpPr>
            <p:spPr bwMode="auto">
              <a:xfrm>
                <a:off x="2641" y="2722"/>
                <a:ext cx="6" cy="9"/>
              </a:xfrm>
              <a:custGeom>
                <a:avLst/>
                <a:gdLst/>
                <a:ahLst/>
                <a:cxnLst>
                  <a:cxn ang="0">
                    <a:pos x="20" y="7"/>
                  </a:cxn>
                  <a:cxn ang="0">
                    <a:pos x="20" y="8"/>
                  </a:cxn>
                  <a:cxn ang="0">
                    <a:pos x="20" y="8"/>
                  </a:cxn>
                  <a:cxn ang="0">
                    <a:pos x="20" y="8"/>
                  </a:cxn>
                  <a:cxn ang="0">
                    <a:pos x="20" y="8"/>
                  </a:cxn>
                  <a:cxn ang="0">
                    <a:pos x="19" y="4"/>
                  </a:cxn>
                  <a:cxn ang="0">
                    <a:pos x="15" y="1"/>
                  </a:cxn>
                  <a:cxn ang="0">
                    <a:pos x="12" y="0"/>
                  </a:cxn>
                  <a:cxn ang="0">
                    <a:pos x="7" y="0"/>
                  </a:cxn>
                  <a:cxn ang="0">
                    <a:pos x="4" y="1"/>
                  </a:cxn>
                  <a:cxn ang="0">
                    <a:pos x="1" y="4"/>
                  </a:cxn>
                  <a:cxn ang="0">
                    <a:pos x="0" y="8"/>
                  </a:cxn>
                  <a:cxn ang="0">
                    <a:pos x="0" y="11"/>
                  </a:cxn>
                  <a:cxn ang="0">
                    <a:pos x="1" y="17"/>
                  </a:cxn>
                  <a:cxn ang="0">
                    <a:pos x="4" y="24"/>
                  </a:cxn>
                  <a:cxn ang="0">
                    <a:pos x="8" y="32"/>
                  </a:cxn>
                  <a:cxn ang="0">
                    <a:pos x="14" y="39"/>
                  </a:cxn>
                  <a:cxn ang="0">
                    <a:pos x="20" y="46"/>
                  </a:cxn>
                  <a:cxn ang="0">
                    <a:pos x="27" y="50"/>
                  </a:cxn>
                  <a:cxn ang="0">
                    <a:pos x="33" y="54"/>
                  </a:cxn>
                  <a:cxn ang="0">
                    <a:pos x="38" y="54"/>
                  </a:cxn>
                  <a:cxn ang="0">
                    <a:pos x="36" y="42"/>
                  </a:cxn>
                  <a:cxn ang="0">
                    <a:pos x="32" y="29"/>
                  </a:cxn>
                  <a:cxn ang="0">
                    <a:pos x="25" y="16"/>
                  </a:cxn>
                  <a:cxn ang="0">
                    <a:pos x="20" y="7"/>
                  </a:cxn>
                </a:cxnLst>
                <a:rect l="0" t="0" r="r" b="b"/>
                <a:pathLst>
                  <a:path w="38" h="54">
                    <a:moveTo>
                      <a:pt x="20" y="7"/>
                    </a:moveTo>
                    <a:lnTo>
                      <a:pt x="20" y="8"/>
                    </a:lnTo>
                    <a:lnTo>
                      <a:pt x="20" y="8"/>
                    </a:lnTo>
                    <a:lnTo>
                      <a:pt x="20" y="8"/>
                    </a:ln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6" name="Freeform 40"/>
              <p:cNvSpPr>
                <a:spLocks/>
              </p:cNvSpPr>
              <p:nvPr/>
            </p:nvSpPr>
            <p:spPr bwMode="auto">
              <a:xfrm>
                <a:off x="2636" y="2714"/>
                <a:ext cx="8" cy="6"/>
              </a:xfrm>
              <a:custGeom>
                <a:avLst/>
                <a:gdLst/>
                <a:ahLst/>
                <a:cxnLst>
                  <a:cxn ang="0">
                    <a:pos x="41" y="27"/>
                  </a:cxn>
                  <a:cxn ang="0">
                    <a:pos x="46" y="24"/>
                  </a:cxn>
                  <a:cxn ang="0">
                    <a:pos x="51" y="21"/>
                  </a:cxn>
                  <a:cxn ang="0">
                    <a:pos x="52" y="16"/>
                  </a:cxn>
                  <a:cxn ang="0">
                    <a:pos x="52" y="12"/>
                  </a:cxn>
                  <a:cxn ang="0">
                    <a:pos x="50" y="6"/>
                  </a:cxn>
                  <a:cxn ang="0">
                    <a:pos x="46" y="2"/>
                  </a:cxn>
                  <a:cxn ang="0">
                    <a:pos x="41" y="0"/>
                  </a:cxn>
                  <a:cxn ang="0">
                    <a:pos x="36" y="0"/>
                  </a:cxn>
                  <a:cxn ang="0">
                    <a:pos x="33" y="0"/>
                  </a:cxn>
                  <a:cxn ang="0">
                    <a:pos x="29" y="1"/>
                  </a:cxn>
                  <a:cxn ang="0">
                    <a:pos x="21" y="4"/>
                  </a:cxn>
                  <a:cxn ang="0">
                    <a:pos x="13" y="8"/>
                  </a:cxn>
                  <a:cxn ang="0">
                    <a:pos x="6" y="15"/>
                  </a:cxn>
                  <a:cxn ang="0">
                    <a:pos x="3" y="22"/>
                  </a:cxn>
                  <a:cxn ang="0">
                    <a:pos x="0" y="29"/>
                  </a:cxn>
                  <a:cxn ang="0">
                    <a:pos x="0" y="31"/>
                  </a:cxn>
                  <a:cxn ang="0">
                    <a:pos x="4" y="33"/>
                  </a:cxn>
                  <a:cxn ang="0">
                    <a:pos x="9" y="36"/>
                  </a:cxn>
                  <a:cxn ang="0">
                    <a:pos x="13" y="36"/>
                  </a:cxn>
                  <a:cxn ang="0">
                    <a:pos x="18" y="36"/>
                  </a:cxn>
                  <a:cxn ang="0">
                    <a:pos x="24" y="33"/>
                  </a:cxn>
                  <a:cxn ang="0">
                    <a:pos x="30" y="32"/>
                  </a:cxn>
                  <a:cxn ang="0">
                    <a:pos x="36" y="30"/>
                  </a:cxn>
                  <a:cxn ang="0">
                    <a:pos x="41" y="27"/>
                  </a:cxn>
                </a:cxnLst>
                <a:rect l="0" t="0" r="r" b="b"/>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7" name="Freeform 41"/>
              <p:cNvSpPr>
                <a:spLocks/>
              </p:cNvSpPr>
              <p:nvPr/>
            </p:nvSpPr>
            <p:spPr bwMode="auto">
              <a:xfrm>
                <a:off x="2596" y="2704"/>
                <a:ext cx="34" cy="39"/>
              </a:xfrm>
              <a:custGeom>
                <a:avLst/>
                <a:gdLst/>
                <a:ahLst/>
                <a:cxnLst>
                  <a:cxn ang="0">
                    <a:pos x="73" y="36"/>
                  </a:cxn>
                  <a:cxn ang="0">
                    <a:pos x="58" y="46"/>
                  </a:cxn>
                  <a:cxn ang="0">
                    <a:pos x="46" y="58"/>
                  </a:cxn>
                  <a:cxn ang="0">
                    <a:pos x="33" y="72"/>
                  </a:cxn>
                  <a:cxn ang="0">
                    <a:pos x="22" y="85"/>
                  </a:cxn>
                  <a:cxn ang="0">
                    <a:pos x="14" y="100"/>
                  </a:cxn>
                  <a:cxn ang="0">
                    <a:pos x="7" y="115"/>
                  </a:cxn>
                  <a:cxn ang="0">
                    <a:pos x="2" y="130"/>
                  </a:cxn>
                  <a:cxn ang="0">
                    <a:pos x="0" y="146"/>
                  </a:cxn>
                  <a:cxn ang="0">
                    <a:pos x="2" y="170"/>
                  </a:cxn>
                  <a:cxn ang="0">
                    <a:pos x="12" y="190"/>
                  </a:cxn>
                  <a:cxn ang="0">
                    <a:pos x="26" y="207"/>
                  </a:cxn>
                  <a:cxn ang="0">
                    <a:pos x="43" y="220"/>
                  </a:cxn>
                  <a:cxn ang="0">
                    <a:pos x="64" y="229"/>
                  </a:cxn>
                  <a:cxn ang="0">
                    <a:pos x="88" y="235"/>
                  </a:cxn>
                  <a:cxn ang="0">
                    <a:pos x="110" y="236"/>
                  </a:cxn>
                  <a:cxn ang="0">
                    <a:pos x="132" y="232"/>
                  </a:cxn>
                  <a:cxn ang="0">
                    <a:pos x="137" y="232"/>
                  </a:cxn>
                  <a:cxn ang="0">
                    <a:pos x="142" y="230"/>
                  </a:cxn>
                  <a:cxn ang="0">
                    <a:pos x="145" y="226"/>
                  </a:cxn>
                  <a:cxn ang="0">
                    <a:pos x="146" y="221"/>
                  </a:cxn>
                  <a:cxn ang="0">
                    <a:pos x="145" y="219"/>
                  </a:cxn>
                  <a:cxn ang="0">
                    <a:pos x="142" y="219"/>
                  </a:cxn>
                  <a:cxn ang="0">
                    <a:pos x="137" y="217"/>
                  </a:cxn>
                  <a:cxn ang="0">
                    <a:pos x="131" y="217"/>
                  </a:cxn>
                  <a:cxn ang="0">
                    <a:pos x="124" y="217"/>
                  </a:cxn>
                  <a:cxn ang="0">
                    <a:pos x="118" y="217"/>
                  </a:cxn>
                  <a:cxn ang="0">
                    <a:pos x="112" y="217"/>
                  </a:cxn>
                  <a:cxn ang="0">
                    <a:pos x="109" y="217"/>
                  </a:cxn>
                  <a:cxn ang="0">
                    <a:pos x="97" y="216"/>
                  </a:cxn>
                  <a:cxn ang="0">
                    <a:pos x="87" y="215"/>
                  </a:cxn>
                  <a:cxn ang="0">
                    <a:pos x="75" y="214"/>
                  </a:cxn>
                  <a:cxn ang="0">
                    <a:pos x="63" y="211"/>
                  </a:cxn>
                  <a:cxn ang="0">
                    <a:pos x="51" y="207"/>
                  </a:cxn>
                  <a:cxn ang="0">
                    <a:pos x="40" y="199"/>
                  </a:cxn>
                  <a:cxn ang="0">
                    <a:pos x="29" y="189"/>
                  </a:cxn>
                  <a:cxn ang="0">
                    <a:pos x="17" y="174"/>
                  </a:cxn>
                  <a:cxn ang="0">
                    <a:pos x="15" y="157"/>
                  </a:cxn>
                  <a:cxn ang="0">
                    <a:pos x="16" y="141"/>
                  </a:cxn>
                  <a:cxn ang="0">
                    <a:pos x="21" y="124"/>
                  </a:cxn>
                  <a:cxn ang="0">
                    <a:pos x="28" y="109"/>
                  </a:cxn>
                  <a:cxn ang="0">
                    <a:pos x="39" y="96"/>
                  </a:cxn>
                  <a:cxn ang="0">
                    <a:pos x="50" y="82"/>
                  </a:cxn>
                  <a:cxn ang="0">
                    <a:pos x="63" y="70"/>
                  </a:cxn>
                  <a:cxn ang="0">
                    <a:pos x="78" y="59"/>
                  </a:cxn>
                  <a:cxn ang="0">
                    <a:pos x="94" y="49"/>
                  </a:cxn>
                  <a:cxn ang="0">
                    <a:pos x="110" y="39"/>
                  </a:cxn>
                  <a:cxn ang="0">
                    <a:pos x="126" y="31"/>
                  </a:cxn>
                  <a:cxn ang="0">
                    <a:pos x="142" y="24"/>
                  </a:cxn>
                  <a:cxn ang="0">
                    <a:pos x="158" y="19"/>
                  </a:cxn>
                  <a:cxn ang="0">
                    <a:pos x="172" y="13"/>
                  </a:cxn>
                  <a:cxn ang="0">
                    <a:pos x="186" y="10"/>
                  </a:cxn>
                  <a:cxn ang="0">
                    <a:pos x="198" y="7"/>
                  </a:cxn>
                  <a:cxn ang="0">
                    <a:pos x="190" y="3"/>
                  </a:cxn>
                  <a:cxn ang="0">
                    <a:pos x="177" y="0"/>
                  </a:cxn>
                  <a:cxn ang="0">
                    <a:pos x="162" y="3"/>
                  </a:cxn>
                  <a:cxn ang="0">
                    <a:pos x="144" y="6"/>
                  </a:cxn>
                  <a:cxn ang="0">
                    <a:pos x="124" y="12"/>
                  </a:cxn>
                  <a:cxn ang="0">
                    <a:pos x="105" y="19"/>
                  </a:cxn>
                  <a:cxn ang="0">
                    <a:pos x="88" y="28"/>
                  </a:cxn>
                  <a:cxn ang="0">
                    <a:pos x="73" y="36"/>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8" name="Freeform 42"/>
              <p:cNvSpPr>
                <a:spLocks/>
              </p:cNvSpPr>
              <p:nvPr/>
            </p:nvSpPr>
            <p:spPr bwMode="auto">
              <a:xfrm>
                <a:off x="2652" y="2704"/>
                <a:ext cx="22" cy="30"/>
              </a:xfrm>
              <a:custGeom>
                <a:avLst/>
                <a:gdLst/>
                <a:ahLst/>
                <a:cxnLst>
                  <a:cxn ang="0">
                    <a:pos x="108" y="61"/>
                  </a:cxn>
                  <a:cxn ang="0">
                    <a:pos x="111" y="80"/>
                  </a:cxn>
                  <a:cxn ang="0">
                    <a:pos x="109" y="97"/>
                  </a:cxn>
                  <a:cxn ang="0">
                    <a:pos x="101" y="110"/>
                  </a:cxn>
                  <a:cxn ang="0">
                    <a:pos x="89" y="123"/>
                  </a:cxn>
                  <a:cxn ang="0">
                    <a:pos x="75" y="134"/>
                  </a:cxn>
                  <a:cxn ang="0">
                    <a:pos x="60" y="145"/>
                  </a:cxn>
                  <a:cxn ang="0">
                    <a:pos x="43" y="156"/>
                  </a:cxn>
                  <a:cxn ang="0">
                    <a:pos x="29" y="167"/>
                  </a:cxn>
                  <a:cxn ang="0">
                    <a:pos x="27" y="170"/>
                  </a:cxn>
                  <a:cxn ang="0">
                    <a:pos x="26" y="172"/>
                  </a:cxn>
                  <a:cxn ang="0">
                    <a:pos x="26" y="176"/>
                  </a:cxn>
                  <a:cxn ang="0">
                    <a:pos x="28" y="179"/>
                  </a:cxn>
                  <a:cxn ang="0">
                    <a:pos x="30" y="182"/>
                  </a:cxn>
                  <a:cxn ang="0">
                    <a:pos x="34" y="183"/>
                  </a:cxn>
                  <a:cxn ang="0">
                    <a:pos x="37" y="183"/>
                  </a:cxn>
                  <a:cxn ang="0">
                    <a:pos x="41" y="182"/>
                  </a:cxn>
                  <a:cxn ang="0">
                    <a:pos x="58" y="171"/>
                  </a:cxn>
                  <a:cxn ang="0">
                    <a:pos x="76" y="160"/>
                  </a:cxn>
                  <a:cxn ang="0">
                    <a:pos x="92" y="147"/>
                  </a:cxn>
                  <a:cxn ang="0">
                    <a:pos x="108" y="132"/>
                  </a:cxn>
                  <a:cxn ang="0">
                    <a:pos x="118" y="116"/>
                  </a:cxn>
                  <a:cxn ang="0">
                    <a:pos x="125" y="98"/>
                  </a:cxn>
                  <a:cxn ang="0">
                    <a:pos x="128" y="78"/>
                  </a:cxn>
                  <a:cxn ang="0">
                    <a:pos x="123" y="58"/>
                  </a:cxn>
                  <a:cxn ang="0">
                    <a:pos x="112" y="41"/>
                  </a:cxn>
                  <a:cxn ang="0">
                    <a:pos x="98" y="28"/>
                  </a:cxn>
                  <a:cxn ang="0">
                    <a:pos x="80" y="16"/>
                  </a:cxn>
                  <a:cxn ang="0">
                    <a:pos x="61" y="8"/>
                  </a:cxn>
                  <a:cxn ang="0">
                    <a:pos x="41" y="2"/>
                  </a:cxn>
                  <a:cxn ang="0">
                    <a:pos x="23" y="0"/>
                  </a:cxn>
                  <a:cxn ang="0">
                    <a:pos x="9" y="1"/>
                  </a:cxn>
                  <a:cxn ang="0">
                    <a:pos x="0" y="6"/>
                  </a:cxn>
                  <a:cxn ang="0">
                    <a:pos x="16" y="10"/>
                  </a:cxn>
                  <a:cxn ang="0">
                    <a:pos x="33" y="14"/>
                  </a:cxn>
                  <a:cxn ang="0">
                    <a:pos x="48" y="17"/>
                  </a:cxn>
                  <a:cxn ang="0">
                    <a:pos x="63" y="22"/>
                  </a:cxn>
                  <a:cxn ang="0">
                    <a:pos x="77" y="28"/>
                  </a:cxn>
                  <a:cxn ang="0">
                    <a:pos x="90" y="36"/>
                  </a:cxn>
                  <a:cxn ang="0">
                    <a:pos x="101" y="46"/>
                  </a:cxn>
                  <a:cxn ang="0">
                    <a:pos x="108" y="6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9" name="Freeform 43"/>
              <p:cNvSpPr>
                <a:spLocks/>
              </p:cNvSpPr>
              <p:nvPr/>
            </p:nvSpPr>
            <p:spPr bwMode="auto">
              <a:xfrm>
                <a:off x="2575" y="2697"/>
                <a:ext cx="53" cy="63"/>
              </a:xfrm>
              <a:custGeom>
                <a:avLst/>
                <a:gdLst/>
                <a:ahLst/>
                <a:cxnLst>
                  <a:cxn ang="0">
                    <a:pos x="101" y="70"/>
                  </a:cxn>
                  <a:cxn ang="0">
                    <a:pos x="54" y="115"/>
                  </a:cxn>
                  <a:cxn ang="0">
                    <a:pos x="18" y="167"/>
                  </a:cxn>
                  <a:cxn ang="0">
                    <a:pos x="0" y="227"/>
                  </a:cxn>
                  <a:cxn ang="0">
                    <a:pos x="4" y="267"/>
                  </a:cxn>
                  <a:cxn ang="0">
                    <a:pos x="11" y="283"/>
                  </a:cxn>
                  <a:cxn ang="0">
                    <a:pos x="21" y="298"/>
                  </a:cxn>
                  <a:cxn ang="0">
                    <a:pos x="34" y="311"/>
                  </a:cxn>
                  <a:cxn ang="0">
                    <a:pos x="57" y="325"/>
                  </a:cxn>
                  <a:cxn ang="0">
                    <a:pos x="87" y="340"/>
                  </a:cxn>
                  <a:cxn ang="0">
                    <a:pos x="120" y="351"/>
                  </a:cxn>
                  <a:cxn ang="0">
                    <a:pos x="153" y="360"/>
                  </a:cxn>
                  <a:cxn ang="0">
                    <a:pos x="187" y="367"/>
                  </a:cxn>
                  <a:cxn ang="0">
                    <a:pos x="221" y="372"/>
                  </a:cxn>
                  <a:cxn ang="0">
                    <a:pos x="256" y="375"/>
                  </a:cxn>
                  <a:cxn ang="0">
                    <a:pos x="290" y="378"/>
                  </a:cxn>
                  <a:cxn ang="0">
                    <a:pos x="312" y="379"/>
                  </a:cxn>
                  <a:cxn ang="0">
                    <a:pos x="320" y="372"/>
                  </a:cxn>
                  <a:cxn ang="0">
                    <a:pos x="323" y="360"/>
                  </a:cxn>
                  <a:cxn ang="0">
                    <a:pos x="316" y="352"/>
                  </a:cxn>
                  <a:cxn ang="0">
                    <a:pos x="295" y="351"/>
                  </a:cxn>
                  <a:cxn ang="0">
                    <a:pos x="263" y="350"/>
                  </a:cxn>
                  <a:cxn ang="0">
                    <a:pos x="231" y="348"/>
                  </a:cxn>
                  <a:cxn ang="0">
                    <a:pos x="200" y="343"/>
                  </a:cxn>
                  <a:cxn ang="0">
                    <a:pos x="168" y="337"/>
                  </a:cxn>
                  <a:cxn ang="0">
                    <a:pos x="136" y="329"/>
                  </a:cxn>
                  <a:cxn ang="0">
                    <a:pos x="106" y="320"/>
                  </a:cxn>
                  <a:cxn ang="0">
                    <a:pos x="76" y="306"/>
                  </a:cxn>
                  <a:cxn ang="0">
                    <a:pos x="51" y="291"/>
                  </a:cxn>
                  <a:cxn ang="0">
                    <a:pos x="35" y="269"/>
                  </a:cxn>
                  <a:cxn ang="0">
                    <a:pos x="31" y="239"/>
                  </a:cxn>
                  <a:cxn ang="0">
                    <a:pos x="38" y="197"/>
                  </a:cxn>
                  <a:cxn ang="0">
                    <a:pos x="51" y="165"/>
                  </a:cxn>
                  <a:cxn ang="0">
                    <a:pos x="68" y="136"/>
                  </a:cxn>
                  <a:cxn ang="0">
                    <a:pos x="89" y="111"/>
                  </a:cxn>
                  <a:cxn ang="0">
                    <a:pos x="114" y="88"/>
                  </a:cxn>
                  <a:cxn ang="0">
                    <a:pos x="144" y="64"/>
                  </a:cxn>
                  <a:cxn ang="0">
                    <a:pos x="181" y="41"/>
                  </a:cxn>
                  <a:cxn ang="0">
                    <a:pos x="219" y="22"/>
                  </a:cxn>
                  <a:cxn ang="0">
                    <a:pos x="253" y="7"/>
                  </a:cxn>
                  <a:cxn ang="0">
                    <a:pos x="255" y="0"/>
                  </a:cxn>
                  <a:cxn ang="0">
                    <a:pos x="221" y="5"/>
                  </a:cxn>
                  <a:cxn ang="0">
                    <a:pos x="181" y="19"/>
                  </a:cxn>
                  <a:cxn ang="0">
                    <a:pos x="142" y="39"/>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20" name="Freeform 44"/>
              <p:cNvSpPr>
                <a:spLocks/>
              </p:cNvSpPr>
              <p:nvPr/>
            </p:nvSpPr>
            <p:spPr bwMode="auto">
              <a:xfrm>
                <a:off x="2650" y="2695"/>
                <a:ext cx="47" cy="42"/>
              </a:xfrm>
              <a:custGeom>
                <a:avLst/>
                <a:gdLst/>
                <a:ahLst/>
                <a:cxnLst>
                  <a:cxn ang="0">
                    <a:pos x="235" y="78"/>
                  </a:cxn>
                  <a:cxn ang="0">
                    <a:pos x="248" y="92"/>
                  </a:cxn>
                  <a:cxn ang="0">
                    <a:pos x="255" y="108"/>
                  </a:cxn>
                  <a:cxn ang="0">
                    <a:pos x="259" y="125"/>
                  </a:cxn>
                  <a:cxn ang="0">
                    <a:pos x="259" y="144"/>
                  </a:cxn>
                  <a:cxn ang="0">
                    <a:pos x="257" y="159"/>
                  </a:cxn>
                  <a:cxn ang="0">
                    <a:pos x="252" y="171"/>
                  </a:cxn>
                  <a:cxn ang="0">
                    <a:pos x="244" y="184"/>
                  </a:cxn>
                  <a:cxn ang="0">
                    <a:pos x="236" y="194"/>
                  </a:cxn>
                  <a:cxn ang="0">
                    <a:pos x="225" y="206"/>
                  </a:cxn>
                  <a:cxn ang="0">
                    <a:pos x="215" y="215"/>
                  </a:cxn>
                  <a:cxn ang="0">
                    <a:pos x="204" y="225"/>
                  </a:cxn>
                  <a:cxn ang="0">
                    <a:pos x="194" y="236"/>
                  </a:cxn>
                  <a:cxn ang="0">
                    <a:pos x="191" y="239"/>
                  </a:cxn>
                  <a:cxn ang="0">
                    <a:pos x="190" y="242"/>
                  </a:cxn>
                  <a:cxn ang="0">
                    <a:pos x="191" y="246"/>
                  </a:cxn>
                  <a:cxn ang="0">
                    <a:pos x="194" y="249"/>
                  </a:cxn>
                  <a:cxn ang="0">
                    <a:pos x="197" y="252"/>
                  </a:cxn>
                  <a:cxn ang="0">
                    <a:pos x="201" y="253"/>
                  </a:cxn>
                  <a:cxn ang="0">
                    <a:pos x="205" y="252"/>
                  </a:cxn>
                  <a:cxn ang="0">
                    <a:pos x="209" y="249"/>
                  </a:cxn>
                  <a:cxn ang="0">
                    <a:pos x="232" y="234"/>
                  </a:cxn>
                  <a:cxn ang="0">
                    <a:pos x="251" y="215"/>
                  </a:cxn>
                  <a:cxn ang="0">
                    <a:pos x="267" y="192"/>
                  </a:cxn>
                  <a:cxn ang="0">
                    <a:pos x="278" y="168"/>
                  </a:cxn>
                  <a:cxn ang="0">
                    <a:pos x="282" y="141"/>
                  </a:cxn>
                  <a:cxn ang="0">
                    <a:pos x="279" y="116"/>
                  </a:cxn>
                  <a:cxn ang="0">
                    <a:pos x="270" y="92"/>
                  </a:cxn>
                  <a:cxn ang="0">
                    <a:pos x="251" y="70"/>
                  </a:cxn>
                  <a:cxn ang="0">
                    <a:pos x="237" y="59"/>
                  </a:cxn>
                  <a:cxn ang="0">
                    <a:pos x="221" y="48"/>
                  </a:cxn>
                  <a:cxn ang="0">
                    <a:pos x="202" y="39"/>
                  </a:cxn>
                  <a:cxn ang="0">
                    <a:pos x="183" y="31"/>
                  </a:cxn>
                  <a:cxn ang="0">
                    <a:pos x="163" y="24"/>
                  </a:cxn>
                  <a:cxn ang="0">
                    <a:pos x="142" y="18"/>
                  </a:cxn>
                  <a:cxn ang="0">
                    <a:pos x="122" y="13"/>
                  </a:cxn>
                  <a:cxn ang="0">
                    <a:pos x="101" y="8"/>
                  </a:cxn>
                  <a:cxn ang="0">
                    <a:pos x="82" y="5"/>
                  </a:cxn>
                  <a:cxn ang="0">
                    <a:pos x="63" y="2"/>
                  </a:cxn>
                  <a:cxn ang="0">
                    <a:pos x="47" y="0"/>
                  </a:cxn>
                  <a:cxn ang="0">
                    <a:pos x="32" y="0"/>
                  </a:cxn>
                  <a:cxn ang="0">
                    <a:pos x="19" y="0"/>
                  </a:cxn>
                  <a:cxn ang="0">
                    <a:pos x="10" y="1"/>
                  </a:cxn>
                  <a:cxn ang="0">
                    <a:pos x="4" y="4"/>
                  </a:cxn>
                  <a:cxn ang="0">
                    <a:pos x="0" y="6"/>
                  </a:cxn>
                  <a:cxn ang="0">
                    <a:pos x="12" y="8"/>
                  </a:cxn>
                  <a:cxn ang="0">
                    <a:pos x="25" y="9"/>
                  </a:cxn>
                  <a:cxn ang="0">
                    <a:pos x="38" y="12"/>
                  </a:cxn>
                  <a:cxn ang="0">
                    <a:pos x="52" y="14"/>
                  </a:cxn>
                  <a:cxn ang="0">
                    <a:pos x="67" y="16"/>
                  </a:cxn>
                  <a:cxn ang="0">
                    <a:pos x="82" y="18"/>
                  </a:cxn>
                  <a:cxn ang="0">
                    <a:pos x="97" y="22"/>
                  </a:cxn>
                  <a:cxn ang="0">
                    <a:pos x="114" y="25"/>
                  </a:cxn>
                  <a:cxn ang="0">
                    <a:pos x="129" y="30"/>
                  </a:cxn>
                  <a:cxn ang="0">
                    <a:pos x="146" y="35"/>
                  </a:cxn>
                  <a:cxn ang="0">
                    <a:pos x="162" y="40"/>
                  </a:cxn>
                  <a:cxn ang="0">
                    <a:pos x="177" y="46"/>
                  </a:cxn>
                  <a:cxn ang="0">
                    <a:pos x="192" y="53"/>
                  </a:cxn>
                  <a:cxn ang="0">
                    <a:pos x="208" y="60"/>
                  </a:cxn>
                  <a:cxn ang="0">
                    <a:pos x="222" y="69"/>
                  </a:cxn>
                  <a:cxn ang="0">
                    <a:pos x="235" y="78"/>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21" name="Freeform 45"/>
              <p:cNvSpPr>
                <a:spLocks/>
              </p:cNvSpPr>
              <p:nvPr/>
            </p:nvSpPr>
            <p:spPr bwMode="auto">
              <a:xfrm>
                <a:off x="2556" y="2718"/>
                <a:ext cx="19" cy="39"/>
              </a:xfrm>
              <a:custGeom>
                <a:avLst/>
                <a:gdLst/>
                <a:ahLst/>
                <a:cxnLst>
                  <a:cxn ang="0">
                    <a:pos x="0" y="128"/>
                  </a:cxn>
                  <a:cxn ang="0">
                    <a:pos x="0" y="148"/>
                  </a:cxn>
                  <a:cxn ang="0">
                    <a:pos x="5" y="166"/>
                  </a:cxn>
                  <a:cxn ang="0">
                    <a:pos x="13" y="184"/>
                  </a:cxn>
                  <a:cxn ang="0">
                    <a:pos x="24" y="198"/>
                  </a:cxn>
                  <a:cxn ang="0">
                    <a:pos x="39" y="211"/>
                  </a:cxn>
                  <a:cxn ang="0">
                    <a:pos x="55" y="223"/>
                  </a:cxn>
                  <a:cxn ang="0">
                    <a:pos x="74" y="231"/>
                  </a:cxn>
                  <a:cxn ang="0">
                    <a:pos x="92" y="235"/>
                  </a:cxn>
                  <a:cxn ang="0">
                    <a:pos x="98" y="236"/>
                  </a:cxn>
                  <a:cxn ang="0">
                    <a:pos x="104" y="234"/>
                  </a:cxn>
                  <a:cxn ang="0">
                    <a:pos x="109" y="231"/>
                  </a:cxn>
                  <a:cxn ang="0">
                    <a:pos x="111" y="226"/>
                  </a:cxn>
                  <a:cxn ang="0">
                    <a:pos x="111" y="220"/>
                  </a:cxn>
                  <a:cxn ang="0">
                    <a:pos x="110" y="215"/>
                  </a:cxn>
                  <a:cxn ang="0">
                    <a:pos x="107" y="210"/>
                  </a:cxn>
                  <a:cxn ang="0">
                    <a:pos x="101" y="208"/>
                  </a:cxn>
                  <a:cxn ang="0">
                    <a:pos x="82" y="201"/>
                  </a:cxn>
                  <a:cxn ang="0">
                    <a:pos x="64" y="192"/>
                  </a:cxn>
                  <a:cxn ang="0">
                    <a:pos x="50" y="179"/>
                  </a:cxn>
                  <a:cxn ang="0">
                    <a:pos x="40" y="165"/>
                  </a:cxn>
                  <a:cxn ang="0">
                    <a:pos x="33" y="148"/>
                  </a:cxn>
                  <a:cxn ang="0">
                    <a:pos x="29" y="130"/>
                  </a:cxn>
                  <a:cxn ang="0">
                    <a:pos x="29" y="110"/>
                  </a:cxn>
                  <a:cxn ang="0">
                    <a:pos x="35" y="89"/>
                  </a:cxn>
                  <a:cxn ang="0">
                    <a:pos x="43" y="74"/>
                  </a:cxn>
                  <a:cxn ang="0">
                    <a:pos x="56" y="60"/>
                  </a:cxn>
                  <a:cxn ang="0">
                    <a:pos x="70" y="46"/>
                  </a:cxn>
                  <a:cxn ang="0">
                    <a:pos x="85" y="33"/>
                  </a:cxn>
                  <a:cxn ang="0">
                    <a:pos x="98" y="23"/>
                  </a:cxn>
                  <a:cxn ang="0">
                    <a:pos x="109" y="12"/>
                  </a:cxn>
                  <a:cxn ang="0">
                    <a:pos x="115" y="6"/>
                  </a:cxn>
                  <a:cxn ang="0">
                    <a:pos x="115" y="0"/>
                  </a:cxn>
                  <a:cxn ang="0">
                    <a:pos x="102" y="4"/>
                  </a:cxn>
                  <a:cxn ang="0">
                    <a:pos x="85" y="12"/>
                  </a:cxn>
                  <a:cxn ang="0">
                    <a:pos x="68" y="26"/>
                  </a:cxn>
                  <a:cxn ang="0">
                    <a:pos x="49" y="42"/>
                  </a:cxn>
                  <a:cxn ang="0">
                    <a:pos x="32" y="61"/>
                  </a:cxn>
                  <a:cxn ang="0">
                    <a:pos x="17" y="82"/>
                  </a:cxn>
                  <a:cxn ang="0">
                    <a:pos x="6" y="105"/>
                  </a:cxn>
                  <a:cxn ang="0">
                    <a:pos x="0" y="128"/>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22" name="Freeform 46"/>
              <p:cNvSpPr>
                <a:spLocks/>
              </p:cNvSpPr>
              <p:nvPr/>
            </p:nvSpPr>
            <p:spPr bwMode="auto">
              <a:xfrm>
                <a:off x="2689" y="2692"/>
                <a:ext cx="41" cy="52"/>
              </a:xfrm>
              <a:custGeom>
                <a:avLst/>
                <a:gdLst/>
                <a:ahLst/>
                <a:cxnLst>
                  <a:cxn ang="0">
                    <a:pos x="208" y="124"/>
                  </a:cxn>
                  <a:cxn ang="0">
                    <a:pos x="220" y="144"/>
                  </a:cxn>
                  <a:cxn ang="0">
                    <a:pos x="226" y="164"/>
                  </a:cxn>
                  <a:cxn ang="0">
                    <a:pos x="222" y="187"/>
                  </a:cxn>
                  <a:cxn ang="0">
                    <a:pos x="208" y="209"/>
                  </a:cxn>
                  <a:cxn ang="0">
                    <a:pos x="188" y="229"/>
                  </a:cxn>
                  <a:cxn ang="0">
                    <a:pos x="166" y="246"/>
                  </a:cxn>
                  <a:cxn ang="0">
                    <a:pos x="142" y="264"/>
                  </a:cxn>
                  <a:cxn ang="0">
                    <a:pos x="128" y="278"/>
                  </a:cxn>
                  <a:cxn ang="0">
                    <a:pos x="124" y="287"/>
                  </a:cxn>
                  <a:cxn ang="0">
                    <a:pos x="120" y="296"/>
                  </a:cxn>
                  <a:cxn ang="0">
                    <a:pos x="122" y="306"/>
                  </a:cxn>
                  <a:cxn ang="0">
                    <a:pos x="131" y="310"/>
                  </a:cxn>
                  <a:cxn ang="0">
                    <a:pos x="139" y="309"/>
                  </a:cxn>
                  <a:cxn ang="0">
                    <a:pos x="154" y="292"/>
                  </a:cxn>
                  <a:cxn ang="0">
                    <a:pos x="180" y="269"/>
                  </a:cxn>
                  <a:cxn ang="0">
                    <a:pos x="207" y="246"/>
                  </a:cxn>
                  <a:cxn ang="0">
                    <a:pos x="230" y="219"/>
                  </a:cxn>
                  <a:cxn ang="0">
                    <a:pos x="244" y="186"/>
                  </a:cxn>
                  <a:cxn ang="0">
                    <a:pos x="243" y="152"/>
                  </a:cxn>
                  <a:cxn ang="0">
                    <a:pos x="228" y="119"/>
                  </a:cxn>
                  <a:cxn ang="0">
                    <a:pos x="203" y="93"/>
                  </a:cxn>
                  <a:cxn ang="0">
                    <a:pos x="176" y="76"/>
                  </a:cxn>
                  <a:cxn ang="0">
                    <a:pos x="151" y="61"/>
                  </a:cxn>
                  <a:cxn ang="0">
                    <a:pos x="122" y="46"/>
                  </a:cxn>
                  <a:cxn ang="0">
                    <a:pos x="93" y="31"/>
                  </a:cxn>
                  <a:cxn ang="0">
                    <a:pos x="66" y="18"/>
                  </a:cxn>
                  <a:cxn ang="0">
                    <a:pos x="40" y="8"/>
                  </a:cxn>
                  <a:cxn ang="0">
                    <a:pos x="20" y="1"/>
                  </a:cxn>
                  <a:cxn ang="0">
                    <a:pos x="5" y="0"/>
                  </a:cxn>
                  <a:cxn ang="0">
                    <a:pos x="11" y="8"/>
                  </a:cxn>
                  <a:cxn ang="0">
                    <a:pos x="36" y="20"/>
                  </a:cxn>
                  <a:cxn ang="0">
                    <a:pos x="60" y="31"/>
                  </a:cxn>
                  <a:cxn ang="0">
                    <a:pos x="86" y="44"/>
                  </a:cxn>
                  <a:cxn ang="0">
                    <a:pos x="113" y="57"/>
                  </a:cxn>
                  <a:cxn ang="0">
                    <a:pos x="139" y="71"/>
                  </a:cxn>
                  <a:cxn ang="0">
                    <a:pos x="165" y="88"/>
                  </a:cxn>
                  <a:cxn ang="0">
                    <a:pos x="188" y="106"/>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grpSp>
        <p:grpSp>
          <p:nvGrpSpPr>
            <p:cNvPr id="125972" name="Group 47"/>
            <p:cNvGrpSpPr>
              <a:grpSpLocks/>
            </p:cNvGrpSpPr>
            <p:nvPr/>
          </p:nvGrpSpPr>
          <p:grpSpPr bwMode="auto">
            <a:xfrm>
              <a:off x="2581" y="2412"/>
              <a:ext cx="251" cy="407"/>
              <a:chOff x="2870" y="1518"/>
              <a:chExt cx="292" cy="320"/>
            </a:xfrm>
          </p:grpSpPr>
          <p:graphicFrame>
            <p:nvGraphicFramePr>
              <p:cNvPr id="126032" name="Object 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543" name="Clip" r:id="rId16" imgW="826829" imgH="840406" progId="">
                      <p:embed/>
                    </p:oleObj>
                  </mc:Choice>
                  <mc:Fallback>
                    <p:oleObj name="Clip" r:id="rId16" imgW="826829" imgH="840406" progId="">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33" name="Object 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544" name="Clip" r:id="rId17" imgW="1268295" imgH="1199426" progId="">
                      <p:embed/>
                    </p:oleObj>
                  </mc:Choice>
                  <mc:Fallback>
                    <p:oleObj name="Clip" r:id="rId17" imgW="1268295" imgH="1199426" progId="">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73" name="Group 50"/>
            <p:cNvGrpSpPr>
              <a:grpSpLocks/>
            </p:cNvGrpSpPr>
            <p:nvPr/>
          </p:nvGrpSpPr>
          <p:grpSpPr bwMode="auto">
            <a:xfrm>
              <a:off x="2687" y="3070"/>
              <a:ext cx="251" cy="408"/>
              <a:chOff x="2870" y="1518"/>
              <a:chExt cx="292" cy="320"/>
            </a:xfrm>
          </p:grpSpPr>
          <p:graphicFrame>
            <p:nvGraphicFramePr>
              <p:cNvPr id="126030" name="Object 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545" name="Clip" r:id="rId18" imgW="826829" imgH="840406" progId="">
                      <p:embed/>
                    </p:oleObj>
                  </mc:Choice>
                  <mc:Fallback>
                    <p:oleObj name="Clip" r:id="rId18" imgW="826829" imgH="840406" progId="">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31" name="Object 1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546" name="Clip" r:id="rId19" imgW="1268295" imgH="1199426" progId="">
                      <p:embed/>
                    </p:oleObj>
                  </mc:Choice>
                  <mc:Fallback>
                    <p:oleObj name="Clip" r:id="rId19" imgW="1268295" imgH="1199426" progId="">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74" name="Group 53"/>
            <p:cNvGrpSpPr>
              <a:grpSpLocks/>
            </p:cNvGrpSpPr>
            <p:nvPr/>
          </p:nvGrpSpPr>
          <p:grpSpPr bwMode="auto">
            <a:xfrm>
              <a:off x="3401" y="2440"/>
              <a:ext cx="250" cy="408"/>
              <a:chOff x="2870" y="1518"/>
              <a:chExt cx="292" cy="320"/>
            </a:xfrm>
          </p:grpSpPr>
          <p:graphicFrame>
            <p:nvGraphicFramePr>
              <p:cNvPr id="126028"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547" name="Clip" r:id="rId20" imgW="826829" imgH="840406" progId="">
                      <p:embed/>
                    </p:oleObj>
                  </mc:Choice>
                  <mc:Fallback>
                    <p:oleObj name="Clip" r:id="rId20" imgW="826829" imgH="840406" progId="">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29"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548" name="Clip" r:id="rId21" imgW="1268295" imgH="1199426" progId="">
                      <p:embed/>
                    </p:oleObj>
                  </mc:Choice>
                  <mc:Fallback>
                    <p:oleObj name="Clip" r:id="rId21" imgW="1268295" imgH="1199426" progId="">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75" name="Group 56"/>
            <p:cNvGrpSpPr>
              <a:grpSpLocks/>
            </p:cNvGrpSpPr>
            <p:nvPr/>
          </p:nvGrpSpPr>
          <p:grpSpPr bwMode="auto">
            <a:xfrm>
              <a:off x="4184" y="3506"/>
              <a:ext cx="186" cy="188"/>
              <a:chOff x="2274" y="2821"/>
              <a:chExt cx="215" cy="238"/>
            </a:xfrm>
          </p:grpSpPr>
          <p:sp>
            <p:nvSpPr>
              <p:cNvPr id="1995833" name="Freeform 57"/>
              <p:cNvSpPr>
                <a:spLocks noEditPoints="1"/>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 ang="0">
                    <a:pos x="376" y="18"/>
                  </a:cxn>
                  <a:cxn ang="0">
                    <a:pos x="33" y="18"/>
                  </a:cxn>
                  <a:cxn ang="0">
                    <a:pos x="37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headEnd/>
                <a:tailEnd/>
              </a:ln>
            </p:spPr>
            <p:txBody>
              <a:bodyPr/>
              <a:lstStyle/>
              <a:p>
                <a:pPr eaLnBrk="1" hangingPunct="1">
                  <a:defRPr/>
                </a:pPr>
                <a:endParaRPr lang="zh-CN" altLang="en-US">
                  <a:latin typeface="+mn-lt"/>
                </a:endParaRPr>
              </a:p>
            </p:txBody>
          </p:sp>
          <p:sp>
            <p:nvSpPr>
              <p:cNvPr id="1995834" name="Line 58"/>
              <p:cNvSpPr>
                <a:spLocks noChangeShapeType="1"/>
              </p:cNvSpPr>
              <p:nvPr/>
            </p:nvSpPr>
            <p:spPr bwMode="auto">
              <a:xfrm>
                <a:off x="2317" y="2951"/>
                <a:ext cx="30" cy="0"/>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35" name="Freeform 59"/>
              <p:cNvSpPr>
                <a:spLocks/>
              </p:cNvSpPr>
              <p:nvPr/>
            </p:nvSpPr>
            <p:spPr bwMode="auto">
              <a:xfrm>
                <a:off x="2317" y="2924"/>
                <a:ext cx="44" cy="109"/>
              </a:xfrm>
              <a:custGeom>
                <a:avLst/>
                <a:gdLst/>
                <a:ahLst/>
                <a:cxnLst>
                  <a:cxn ang="0">
                    <a:pos x="87" y="219"/>
                  </a:cxn>
                  <a:cxn ang="0">
                    <a:pos x="0" y="55"/>
                  </a:cxn>
                  <a:cxn ang="0">
                    <a:pos x="28" y="0"/>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36" name="Line 60"/>
              <p:cNvSpPr>
                <a:spLocks noChangeShapeType="1"/>
              </p:cNvSpPr>
              <p:nvPr/>
            </p:nvSpPr>
            <p:spPr bwMode="auto">
              <a:xfrm flipV="1">
                <a:off x="2299" y="2951"/>
                <a:ext cx="45" cy="81"/>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37" name="Freeform 61"/>
              <p:cNvSpPr>
                <a:spLocks/>
              </p:cNvSpPr>
              <p:nvPr/>
            </p:nvSpPr>
            <p:spPr bwMode="auto">
              <a:xfrm>
                <a:off x="2317" y="3005"/>
                <a:ext cx="87" cy="28"/>
              </a:xfrm>
              <a:custGeom>
                <a:avLst/>
                <a:gdLst/>
                <a:ahLst/>
                <a:cxnLst>
                  <a:cxn ang="0">
                    <a:pos x="28" y="55"/>
                  </a:cxn>
                  <a:cxn ang="0">
                    <a:pos x="0" y="0"/>
                  </a:cxn>
                  <a:cxn ang="0">
                    <a:pos x="172" y="0"/>
                  </a:cxn>
                  <a:cxn ang="0">
                    <a:pos x="146" y="55"/>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38" name="Line 62"/>
              <p:cNvSpPr>
                <a:spLocks noChangeShapeType="1"/>
              </p:cNvSpPr>
              <p:nvPr/>
            </p:nvSpPr>
            <p:spPr bwMode="auto">
              <a:xfrm flipH="1" flipV="1">
                <a:off x="2375" y="2960"/>
                <a:ext cx="46" cy="72"/>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39" name="Freeform 63"/>
              <p:cNvSpPr>
                <a:spLocks/>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40" name="Freeform 64"/>
              <p:cNvSpPr>
                <a:spLocks/>
              </p:cNvSpPr>
              <p:nvPr/>
            </p:nvSpPr>
            <p:spPr bwMode="auto">
              <a:xfrm>
                <a:off x="2290" y="3043"/>
                <a:ext cx="171" cy="1"/>
              </a:xfrm>
              <a:custGeom>
                <a:avLst/>
                <a:gdLst/>
                <a:ahLst/>
                <a:cxnLst>
                  <a:cxn ang="0">
                    <a:pos x="343" y="0"/>
                  </a:cxn>
                  <a:cxn ang="0">
                    <a:pos x="0" y="0"/>
                  </a:cxn>
                  <a:cxn ang="0">
                    <a:pos x="343" y="0"/>
                  </a:cxn>
                </a:cxnLst>
                <a:rect l="0" t="0" r="r" b="b"/>
                <a:pathLst>
                  <a:path w="343">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41" name="Rectangle 65"/>
              <p:cNvSpPr>
                <a:spLocks noChangeArrowheads="1"/>
              </p:cNvSpPr>
              <p:nvPr/>
            </p:nvSpPr>
            <p:spPr bwMode="auto">
              <a:xfrm>
                <a:off x="2347" y="2951"/>
                <a:ext cx="28" cy="81"/>
              </a:xfrm>
              <a:prstGeom prst="rect">
                <a:avLst/>
              </a:prstGeom>
              <a:solidFill>
                <a:srgbClr val="3333FF"/>
              </a:solidFill>
              <a:ln w="6350">
                <a:solidFill>
                  <a:srgbClr val="000000"/>
                </a:solidFill>
                <a:miter lim="800000"/>
                <a:headEnd/>
                <a:tailEnd/>
              </a:ln>
            </p:spPr>
            <p:txBody>
              <a:bodyPr/>
              <a:lstStyle/>
              <a:p>
                <a:pPr eaLnBrk="1" hangingPunct="1">
                  <a:defRPr/>
                </a:pPr>
                <a:endParaRPr lang="zh-CN" altLang="en-US">
                  <a:latin typeface="+mn-lt"/>
                </a:endParaRPr>
              </a:p>
            </p:txBody>
          </p:sp>
          <p:sp>
            <p:nvSpPr>
              <p:cNvPr id="1995842" name="Freeform 66"/>
              <p:cNvSpPr>
                <a:spLocks noEditPoints="1"/>
              </p:cNvSpPr>
              <p:nvPr/>
            </p:nvSpPr>
            <p:spPr bwMode="auto">
              <a:xfrm>
                <a:off x="2281" y="2821"/>
                <a:ext cx="208" cy="175"/>
              </a:xfrm>
              <a:custGeom>
                <a:avLst/>
                <a:gdLst/>
                <a:ahLst/>
                <a:cxnLst>
                  <a:cxn ang="0">
                    <a:pos x="1" y="32"/>
                  </a:cxn>
                  <a:cxn ang="0">
                    <a:pos x="3" y="78"/>
                  </a:cxn>
                  <a:cxn ang="0">
                    <a:pos x="18" y="130"/>
                  </a:cxn>
                  <a:cxn ang="0">
                    <a:pos x="51" y="185"/>
                  </a:cxn>
                  <a:cxn ang="0">
                    <a:pos x="97" y="236"/>
                  </a:cxn>
                  <a:cxn ang="0">
                    <a:pos x="151" y="282"/>
                  </a:cxn>
                  <a:cxn ang="0">
                    <a:pos x="212" y="318"/>
                  </a:cxn>
                  <a:cxn ang="0">
                    <a:pos x="270" y="341"/>
                  </a:cxn>
                  <a:cxn ang="0">
                    <a:pos x="325" y="350"/>
                  </a:cxn>
                  <a:cxn ang="0">
                    <a:pos x="371" y="341"/>
                  </a:cxn>
                  <a:cxn ang="0">
                    <a:pos x="402" y="318"/>
                  </a:cxn>
                  <a:cxn ang="0">
                    <a:pos x="406" y="309"/>
                  </a:cxn>
                  <a:cxn ang="0">
                    <a:pos x="382" y="316"/>
                  </a:cxn>
                  <a:cxn ang="0">
                    <a:pos x="343" y="307"/>
                  </a:cxn>
                  <a:cxn ang="0">
                    <a:pos x="295" y="288"/>
                  </a:cxn>
                  <a:cxn ang="0">
                    <a:pos x="239" y="259"/>
                  </a:cxn>
                  <a:cxn ang="0">
                    <a:pos x="182" y="220"/>
                  </a:cxn>
                  <a:cxn ang="0">
                    <a:pos x="126" y="178"/>
                  </a:cxn>
                  <a:cxn ang="0">
                    <a:pos x="76" y="131"/>
                  </a:cxn>
                  <a:cxn ang="0">
                    <a:pos x="38" y="89"/>
                  </a:cxn>
                  <a:cxn ang="0">
                    <a:pos x="14" y="51"/>
                  </a:cxn>
                  <a:cxn ang="0">
                    <a:pos x="5" y="23"/>
                  </a:cxn>
                  <a:cxn ang="0">
                    <a:pos x="8" y="12"/>
                  </a:cxn>
                  <a:cxn ang="0">
                    <a:pos x="24" y="0"/>
                  </a:cxn>
                  <a:cxn ang="0">
                    <a:pos x="56" y="2"/>
                  </a:cxn>
                  <a:cxn ang="0">
                    <a:pos x="100" y="16"/>
                  </a:cxn>
                  <a:cxn ang="0">
                    <a:pos x="153" y="41"/>
                  </a:cxn>
                  <a:cxn ang="0">
                    <a:pos x="210" y="74"/>
                  </a:cxn>
                  <a:cxn ang="0">
                    <a:pos x="268" y="115"/>
                  </a:cxn>
                  <a:cxn ang="0">
                    <a:pos x="321" y="160"/>
                  </a:cxn>
                  <a:cxn ang="0">
                    <a:pos x="365" y="204"/>
                  </a:cxn>
                  <a:cxn ang="0">
                    <a:pos x="396" y="245"/>
                  </a:cxn>
                  <a:cxn ang="0">
                    <a:pos x="412" y="279"/>
                  </a:cxn>
                  <a:cxn ang="0">
                    <a:pos x="412" y="302"/>
                  </a:cxn>
                  <a:cxn ang="0">
                    <a:pos x="396" y="314"/>
                  </a:cxn>
                  <a:cxn ang="0">
                    <a:pos x="365" y="313"/>
                  </a:cxn>
                  <a:cxn ang="0">
                    <a:pos x="321" y="300"/>
                  </a:cxn>
                  <a:cxn ang="0">
                    <a:pos x="268" y="275"/>
                  </a:cxn>
                  <a:cxn ang="0">
                    <a:pos x="210" y="240"/>
                  </a:cxn>
                  <a:cxn ang="0">
                    <a:pos x="153" y="199"/>
                  </a:cxn>
                  <a:cxn ang="0">
                    <a:pos x="100" y="154"/>
                  </a:cxn>
                  <a:cxn ang="0">
                    <a:pos x="56" y="110"/>
                  </a:cxn>
                  <a:cxn ang="0">
                    <a:pos x="24" y="69"/>
                  </a:cxn>
                  <a:cxn ang="0">
                    <a:pos x="8" y="35"/>
                  </a:cxn>
                  <a:cxn ang="0">
                    <a:pos x="8" y="12"/>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43" name="Line 67"/>
              <p:cNvSpPr>
                <a:spLocks noChangeShapeType="1"/>
              </p:cNvSpPr>
              <p:nvPr/>
            </p:nvSpPr>
            <p:spPr bwMode="auto">
              <a:xfrm flipH="1" flipV="1">
                <a:off x="2286" y="2824"/>
                <a:ext cx="135" cy="5"/>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44" name="Line 68"/>
              <p:cNvSpPr>
                <a:spLocks noChangeShapeType="1"/>
              </p:cNvSpPr>
              <p:nvPr/>
            </p:nvSpPr>
            <p:spPr bwMode="auto">
              <a:xfrm flipH="1">
                <a:off x="2372" y="2826"/>
                <a:ext cx="49" cy="103"/>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45" name="Line 69"/>
              <p:cNvSpPr>
                <a:spLocks noChangeShapeType="1"/>
              </p:cNvSpPr>
              <p:nvPr/>
            </p:nvSpPr>
            <p:spPr bwMode="auto">
              <a:xfrm>
                <a:off x="2421" y="2826"/>
                <a:ext cx="67" cy="144"/>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46" name="Freeform 70"/>
              <p:cNvSpPr>
                <a:spLocks/>
              </p:cNvSpPr>
              <p:nvPr/>
            </p:nvSpPr>
            <p:spPr bwMode="auto">
              <a:xfrm>
                <a:off x="2349" y="2902"/>
                <a:ext cx="51" cy="41"/>
              </a:xfrm>
              <a:custGeom>
                <a:avLst/>
                <a:gdLst/>
                <a:ahLst/>
                <a:cxnLst>
                  <a:cxn ang="0">
                    <a:pos x="0" y="3"/>
                  </a:cxn>
                  <a:cxn ang="0">
                    <a:pos x="4" y="0"/>
                  </a:cxn>
                  <a:cxn ang="0">
                    <a:pos x="13" y="1"/>
                  </a:cxn>
                  <a:cxn ang="0">
                    <a:pos x="24" y="3"/>
                  </a:cxn>
                  <a:cxn ang="0">
                    <a:pos x="37" y="10"/>
                  </a:cxn>
                  <a:cxn ang="0">
                    <a:pos x="51" y="19"/>
                  </a:cxn>
                  <a:cxn ang="0">
                    <a:pos x="66" y="30"/>
                  </a:cxn>
                  <a:cxn ang="0">
                    <a:pos x="79" y="40"/>
                  </a:cxn>
                  <a:cxn ang="0">
                    <a:pos x="90" y="51"/>
                  </a:cxn>
                  <a:cxn ang="0">
                    <a:pos x="97" y="62"/>
                  </a:cxn>
                  <a:cxn ang="0">
                    <a:pos x="101" y="71"/>
                  </a:cxn>
                  <a:cxn ang="0">
                    <a:pos x="101" y="76"/>
                  </a:cxn>
                  <a:cxn ang="0">
                    <a:pos x="97" y="80"/>
                  </a:cxn>
                  <a:cxn ang="0">
                    <a:pos x="90" y="78"/>
                  </a:cxn>
                  <a:cxn ang="0">
                    <a:pos x="79" y="74"/>
                  </a:cxn>
                  <a:cxn ang="0">
                    <a:pos x="66" y="69"/>
                  </a:cxn>
                  <a:cxn ang="0">
                    <a:pos x="51" y="60"/>
                  </a:cxn>
                  <a:cxn ang="0">
                    <a:pos x="37" y="49"/>
                  </a:cxn>
                  <a:cxn ang="0">
                    <a:pos x="23" y="39"/>
                  </a:cxn>
                  <a:cxn ang="0">
                    <a:pos x="13" y="28"/>
                  </a:cxn>
                  <a:cxn ang="0">
                    <a:pos x="4" y="17"/>
                  </a:cxn>
                  <a:cxn ang="0">
                    <a:pos x="0" y="8"/>
                  </a:cxn>
                  <a:cxn ang="0">
                    <a:pos x="0" y="3"/>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grpSp>
        <p:grpSp>
          <p:nvGrpSpPr>
            <p:cNvPr id="125976" name="Group 71"/>
            <p:cNvGrpSpPr>
              <a:grpSpLocks/>
            </p:cNvGrpSpPr>
            <p:nvPr/>
          </p:nvGrpSpPr>
          <p:grpSpPr bwMode="auto">
            <a:xfrm>
              <a:off x="4570" y="3512"/>
              <a:ext cx="187" cy="188"/>
              <a:chOff x="2274" y="2821"/>
              <a:chExt cx="215" cy="238"/>
            </a:xfrm>
          </p:grpSpPr>
          <p:sp>
            <p:nvSpPr>
              <p:cNvPr id="1995848" name="Freeform 72"/>
              <p:cNvSpPr>
                <a:spLocks noEditPoints="1"/>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 ang="0">
                    <a:pos x="376" y="18"/>
                  </a:cxn>
                  <a:cxn ang="0">
                    <a:pos x="33" y="18"/>
                  </a:cxn>
                  <a:cxn ang="0">
                    <a:pos x="37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headEnd/>
                <a:tailEnd/>
              </a:ln>
            </p:spPr>
            <p:txBody>
              <a:bodyPr/>
              <a:lstStyle/>
              <a:p>
                <a:pPr eaLnBrk="1" hangingPunct="1">
                  <a:defRPr/>
                </a:pPr>
                <a:endParaRPr lang="zh-CN" altLang="en-US">
                  <a:latin typeface="+mn-lt"/>
                </a:endParaRPr>
              </a:p>
            </p:txBody>
          </p:sp>
          <p:sp>
            <p:nvSpPr>
              <p:cNvPr id="1995849" name="Line 73"/>
              <p:cNvSpPr>
                <a:spLocks noChangeShapeType="1"/>
              </p:cNvSpPr>
              <p:nvPr/>
            </p:nvSpPr>
            <p:spPr bwMode="auto">
              <a:xfrm>
                <a:off x="2317" y="2951"/>
                <a:ext cx="30" cy="0"/>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50" name="Freeform 74"/>
              <p:cNvSpPr>
                <a:spLocks/>
              </p:cNvSpPr>
              <p:nvPr/>
            </p:nvSpPr>
            <p:spPr bwMode="auto">
              <a:xfrm>
                <a:off x="2317" y="2924"/>
                <a:ext cx="46" cy="109"/>
              </a:xfrm>
              <a:custGeom>
                <a:avLst/>
                <a:gdLst/>
                <a:ahLst/>
                <a:cxnLst>
                  <a:cxn ang="0">
                    <a:pos x="87" y="219"/>
                  </a:cxn>
                  <a:cxn ang="0">
                    <a:pos x="0" y="55"/>
                  </a:cxn>
                  <a:cxn ang="0">
                    <a:pos x="28" y="0"/>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1" name="Line 75"/>
              <p:cNvSpPr>
                <a:spLocks noChangeShapeType="1"/>
              </p:cNvSpPr>
              <p:nvPr/>
            </p:nvSpPr>
            <p:spPr bwMode="auto">
              <a:xfrm flipV="1">
                <a:off x="2300" y="2951"/>
                <a:ext cx="46" cy="81"/>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52" name="Freeform 76"/>
              <p:cNvSpPr>
                <a:spLocks/>
              </p:cNvSpPr>
              <p:nvPr/>
            </p:nvSpPr>
            <p:spPr bwMode="auto">
              <a:xfrm>
                <a:off x="2317" y="3005"/>
                <a:ext cx="86" cy="28"/>
              </a:xfrm>
              <a:custGeom>
                <a:avLst/>
                <a:gdLst/>
                <a:ahLst/>
                <a:cxnLst>
                  <a:cxn ang="0">
                    <a:pos x="28" y="55"/>
                  </a:cxn>
                  <a:cxn ang="0">
                    <a:pos x="0" y="0"/>
                  </a:cxn>
                  <a:cxn ang="0">
                    <a:pos x="172" y="0"/>
                  </a:cxn>
                  <a:cxn ang="0">
                    <a:pos x="146" y="55"/>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3" name="Line 77"/>
              <p:cNvSpPr>
                <a:spLocks noChangeShapeType="1"/>
              </p:cNvSpPr>
              <p:nvPr/>
            </p:nvSpPr>
            <p:spPr bwMode="auto">
              <a:xfrm flipH="1" flipV="1">
                <a:off x="2375" y="2960"/>
                <a:ext cx="46" cy="72"/>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54" name="Freeform 78"/>
              <p:cNvSpPr>
                <a:spLocks/>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5" name="Freeform 79"/>
              <p:cNvSpPr>
                <a:spLocks/>
              </p:cNvSpPr>
              <p:nvPr/>
            </p:nvSpPr>
            <p:spPr bwMode="auto">
              <a:xfrm>
                <a:off x="2290" y="3043"/>
                <a:ext cx="171" cy="1"/>
              </a:xfrm>
              <a:custGeom>
                <a:avLst/>
                <a:gdLst/>
                <a:ahLst/>
                <a:cxnLst>
                  <a:cxn ang="0">
                    <a:pos x="343" y="0"/>
                  </a:cxn>
                  <a:cxn ang="0">
                    <a:pos x="0" y="0"/>
                  </a:cxn>
                  <a:cxn ang="0">
                    <a:pos x="343" y="0"/>
                  </a:cxn>
                </a:cxnLst>
                <a:rect l="0" t="0" r="r" b="b"/>
                <a:pathLst>
                  <a:path w="343">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6" name="Rectangle 80"/>
              <p:cNvSpPr>
                <a:spLocks noChangeArrowheads="1"/>
              </p:cNvSpPr>
              <p:nvPr/>
            </p:nvSpPr>
            <p:spPr bwMode="auto">
              <a:xfrm>
                <a:off x="2346" y="2951"/>
                <a:ext cx="28" cy="81"/>
              </a:xfrm>
              <a:prstGeom prst="rect">
                <a:avLst/>
              </a:prstGeom>
              <a:solidFill>
                <a:srgbClr val="3333FF"/>
              </a:solidFill>
              <a:ln w="6350">
                <a:solidFill>
                  <a:srgbClr val="000000"/>
                </a:solidFill>
                <a:miter lim="800000"/>
                <a:headEnd/>
                <a:tailEnd/>
              </a:ln>
            </p:spPr>
            <p:txBody>
              <a:bodyPr/>
              <a:lstStyle/>
              <a:p>
                <a:pPr eaLnBrk="1" hangingPunct="1">
                  <a:defRPr/>
                </a:pPr>
                <a:endParaRPr lang="zh-CN" altLang="en-US">
                  <a:latin typeface="+mn-lt"/>
                </a:endParaRPr>
              </a:p>
            </p:txBody>
          </p:sp>
          <p:sp>
            <p:nvSpPr>
              <p:cNvPr id="1995857" name="Freeform 81"/>
              <p:cNvSpPr>
                <a:spLocks noEditPoints="1"/>
              </p:cNvSpPr>
              <p:nvPr/>
            </p:nvSpPr>
            <p:spPr bwMode="auto">
              <a:xfrm>
                <a:off x="2281" y="2821"/>
                <a:ext cx="208" cy="175"/>
              </a:xfrm>
              <a:custGeom>
                <a:avLst/>
                <a:gdLst/>
                <a:ahLst/>
                <a:cxnLst>
                  <a:cxn ang="0">
                    <a:pos x="1" y="32"/>
                  </a:cxn>
                  <a:cxn ang="0">
                    <a:pos x="3" y="78"/>
                  </a:cxn>
                  <a:cxn ang="0">
                    <a:pos x="18" y="130"/>
                  </a:cxn>
                  <a:cxn ang="0">
                    <a:pos x="51" y="185"/>
                  </a:cxn>
                  <a:cxn ang="0">
                    <a:pos x="97" y="236"/>
                  </a:cxn>
                  <a:cxn ang="0">
                    <a:pos x="151" y="282"/>
                  </a:cxn>
                  <a:cxn ang="0">
                    <a:pos x="212" y="318"/>
                  </a:cxn>
                  <a:cxn ang="0">
                    <a:pos x="270" y="341"/>
                  </a:cxn>
                  <a:cxn ang="0">
                    <a:pos x="325" y="350"/>
                  </a:cxn>
                  <a:cxn ang="0">
                    <a:pos x="371" y="341"/>
                  </a:cxn>
                  <a:cxn ang="0">
                    <a:pos x="402" y="318"/>
                  </a:cxn>
                  <a:cxn ang="0">
                    <a:pos x="406" y="309"/>
                  </a:cxn>
                  <a:cxn ang="0">
                    <a:pos x="382" y="316"/>
                  </a:cxn>
                  <a:cxn ang="0">
                    <a:pos x="343" y="307"/>
                  </a:cxn>
                  <a:cxn ang="0">
                    <a:pos x="295" y="288"/>
                  </a:cxn>
                  <a:cxn ang="0">
                    <a:pos x="239" y="259"/>
                  </a:cxn>
                  <a:cxn ang="0">
                    <a:pos x="182" y="220"/>
                  </a:cxn>
                  <a:cxn ang="0">
                    <a:pos x="126" y="178"/>
                  </a:cxn>
                  <a:cxn ang="0">
                    <a:pos x="76" y="131"/>
                  </a:cxn>
                  <a:cxn ang="0">
                    <a:pos x="38" y="89"/>
                  </a:cxn>
                  <a:cxn ang="0">
                    <a:pos x="14" y="51"/>
                  </a:cxn>
                  <a:cxn ang="0">
                    <a:pos x="5" y="23"/>
                  </a:cxn>
                  <a:cxn ang="0">
                    <a:pos x="8" y="12"/>
                  </a:cxn>
                  <a:cxn ang="0">
                    <a:pos x="24" y="0"/>
                  </a:cxn>
                  <a:cxn ang="0">
                    <a:pos x="56" y="2"/>
                  </a:cxn>
                  <a:cxn ang="0">
                    <a:pos x="100" y="16"/>
                  </a:cxn>
                  <a:cxn ang="0">
                    <a:pos x="153" y="41"/>
                  </a:cxn>
                  <a:cxn ang="0">
                    <a:pos x="210" y="74"/>
                  </a:cxn>
                  <a:cxn ang="0">
                    <a:pos x="268" y="115"/>
                  </a:cxn>
                  <a:cxn ang="0">
                    <a:pos x="321" y="160"/>
                  </a:cxn>
                  <a:cxn ang="0">
                    <a:pos x="365" y="204"/>
                  </a:cxn>
                  <a:cxn ang="0">
                    <a:pos x="396" y="245"/>
                  </a:cxn>
                  <a:cxn ang="0">
                    <a:pos x="412" y="279"/>
                  </a:cxn>
                  <a:cxn ang="0">
                    <a:pos x="412" y="302"/>
                  </a:cxn>
                  <a:cxn ang="0">
                    <a:pos x="396" y="314"/>
                  </a:cxn>
                  <a:cxn ang="0">
                    <a:pos x="365" y="313"/>
                  </a:cxn>
                  <a:cxn ang="0">
                    <a:pos x="321" y="300"/>
                  </a:cxn>
                  <a:cxn ang="0">
                    <a:pos x="268" y="275"/>
                  </a:cxn>
                  <a:cxn ang="0">
                    <a:pos x="210" y="240"/>
                  </a:cxn>
                  <a:cxn ang="0">
                    <a:pos x="153" y="199"/>
                  </a:cxn>
                  <a:cxn ang="0">
                    <a:pos x="100" y="154"/>
                  </a:cxn>
                  <a:cxn ang="0">
                    <a:pos x="56" y="110"/>
                  </a:cxn>
                  <a:cxn ang="0">
                    <a:pos x="24" y="69"/>
                  </a:cxn>
                  <a:cxn ang="0">
                    <a:pos x="8" y="35"/>
                  </a:cxn>
                  <a:cxn ang="0">
                    <a:pos x="8" y="12"/>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8" name="Line 82"/>
              <p:cNvSpPr>
                <a:spLocks noChangeShapeType="1"/>
              </p:cNvSpPr>
              <p:nvPr/>
            </p:nvSpPr>
            <p:spPr bwMode="auto">
              <a:xfrm flipH="1" flipV="1">
                <a:off x="2285" y="2824"/>
                <a:ext cx="136" cy="5"/>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59" name="Line 83"/>
              <p:cNvSpPr>
                <a:spLocks noChangeShapeType="1"/>
              </p:cNvSpPr>
              <p:nvPr/>
            </p:nvSpPr>
            <p:spPr bwMode="auto">
              <a:xfrm flipH="1">
                <a:off x="2372" y="2826"/>
                <a:ext cx="49" cy="103"/>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60" name="Line 84"/>
              <p:cNvSpPr>
                <a:spLocks noChangeShapeType="1"/>
              </p:cNvSpPr>
              <p:nvPr/>
            </p:nvSpPr>
            <p:spPr bwMode="auto">
              <a:xfrm>
                <a:off x="2421" y="2826"/>
                <a:ext cx="67" cy="144"/>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61" name="Freeform 85"/>
              <p:cNvSpPr>
                <a:spLocks/>
              </p:cNvSpPr>
              <p:nvPr/>
            </p:nvSpPr>
            <p:spPr bwMode="auto">
              <a:xfrm>
                <a:off x="2349" y="2902"/>
                <a:ext cx="52" cy="41"/>
              </a:xfrm>
              <a:custGeom>
                <a:avLst/>
                <a:gdLst/>
                <a:ahLst/>
                <a:cxnLst>
                  <a:cxn ang="0">
                    <a:pos x="0" y="3"/>
                  </a:cxn>
                  <a:cxn ang="0">
                    <a:pos x="4" y="0"/>
                  </a:cxn>
                  <a:cxn ang="0">
                    <a:pos x="13" y="1"/>
                  </a:cxn>
                  <a:cxn ang="0">
                    <a:pos x="24" y="3"/>
                  </a:cxn>
                  <a:cxn ang="0">
                    <a:pos x="37" y="10"/>
                  </a:cxn>
                  <a:cxn ang="0">
                    <a:pos x="51" y="19"/>
                  </a:cxn>
                  <a:cxn ang="0">
                    <a:pos x="66" y="30"/>
                  </a:cxn>
                  <a:cxn ang="0">
                    <a:pos x="79" y="40"/>
                  </a:cxn>
                  <a:cxn ang="0">
                    <a:pos x="90" y="51"/>
                  </a:cxn>
                  <a:cxn ang="0">
                    <a:pos x="97" y="62"/>
                  </a:cxn>
                  <a:cxn ang="0">
                    <a:pos x="101" y="71"/>
                  </a:cxn>
                  <a:cxn ang="0">
                    <a:pos x="101" y="76"/>
                  </a:cxn>
                  <a:cxn ang="0">
                    <a:pos x="97" y="80"/>
                  </a:cxn>
                  <a:cxn ang="0">
                    <a:pos x="90" y="78"/>
                  </a:cxn>
                  <a:cxn ang="0">
                    <a:pos x="79" y="74"/>
                  </a:cxn>
                  <a:cxn ang="0">
                    <a:pos x="66" y="69"/>
                  </a:cxn>
                  <a:cxn ang="0">
                    <a:pos x="51" y="60"/>
                  </a:cxn>
                  <a:cxn ang="0">
                    <a:pos x="37" y="49"/>
                  </a:cxn>
                  <a:cxn ang="0">
                    <a:pos x="23" y="39"/>
                  </a:cxn>
                  <a:cxn ang="0">
                    <a:pos x="13" y="28"/>
                  </a:cxn>
                  <a:cxn ang="0">
                    <a:pos x="4" y="17"/>
                  </a:cxn>
                  <a:cxn ang="0">
                    <a:pos x="0" y="8"/>
                  </a:cxn>
                  <a:cxn ang="0">
                    <a:pos x="0" y="3"/>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grpSp>
        <p:grpSp>
          <p:nvGrpSpPr>
            <p:cNvPr id="125977" name="Group 86"/>
            <p:cNvGrpSpPr>
              <a:grpSpLocks/>
            </p:cNvGrpSpPr>
            <p:nvPr/>
          </p:nvGrpSpPr>
          <p:grpSpPr bwMode="auto">
            <a:xfrm flipH="1">
              <a:off x="5006" y="3495"/>
              <a:ext cx="187" cy="188"/>
              <a:chOff x="2274" y="2821"/>
              <a:chExt cx="215" cy="238"/>
            </a:xfrm>
          </p:grpSpPr>
          <p:sp>
            <p:nvSpPr>
              <p:cNvPr id="1995863" name="Freeform 87"/>
              <p:cNvSpPr>
                <a:spLocks noEditPoints="1"/>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 ang="0">
                    <a:pos x="376" y="18"/>
                  </a:cxn>
                  <a:cxn ang="0">
                    <a:pos x="33" y="18"/>
                  </a:cxn>
                  <a:cxn ang="0">
                    <a:pos x="37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headEnd/>
                <a:tailEnd/>
              </a:ln>
            </p:spPr>
            <p:txBody>
              <a:bodyPr/>
              <a:lstStyle/>
              <a:p>
                <a:pPr eaLnBrk="1" hangingPunct="1">
                  <a:defRPr/>
                </a:pPr>
                <a:endParaRPr lang="zh-CN" altLang="en-US">
                  <a:latin typeface="+mn-lt"/>
                </a:endParaRPr>
              </a:p>
            </p:txBody>
          </p:sp>
          <p:sp>
            <p:nvSpPr>
              <p:cNvPr id="1995864" name="Line 88"/>
              <p:cNvSpPr>
                <a:spLocks noChangeShapeType="1"/>
              </p:cNvSpPr>
              <p:nvPr/>
            </p:nvSpPr>
            <p:spPr bwMode="auto">
              <a:xfrm>
                <a:off x="2317" y="2951"/>
                <a:ext cx="30" cy="0"/>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65" name="Freeform 89"/>
              <p:cNvSpPr>
                <a:spLocks/>
              </p:cNvSpPr>
              <p:nvPr/>
            </p:nvSpPr>
            <p:spPr bwMode="auto">
              <a:xfrm>
                <a:off x="2317" y="2924"/>
                <a:ext cx="46" cy="109"/>
              </a:xfrm>
              <a:custGeom>
                <a:avLst/>
                <a:gdLst/>
                <a:ahLst/>
                <a:cxnLst>
                  <a:cxn ang="0">
                    <a:pos x="87" y="219"/>
                  </a:cxn>
                  <a:cxn ang="0">
                    <a:pos x="0" y="55"/>
                  </a:cxn>
                  <a:cxn ang="0">
                    <a:pos x="28" y="0"/>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66" name="Line 90"/>
              <p:cNvSpPr>
                <a:spLocks noChangeShapeType="1"/>
              </p:cNvSpPr>
              <p:nvPr/>
            </p:nvSpPr>
            <p:spPr bwMode="auto">
              <a:xfrm flipV="1">
                <a:off x="2300" y="2951"/>
                <a:ext cx="46" cy="81"/>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67" name="Freeform 91"/>
              <p:cNvSpPr>
                <a:spLocks/>
              </p:cNvSpPr>
              <p:nvPr/>
            </p:nvSpPr>
            <p:spPr bwMode="auto">
              <a:xfrm>
                <a:off x="2317" y="3005"/>
                <a:ext cx="86" cy="28"/>
              </a:xfrm>
              <a:custGeom>
                <a:avLst/>
                <a:gdLst/>
                <a:ahLst/>
                <a:cxnLst>
                  <a:cxn ang="0">
                    <a:pos x="28" y="55"/>
                  </a:cxn>
                  <a:cxn ang="0">
                    <a:pos x="0" y="0"/>
                  </a:cxn>
                  <a:cxn ang="0">
                    <a:pos x="172" y="0"/>
                  </a:cxn>
                  <a:cxn ang="0">
                    <a:pos x="146" y="55"/>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68" name="Line 92"/>
              <p:cNvSpPr>
                <a:spLocks noChangeShapeType="1"/>
              </p:cNvSpPr>
              <p:nvPr/>
            </p:nvSpPr>
            <p:spPr bwMode="auto">
              <a:xfrm flipH="1" flipV="1">
                <a:off x="2375" y="2960"/>
                <a:ext cx="46" cy="72"/>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69" name="Freeform 93"/>
              <p:cNvSpPr>
                <a:spLocks/>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70" name="Freeform 94"/>
              <p:cNvSpPr>
                <a:spLocks/>
              </p:cNvSpPr>
              <p:nvPr/>
            </p:nvSpPr>
            <p:spPr bwMode="auto">
              <a:xfrm>
                <a:off x="2290" y="3043"/>
                <a:ext cx="171" cy="1"/>
              </a:xfrm>
              <a:custGeom>
                <a:avLst/>
                <a:gdLst/>
                <a:ahLst/>
                <a:cxnLst>
                  <a:cxn ang="0">
                    <a:pos x="343" y="0"/>
                  </a:cxn>
                  <a:cxn ang="0">
                    <a:pos x="0" y="0"/>
                  </a:cxn>
                  <a:cxn ang="0">
                    <a:pos x="343" y="0"/>
                  </a:cxn>
                </a:cxnLst>
                <a:rect l="0" t="0" r="r" b="b"/>
                <a:pathLst>
                  <a:path w="343">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71" name="Rectangle 95"/>
              <p:cNvSpPr>
                <a:spLocks noChangeArrowheads="1"/>
              </p:cNvSpPr>
              <p:nvPr/>
            </p:nvSpPr>
            <p:spPr bwMode="auto">
              <a:xfrm>
                <a:off x="2346" y="2951"/>
                <a:ext cx="28" cy="81"/>
              </a:xfrm>
              <a:prstGeom prst="rect">
                <a:avLst/>
              </a:prstGeom>
              <a:solidFill>
                <a:srgbClr val="3333FF"/>
              </a:solidFill>
              <a:ln w="6350">
                <a:solidFill>
                  <a:srgbClr val="000000"/>
                </a:solidFill>
                <a:miter lim="800000"/>
                <a:headEnd/>
                <a:tailEnd/>
              </a:ln>
            </p:spPr>
            <p:txBody>
              <a:bodyPr/>
              <a:lstStyle/>
              <a:p>
                <a:pPr eaLnBrk="1" hangingPunct="1">
                  <a:defRPr/>
                </a:pPr>
                <a:endParaRPr lang="zh-CN" altLang="en-US">
                  <a:latin typeface="+mn-lt"/>
                </a:endParaRPr>
              </a:p>
            </p:txBody>
          </p:sp>
          <p:sp>
            <p:nvSpPr>
              <p:cNvPr id="1995872" name="Freeform 96"/>
              <p:cNvSpPr>
                <a:spLocks noEditPoints="1"/>
              </p:cNvSpPr>
              <p:nvPr/>
            </p:nvSpPr>
            <p:spPr bwMode="auto">
              <a:xfrm>
                <a:off x="2281" y="2821"/>
                <a:ext cx="208" cy="175"/>
              </a:xfrm>
              <a:custGeom>
                <a:avLst/>
                <a:gdLst/>
                <a:ahLst/>
                <a:cxnLst>
                  <a:cxn ang="0">
                    <a:pos x="1" y="32"/>
                  </a:cxn>
                  <a:cxn ang="0">
                    <a:pos x="3" y="78"/>
                  </a:cxn>
                  <a:cxn ang="0">
                    <a:pos x="18" y="130"/>
                  </a:cxn>
                  <a:cxn ang="0">
                    <a:pos x="51" y="185"/>
                  </a:cxn>
                  <a:cxn ang="0">
                    <a:pos x="97" y="236"/>
                  </a:cxn>
                  <a:cxn ang="0">
                    <a:pos x="151" y="282"/>
                  </a:cxn>
                  <a:cxn ang="0">
                    <a:pos x="212" y="318"/>
                  </a:cxn>
                  <a:cxn ang="0">
                    <a:pos x="270" y="341"/>
                  </a:cxn>
                  <a:cxn ang="0">
                    <a:pos x="325" y="350"/>
                  </a:cxn>
                  <a:cxn ang="0">
                    <a:pos x="371" y="341"/>
                  </a:cxn>
                  <a:cxn ang="0">
                    <a:pos x="402" y="318"/>
                  </a:cxn>
                  <a:cxn ang="0">
                    <a:pos x="406" y="309"/>
                  </a:cxn>
                  <a:cxn ang="0">
                    <a:pos x="382" y="316"/>
                  </a:cxn>
                  <a:cxn ang="0">
                    <a:pos x="343" y="307"/>
                  </a:cxn>
                  <a:cxn ang="0">
                    <a:pos x="295" y="288"/>
                  </a:cxn>
                  <a:cxn ang="0">
                    <a:pos x="239" y="259"/>
                  </a:cxn>
                  <a:cxn ang="0">
                    <a:pos x="182" y="220"/>
                  </a:cxn>
                  <a:cxn ang="0">
                    <a:pos x="126" y="178"/>
                  </a:cxn>
                  <a:cxn ang="0">
                    <a:pos x="76" y="131"/>
                  </a:cxn>
                  <a:cxn ang="0">
                    <a:pos x="38" y="89"/>
                  </a:cxn>
                  <a:cxn ang="0">
                    <a:pos x="14" y="51"/>
                  </a:cxn>
                  <a:cxn ang="0">
                    <a:pos x="5" y="23"/>
                  </a:cxn>
                  <a:cxn ang="0">
                    <a:pos x="8" y="12"/>
                  </a:cxn>
                  <a:cxn ang="0">
                    <a:pos x="24" y="0"/>
                  </a:cxn>
                  <a:cxn ang="0">
                    <a:pos x="56" y="2"/>
                  </a:cxn>
                  <a:cxn ang="0">
                    <a:pos x="100" y="16"/>
                  </a:cxn>
                  <a:cxn ang="0">
                    <a:pos x="153" y="41"/>
                  </a:cxn>
                  <a:cxn ang="0">
                    <a:pos x="210" y="74"/>
                  </a:cxn>
                  <a:cxn ang="0">
                    <a:pos x="268" y="115"/>
                  </a:cxn>
                  <a:cxn ang="0">
                    <a:pos x="321" y="160"/>
                  </a:cxn>
                  <a:cxn ang="0">
                    <a:pos x="365" y="204"/>
                  </a:cxn>
                  <a:cxn ang="0">
                    <a:pos x="396" y="245"/>
                  </a:cxn>
                  <a:cxn ang="0">
                    <a:pos x="412" y="279"/>
                  </a:cxn>
                  <a:cxn ang="0">
                    <a:pos x="412" y="302"/>
                  </a:cxn>
                  <a:cxn ang="0">
                    <a:pos x="396" y="314"/>
                  </a:cxn>
                  <a:cxn ang="0">
                    <a:pos x="365" y="313"/>
                  </a:cxn>
                  <a:cxn ang="0">
                    <a:pos x="321" y="300"/>
                  </a:cxn>
                  <a:cxn ang="0">
                    <a:pos x="268" y="275"/>
                  </a:cxn>
                  <a:cxn ang="0">
                    <a:pos x="210" y="240"/>
                  </a:cxn>
                  <a:cxn ang="0">
                    <a:pos x="153" y="199"/>
                  </a:cxn>
                  <a:cxn ang="0">
                    <a:pos x="100" y="154"/>
                  </a:cxn>
                  <a:cxn ang="0">
                    <a:pos x="56" y="110"/>
                  </a:cxn>
                  <a:cxn ang="0">
                    <a:pos x="24" y="69"/>
                  </a:cxn>
                  <a:cxn ang="0">
                    <a:pos x="8" y="35"/>
                  </a:cxn>
                  <a:cxn ang="0">
                    <a:pos x="8" y="12"/>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73" name="Line 97"/>
              <p:cNvSpPr>
                <a:spLocks noChangeShapeType="1"/>
              </p:cNvSpPr>
              <p:nvPr/>
            </p:nvSpPr>
            <p:spPr bwMode="auto">
              <a:xfrm flipH="1" flipV="1">
                <a:off x="2285" y="2824"/>
                <a:ext cx="136" cy="5"/>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74" name="Line 98"/>
              <p:cNvSpPr>
                <a:spLocks noChangeShapeType="1"/>
              </p:cNvSpPr>
              <p:nvPr/>
            </p:nvSpPr>
            <p:spPr bwMode="auto">
              <a:xfrm flipH="1">
                <a:off x="2372" y="2826"/>
                <a:ext cx="49" cy="103"/>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75" name="Line 99"/>
              <p:cNvSpPr>
                <a:spLocks noChangeShapeType="1"/>
              </p:cNvSpPr>
              <p:nvPr/>
            </p:nvSpPr>
            <p:spPr bwMode="auto">
              <a:xfrm>
                <a:off x="2421" y="2826"/>
                <a:ext cx="67" cy="144"/>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76" name="Freeform 100"/>
              <p:cNvSpPr>
                <a:spLocks/>
              </p:cNvSpPr>
              <p:nvPr/>
            </p:nvSpPr>
            <p:spPr bwMode="auto">
              <a:xfrm>
                <a:off x="2349" y="2902"/>
                <a:ext cx="52" cy="41"/>
              </a:xfrm>
              <a:custGeom>
                <a:avLst/>
                <a:gdLst/>
                <a:ahLst/>
                <a:cxnLst>
                  <a:cxn ang="0">
                    <a:pos x="0" y="3"/>
                  </a:cxn>
                  <a:cxn ang="0">
                    <a:pos x="4" y="0"/>
                  </a:cxn>
                  <a:cxn ang="0">
                    <a:pos x="13" y="1"/>
                  </a:cxn>
                  <a:cxn ang="0">
                    <a:pos x="24" y="3"/>
                  </a:cxn>
                  <a:cxn ang="0">
                    <a:pos x="37" y="10"/>
                  </a:cxn>
                  <a:cxn ang="0">
                    <a:pos x="51" y="19"/>
                  </a:cxn>
                  <a:cxn ang="0">
                    <a:pos x="66" y="30"/>
                  </a:cxn>
                  <a:cxn ang="0">
                    <a:pos x="79" y="40"/>
                  </a:cxn>
                  <a:cxn ang="0">
                    <a:pos x="90" y="51"/>
                  </a:cxn>
                  <a:cxn ang="0">
                    <a:pos x="97" y="62"/>
                  </a:cxn>
                  <a:cxn ang="0">
                    <a:pos x="101" y="71"/>
                  </a:cxn>
                  <a:cxn ang="0">
                    <a:pos x="101" y="76"/>
                  </a:cxn>
                  <a:cxn ang="0">
                    <a:pos x="97" y="80"/>
                  </a:cxn>
                  <a:cxn ang="0">
                    <a:pos x="90" y="78"/>
                  </a:cxn>
                  <a:cxn ang="0">
                    <a:pos x="79" y="74"/>
                  </a:cxn>
                  <a:cxn ang="0">
                    <a:pos x="66" y="69"/>
                  </a:cxn>
                  <a:cxn ang="0">
                    <a:pos x="51" y="60"/>
                  </a:cxn>
                  <a:cxn ang="0">
                    <a:pos x="37" y="49"/>
                  </a:cxn>
                  <a:cxn ang="0">
                    <a:pos x="23" y="39"/>
                  </a:cxn>
                  <a:cxn ang="0">
                    <a:pos x="13" y="28"/>
                  </a:cxn>
                  <a:cxn ang="0">
                    <a:pos x="4" y="17"/>
                  </a:cxn>
                  <a:cxn ang="0">
                    <a:pos x="0" y="8"/>
                  </a:cxn>
                  <a:cxn ang="0">
                    <a:pos x="0" y="3"/>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grpSp>
        <p:pic>
          <p:nvPicPr>
            <p:cNvPr id="125978" name="Picture 101" descr="MMj03957750000[1]"/>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4502" y="2461"/>
              <a:ext cx="356"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5979" name="Object 6"/>
            <p:cNvGraphicFramePr>
              <a:graphicFrameLocks noChangeAspect="1"/>
            </p:cNvGraphicFramePr>
            <p:nvPr/>
          </p:nvGraphicFramePr>
          <p:xfrm>
            <a:off x="891" y="1979"/>
            <a:ext cx="404" cy="438"/>
          </p:xfrm>
          <a:graphic>
            <a:graphicData uri="http://schemas.openxmlformats.org/presentationml/2006/ole">
              <mc:AlternateContent xmlns:mc="http://schemas.openxmlformats.org/markup-compatibility/2006">
                <mc:Choice xmlns:v="urn:schemas-microsoft-com:vml" Requires="v">
                  <p:oleObj spid="_x0000_s126549" name="Clip" r:id="rId23" imgW="1307263" imgH="1084139" progId="">
                    <p:embed/>
                  </p:oleObj>
                </mc:Choice>
                <mc:Fallback>
                  <p:oleObj name="Clip" r:id="rId23" imgW="1307263" imgH="1084139"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 y="1979"/>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5880" name="Line 104"/>
            <p:cNvSpPr>
              <a:spLocks noChangeShapeType="1"/>
            </p:cNvSpPr>
            <p:nvPr/>
          </p:nvSpPr>
          <p:spPr bwMode="auto">
            <a:xfrm>
              <a:off x="1257" y="2302"/>
              <a:ext cx="223" cy="1"/>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81" name="Line 105"/>
            <p:cNvSpPr>
              <a:spLocks noChangeShapeType="1"/>
            </p:cNvSpPr>
            <p:nvPr/>
          </p:nvSpPr>
          <p:spPr bwMode="auto">
            <a:xfrm>
              <a:off x="1257" y="2302"/>
              <a:ext cx="223" cy="1"/>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82" name="Line 106"/>
            <p:cNvSpPr>
              <a:spLocks noChangeShapeType="1"/>
            </p:cNvSpPr>
            <p:nvPr/>
          </p:nvSpPr>
          <p:spPr bwMode="auto">
            <a:xfrm>
              <a:off x="1194" y="3062"/>
              <a:ext cx="175" cy="2"/>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86" name="Line 110"/>
            <p:cNvSpPr>
              <a:spLocks noChangeShapeType="1"/>
            </p:cNvSpPr>
            <p:nvPr/>
          </p:nvSpPr>
          <p:spPr bwMode="auto">
            <a:xfrm flipH="1">
              <a:off x="4377" y="2840"/>
              <a:ext cx="227" cy="590"/>
            </a:xfrm>
            <a:prstGeom prst="line">
              <a:avLst/>
            </a:prstGeom>
            <a:noFill/>
            <a:ln w="19050">
              <a:solidFill>
                <a:schemeClr val="tx1"/>
              </a:solidFill>
              <a:prstDash val="dash"/>
              <a:round/>
              <a:headEnd/>
              <a:tailEnd/>
            </a:ln>
            <a:effectLst/>
          </p:spPr>
          <p:txBody>
            <a:bodyPr/>
            <a:lstStyle/>
            <a:p>
              <a:pPr eaLnBrk="1" hangingPunct="1">
                <a:defRPr/>
              </a:pPr>
              <a:endParaRPr lang="zh-CN" altLang="en-US">
                <a:latin typeface="+mn-lt"/>
              </a:endParaRPr>
            </a:p>
          </p:txBody>
        </p:sp>
        <p:sp>
          <p:nvSpPr>
            <p:cNvPr id="1995887" name="Line 111"/>
            <p:cNvSpPr>
              <a:spLocks noChangeShapeType="1"/>
            </p:cNvSpPr>
            <p:nvPr/>
          </p:nvSpPr>
          <p:spPr bwMode="auto">
            <a:xfrm>
              <a:off x="4694" y="2840"/>
              <a:ext cx="0" cy="590"/>
            </a:xfrm>
            <a:prstGeom prst="line">
              <a:avLst/>
            </a:prstGeom>
            <a:noFill/>
            <a:ln w="19050">
              <a:solidFill>
                <a:schemeClr val="tx1"/>
              </a:solidFill>
              <a:prstDash val="dash"/>
              <a:round/>
              <a:headEnd/>
              <a:tailEnd/>
            </a:ln>
            <a:effectLst/>
          </p:spPr>
          <p:txBody>
            <a:bodyPr/>
            <a:lstStyle/>
            <a:p>
              <a:pPr eaLnBrk="1" hangingPunct="1">
                <a:defRPr/>
              </a:pPr>
              <a:endParaRPr lang="zh-CN" altLang="en-US">
                <a:latin typeface="+mn-lt"/>
              </a:endParaRPr>
            </a:p>
          </p:txBody>
        </p:sp>
        <p:sp>
          <p:nvSpPr>
            <p:cNvPr id="1995888" name="Line 112"/>
            <p:cNvSpPr>
              <a:spLocks noChangeShapeType="1"/>
            </p:cNvSpPr>
            <p:nvPr/>
          </p:nvSpPr>
          <p:spPr bwMode="auto">
            <a:xfrm>
              <a:off x="4740" y="2840"/>
              <a:ext cx="317" cy="590"/>
            </a:xfrm>
            <a:prstGeom prst="line">
              <a:avLst/>
            </a:prstGeom>
            <a:noFill/>
            <a:ln w="19050">
              <a:solidFill>
                <a:schemeClr val="tx1"/>
              </a:solidFill>
              <a:prstDash val="dash"/>
              <a:round/>
              <a:headEnd/>
              <a:tailEnd/>
            </a:ln>
            <a:effectLst/>
          </p:spPr>
          <p:txBody>
            <a:bodyPr/>
            <a:lstStyle/>
            <a:p>
              <a:pPr eaLnBrk="1" hangingPunct="1">
                <a:defRPr/>
              </a:pPr>
              <a:endParaRPr lang="zh-CN" altLang="en-US">
                <a:latin typeface="+mn-lt"/>
              </a:endParaRPr>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934D46F3-DF58-4C58-8ACC-B6B0E9E4352E}" type="slidenum">
              <a:rPr kumimoji="0" lang="en-US" altLang="zh-CN" sz="1400" smtClean="0">
                <a:ea typeface="宋体" panose="02010600030101010101" pitchFamily="2" charset="-122"/>
              </a:rPr>
              <a:pPr>
                <a:spcBef>
                  <a:spcPct val="0"/>
                </a:spcBef>
                <a:buClrTx/>
                <a:buSzTx/>
                <a:buFontTx/>
                <a:buNone/>
              </a:pPr>
              <a:t>96</a:t>
            </a:fld>
            <a:r>
              <a:rPr kumimoji="0" lang="en-US" altLang="zh-CN" sz="1000" smtClean="0">
                <a:ea typeface="宋体" panose="02010600030101010101" pitchFamily="2" charset="-122"/>
              </a:rPr>
              <a:t>-</a:t>
            </a:r>
          </a:p>
        </p:txBody>
      </p:sp>
      <p:sp>
        <p:nvSpPr>
          <p:cNvPr id="1999876" name="Rectangle 4"/>
          <p:cNvSpPr>
            <a:spLocks noGrp="1" noChangeArrowheads="1"/>
          </p:cNvSpPr>
          <p:nvPr>
            <p:ph type="title"/>
          </p:nvPr>
        </p:nvSpPr>
        <p:spPr/>
        <p:txBody>
          <a:bodyPr/>
          <a:lstStyle/>
          <a:p>
            <a:pPr>
              <a:defRPr/>
            </a:pPr>
            <a:r>
              <a:rPr lang="zh-CN" altLang="en-US" sz="3500" dirty="0" smtClean="0"/>
              <a:t>多路访问</a:t>
            </a:r>
            <a:endParaRPr lang="en-US" altLang="zh-CN" sz="3500" dirty="0">
              <a:latin typeface="+mn-lt"/>
            </a:endParaRPr>
          </a:p>
        </p:txBody>
      </p:sp>
      <p:sp>
        <p:nvSpPr>
          <p:cNvPr id="128004" name="Rectangle 5"/>
          <p:cNvSpPr>
            <a:spLocks noGrp="1" noChangeArrowheads="1"/>
          </p:cNvSpPr>
          <p:nvPr>
            <p:ph type="body" idx="1"/>
          </p:nvPr>
        </p:nvSpPr>
        <p:spPr/>
        <p:txBody>
          <a:bodyPr/>
          <a:lstStyle/>
          <a:p>
            <a:r>
              <a:rPr lang="zh-CN" altLang="en-US" sz="2800" dirty="0" smtClean="0"/>
              <a:t>共享广播链路通信的基本问题</a:t>
            </a:r>
            <a:r>
              <a:rPr lang="en-US" altLang="zh-CN" sz="2800" dirty="0" smtClean="0"/>
              <a:t> </a:t>
            </a:r>
          </a:p>
          <a:p>
            <a:pPr lvl="1"/>
            <a:r>
              <a:rPr lang="zh-CN" altLang="en-US" sz="2400" dirty="0" smtClean="0">
                <a:solidFill>
                  <a:srgbClr val="FF0000"/>
                </a:solidFill>
              </a:rPr>
              <a:t>干扰</a:t>
            </a:r>
            <a:r>
              <a:rPr lang="en-US" altLang="zh-CN" sz="2400" dirty="0" smtClean="0"/>
              <a:t>: </a:t>
            </a:r>
            <a:r>
              <a:rPr lang="zh-CN" altLang="en-US" sz="2400" dirty="0" smtClean="0"/>
              <a:t>如果两个或多个节点</a:t>
            </a:r>
            <a:r>
              <a:rPr lang="zh-CN" altLang="en-US" sz="2400" dirty="0" smtClean="0">
                <a:solidFill>
                  <a:srgbClr val="FF0000"/>
                </a:solidFill>
              </a:rPr>
              <a:t>同时传输</a:t>
            </a:r>
            <a:endParaRPr lang="en-US" altLang="zh-CN" sz="2400" dirty="0" smtClean="0">
              <a:solidFill>
                <a:srgbClr val="FF0000"/>
              </a:solidFill>
            </a:endParaRPr>
          </a:p>
          <a:p>
            <a:pPr lvl="1"/>
            <a:r>
              <a:rPr lang="zh-CN" altLang="en-US" sz="2400" dirty="0" smtClean="0">
                <a:solidFill>
                  <a:srgbClr val="FF0000"/>
                </a:solidFill>
              </a:rPr>
              <a:t>冲突</a:t>
            </a:r>
            <a:r>
              <a:rPr lang="en-US" altLang="zh-CN" sz="2400" dirty="0" smtClean="0"/>
              <a:t>: </a:t>
            </a:r>
            <a:r>
              <a:rPr lang="zh-CN" altLang="en-US" sz="2400" dirty="0" smtClean="0"/>
              <a:t>如果节点</a:t>
            </a:r>
            <a:r>
              <a:rPr lang="zh-CN" altLang="en-US" sz="2400" dirty="0" smtClean="0">
                <a:solidFill>
                  <a:srgbClr val="FF0000"/>
                </a:solidFill>
              </a:rPr>
              <a:t>同时收到</a:t>
            </a:r>
            <a:r>
              <a:rPr lang="zh-CN" altLang="en-US" sz="2400" dirty="0" smtClean="0"/>
              <a:t>两个或多个信号</a:t>
            </a:r>
            <a:endParaRPr lang="en-US" altLang="zh-CN" sz="2400" dirty="0" smtClean="0"/>
          </a:p>
          <a:p>
            <a:endParaRPr lang="en-US" altLang="zh-CN" sz="2800" dirty="0" smtClean="0"/>
          </a:p>
          <a:p>
            <a:endParaRPr lang="en-US" altLang="zh-CN" sz="2800" dirty="0" smtClean="0"/>
          </a:p>
        </p:txBody>
      </p:sp>
      <p:pic>
        <p:nvPicPr>
          <p:cNvPr id="12800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2940050"/>
            <a:ext cx="351155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9879" name="Text Box 7"/>
          <p:cNvSpPr txBox="1">
            <a:spLocks noChangeArrowheads="1"/>
          </p:cNvSpPr>
          <p:nvPr/>
        </p:nvSpPr>
        <p:spPr bwMode="auto">
          <a:xfrm>
            <a:off x="4357688" y="4214813"/>
            <a:ext cx="4284662" cy="1446212"/>
          </a:xfrm>
          <a:prstGeom prst="rect">
            <a:avLst/>
          </a:prstGeom>
          <a:noFill/>
          <a:ln w="9525">
            <a:noFill/>
            <a:miter lim="800000"/>
            <a:headEnd/>
            <a:tailEnd/>
          </a:ln>
          <a:effectLst/>
        </p:spPr>
        <p:txBody>
          <a:bodyPr>
            <a:spAutoFit/>
          </a:bodyPr>
          <a:lstStyle/>
          <a:p>
            <a:pPr eaLnBrk="1" hangingPunct="1">
              <a:defRPr/>
            </a:pPr>
            <a:r>
              <a:rPr lang="zh-CN" altLang="en-US" sz="2400" b="1" i="1" dirty="0">
                <a:solidFill>
                  <a:srgbClr val="0033CC"/>
                </a:solidFill>
                <a:latin typeface="+mn-lt"/>
              </a:rPr>
              <a:t>基本问题</a:t>
            </a:r>
            <a:r>
              <a:rPr lang="en-US" altLang="zh-CN" sz="2400" b="1" i="1" dirty="0">
                <a:solidFill>
                  <a:srgbClr val="0033CC"/>
                </a:solidFill>
                <a:latin typeface="+mn-lt"/>
              </a:rPr>
              <a:t>:</a:t>
            </a:r>
            <a:endParaRPr lang="en-US" altLang="zh-CN" sz="2400" b="1" i="1" dirty="0">
              <a:latin typeface="+mn-lt"/>
            </a:endParaRPr>
          </a:p>
          <a:p>
            <a:pPr eaLnBrk="1" hangingPunct="1">
              <a:defRPr/>
            </a:pPr>
            <a:endParaRPr lang="en-US" altLang="zh-CN" sz="2400" b="1" i="1" dirty="0">
              <a:latin typeface="+mn-lt"/>
            </a:endParaRPr>
          </a:p>
          <a:p>
            <a:pPr eaLnBrk="1" hangingPunct="1">
              <a:defRPr/>
            </a:pPr>
            <a:r>
              <a:rPr lang="zh-CN" altLang="en-US" sz="2000" i="1" dirty="0">
                <a:latin typeface="+mn-lt"/>
              </a:rPr>
              <a:t>如何协调多个发送节点和多个节点的接入一条共享的广播链路？</a:t>
            </a:r>
            <a:endParaRPr lang="en-US" altLang="zh-CN" sz="2000" i="1" dirty="0">
              <a:latin typeface="+mn-lt"/>
            </a:endParaRPr>
          </a:p>
        </p:txBody>
      </p:sp>
      <p:sp>
        <p:nvSpPr>
          <p:cNvPr id="1999880" name="Line 8"/>
          <p:cNvSpPr>
            <a:spLocks noChangeShapeType="1"/>
          </p:cNvSpPr>
          <p:nvPr/>
        </p:nvSpPr>
        <p:spPr bwMode="auto">
          <a:xfrm>
            <a:off x="2987675" y="3432175"/>
            <a:ext cx="0" cy="1944688"/>
          </a:xfrm>
          <a:prstGeom prst="line">
            <a:avLst/>
          </a:prstGeom>
          <a:noFill/>
          <a:ln w="38100">
            <a:solidFill>
              <a:schemeClr val="tx1"/>
            </a:solidFill>
            <a:round/>
            <a:headEnd/>
            <a:tailEnd type="arrow" w="med" len="med"/>
          </a:ln>
          <a:effectLst/>
        </p:spPr>
        <p:txBody>
          <a:bodyPr/>
          <a:lstStyle/>
          <a:p>
            <a:pPr eaLnBrk="1" hangingPunct="1">
              <a:defRPr/>
            </a:pPr>
            <a:endParaRPr lang="zh-CN" altLang="en-US">
              <a:latin typeface="+mn-lt"/>
            </a:endParaRPr>
          </a:p>
        </p:txBody>
      </p:sp>
      <p:sp>
        <p:nvSpPr>
          <p:cNvPr id="1999881" name="Line 9"/>
          <p:cNvSpPr>
            <a:spLocks noChangeShapeType="1"/>
          </p:cNvSpPr>
          <p:nvPr/>
        </p:nvSpPr>
        <p:spPr bwMode="auto">
          <a:xfrm flipH="1">
            <a:off x="1979613" y="4152900"/>
            <a:ext cx="1871662" cy="0"/>
          </a:xfrm>
          <a:prstGeom prst="line">
            <a:avLst/>
          </a:prstGeom>
          <a:noFill/>
          <a:ln w="38100">
            <a:solidFill>
              <a:schemeClr val="tx1"/>
            </a:solidFill>
            <a:round/>
            <a:headEnd/>
            <a:tailEnd type="arrow" w="med" len="med"/>
          </a:ln>
          <a:effectLst/>
        </p:spPr>
        <p:txBody>
          <a:bodyPr/>
          <a:lstStyle/>
          <a:p>
            <a:pPr eaLnBrk="1" hangingPunct="1">
              <a:defRPr/>
            </a:pPr>
            <a:endParaRPr lang="zh-CN" altLang="en-US">
              <a:latin typeface="+mn-lt"/>
            </a:endParaRPr>
          </a:p>
        </p:txBody>
      </p:sp>
      <p:sp>
        <p:nvSpPr>
          <p:cNvPr id="1999882" name="AutoShape 10"/>
          <p:cNvSpPr>
            <a:spLocks noChangeArrowheads="1"/>
          </p:cNvSpPr>
          <p:nvPr/>
        </p:nvSpPr>
        <p:spPr bwMode="auto">
          <a:xfrm>
            <a:off x="3059113" y="3576638"/>
            <a:ext cx="503237" cy="627062"/>
          </a:xfrm>
          <a:prstGeom prst="irregularSeal1">
            <a:avLst/>
          </a:prstGeom>
          <a:solidFill>
            <a:srgbClr val="FF0000"/>
          </a:solidFill>
          <a:ln w="9525">
            <a:noFill/>
            <a:miter lim="800000"/>
            <a:headEnd/>
            <a:tailEnd/>
          </a:ln>
          <a:effectLst/>
        </p:spPr>
        <p:txBody>
          <a:bodyPr wrap="none" anchor="ctr"/>
          <a:lstStyle/>
          <a:p>
            <a:pPr eaLnBrk="1" hangingPunct="1">
              <a:defRPr/>
            </a:pPr>
            <a:endParaRPr lang="zh-CN" altLang="en-US">
              <a:latin typeface="+mn-lt"/>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zh-CN" altLang="en-US" sz="4000" smtClean="0"/>
              <a:t>多路访问</a:t>
            </a:r>
            <a:endParaRPr lang="en-US" altLang="zh-CN" smtClean="0"/>
          </a:p>
        </p:txBody>
      </p:sp>
      <p:sp>
        <p:nvSpPr>
          <p:cNvPr id="130051" name="Rectangle 3"/>
          <p:cNvSpPr>
            <a:spLocks noGrp="1" noChangeArrowheads="1"/>
          </p:cNvSpPr>
          <p:nvPr>
            <p:ph type="body" idx="1"/>
          </p:nvPr>
        </p:nvSpPr>
        <p:spPr/>
        <p:txBody>
          <a:bodyPr/>
          <a:lstStyle/>
          <a:p>
            <a:r>
              <a:rPr lang="zh-CN" altLang="en-US" smtClean="0"/>
              <a:t>基本解决方法</a:t>
            </a:r>
            <a:endParaRPr lang="en-US" altLang="zh-CN" smtClean="0"/>
          </a:p>
          <a:p>
            <a:pPr lvl="1"/>
            <a:r>
              <a:rPr lang="zh-CN" altLang="en-US" smtClean="0"/>
              <a:t>首先</a:t>
            </a:r>
            <a:r>
              <a:rPr lang="en-US" altLang="zh-CN" smtClean="0"/>
              <a:t>, </a:t>
            </a:r>
            <a:r>
              <a:rPr lang="zh-CN" altLang="en-US" smtClean="0"/>
              <a:t>寻址</a:t>
            </a:r>
            <a:endParaRPr lang="en-US" altLang="zh-CN" smtClean="0"/>
          </a:p>
          <a:p>
            <a:pPr lvl="2"/>
            <a:r>
              <a:rPr lang="zh-CN" altLang="en-US" smtClean="0"/>
              <a:t>识别谁在说话</a:t>
            </a:r>
            <a:endParaRPr lang="en-US" altLang="zh-CN" smtClean="0"/>
          </a:p>
          <a:p>
            <a:pPr lvl="2"/>
            <a:endParaRPr lang="en-US" altLang="zh-CN" smtClean="0"/>
          </a:p>
          <a:p>
            <a:pPr lvl="1"/>
            <a:r>
              <a:rPr lang="zh-CN" altLang="en-US" smtClean="0"/>
              <a:t>其次</a:t>
            </a:r>
            <a:r>
              <a:rPr lang="en-US" altLang="zh-CN" smtClean="0"/>
              <a:t>, </a:t>
            </a:r>
            <a:r>
              <a:rPr lang="zh-CN" altLang="en-US" smtClean="0"/>
              <a:t>多路访问控制协议</a:t>
            </a:r>
            <a:endParaRPr lang="en-US" altLang="zh-CN" smtClean="0"/>
          </a:p>
          <a:p>
            <a:pPr lvl="2"/>
            <a:r>
              <a:rPr lang="en-US" altLang="zh-CN" smtClean="0"/>
              <a:t>MAC</a:t>
            </a:r>
            <a:r>
              <a:rPr lang="zh-CN" altLang="en-US" smtClean="0"/>
              <a:t>算法决定节点之间如何共享信道</a:t>
            </a:r>
            <a:r>
              <a:rPr lang="en-US" altLang="zh-CN" smtClean="0"/>
              <a:t>, i.e., </a:t>
            </a:r>
            <a:r>
              <a:rPr lang="zh-CN" altLang="en-US" smtClean="0"/>
              <a:t>决定每一个节点什么时候可以发送数据</a:t>
            </a:r>
            <a:endParaRPr lang="en-US" altLang="zh-CN" smtClean="0"/>
          </a:p>
          <a:p>
            <a:pPr lvl="2"/>
            <a:r>
              <a:rPr lang="zh-CN" altLang="en-US" smtClean="0"/>
              <a:t>分布式</a:t>
            </a:r>
            <a:r>
              <a:rPr lang="en-US" altLang="zh-CN" smtClean="0"/>
              <a:t>MAC</a:t>
            </a:r>
            <a:r>
              <a:rPr lang="zh-CN" altLang="en-US" smtClean="0"/>
              <a:t>协议简单，应用广泛，</a:t>
            </a:r>
            <a:r>
              <a:rPr lang="en-US" altLang="zh-CN" smtClean="0"/>
              <a:t>i.e., WiFi</a:t>
            </a:r>
          </a:p>
          <a:p>
            <a:pPr lvl="2"/>
            <a:r>
              <a:rPr lang="zh-CN" altLang="en-US" smtClean="0"/>
              <a:t>信道共享信息的通信只能使用通信信道本身</a:t>
            </a:r>
            <a:r>
              <a:rPr lang="en-US" altLang="zh-CN" smtClean="0"/>
              <a:t>! </a:t>
            </a:r>
          </a:p>
          <a:p>
            <a:pPr lvl="3"/>
            <a:r>
              <a:rPr lang="zh-CN" altLang="en-US" smtClean="0"/>
              <a:t>不存在专门的信令信道</a:t>
            </a:r>
            <a:endParaRPr lang="en-US" altLang="zh-CN" smtClean="0"/>
          </a:p>
          <a:p>
            <a:endParaRPr lang="en-US" altLang="zh-CN" smtClean="0"/>
          </a:p>
        </p:txBody>
      </p:sp>
      <p:sp>
        <p:nvSpPr>
          <p:cNvPr id="13005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093363F-7BDC-4F11-AD2A-F94435F17F36}"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97</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61CF18E-E332-4620-8E95-47228D33103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98</a:t>
            </a:fld>
            <a:r>
              <a:rPr kumimoji="0" lang="en-US" altLang="zh-CN" sz="1000" smtClean="0">
                <a:latin typeface="Arial" panose="020B0604020202020204" pitchFamily="34" charset="0"/>
                <a:ea typeface="宋体" panose="02010600030101010101" pitchFamily="2" charset="-122"/>
              </a:rPr>
              <a:t>-</a:t>
            </a:r>
          </a:p>
        </p:txBody>
      </p:sp>
      <p:sp>
        <p:nvSpPr>
          <p:cNvPr id="131075" name="Rectangle 4"/>
          <p:cNvSpPr>
            <a:spLocks noGrp="1" noChangeArrowheads="1"/>
          </p:cNvSpPr>
          <p:nvPr>
            <p:ph type="title"/>
          </p:nvPr>
        </p:nvSpPr>
        <p:spPr/>
        <p:txBody>
          <a:bodyPr/>
          <a:lstStyle/>
          <a:p>
            <a:r>
              <a:rPr lang="en-US" altLang="zh-CN" smtClean="0"/>
              <a:t>MAC </a:t>
            </a:r>
            <a:r>
              <a:rPr lang="zh-CN" altLang="en-US" smtClean="0"/>
              <a:t>协议</a:t>
            </a:r>
            <a:endParaRPr lang="en-US" altLang="zh-CN" smtClean="0"/>
          </a:p>
        </p:txBody>
      </p:sp>
      <p:sp>
        <p:nvSpPr>
          <p:cNvPr id="131076" name="Rectangle 5"/>
          <p:cNvSpPr>
            <a:spLocks noGrp="1" noChangeArrowheads="1"/>
          </p:cNvSpPr>
          <p:nvPr>
            <p:ph type="body" idx="1"/>
          </p:nvPr>
        </p:nvSpPr>
        <p:spPr/>
        <p:txBody>
          <a:bodyPr/>
          <a:lstStyle/>
          <a:p>
            <a:pPr>
              <a:lnSpc>
                <a:spcPct val="80000"/>
              </a:lnSpc>
            </a:pPr>
            <a:endParaRPr lang="en-US" altLang="zh-CN" sz="2800" smtClean="0">
              <a:solidFill>
                <a:srgbClr val="FF0000"/>
              </a:solidFill>
            </a:endParaRPr>
          </a:p>
          <a:p>
            <a:pPr>
              <a:lnSpc>
                <a:spcPct val="80000"/>
              </a:lnSpc>
            </a:pPr>
            <a:r>
              <a:rPr lang="zh-CN" altLang="en-US" sz="2800" smtClean="0">
                <a:solidFill>
                  <a:srgbClr val="FF0000"/>
                </a:solidFill>
              </a:rPr>
              <a:t>静态信道划分</a:t>
            </a:r>
            <a:endParaRPr lang="en-US" altLang="zh-CN" sz="2800" smtClean="0">
              <a:solidFill>
                <a:srgbClr val="FF0000"/>
              </a:solidFill>
            </a:endParaRPr>
          </a:p>
          <a:p>
            <a:pPr lvl="1">
              <a:lnSpc>
                <a:spcPct val="80000"/>
              </a:lnSpc>
            </a:pPr>
            <a:r>
              <a:rPr lang="zh-CN" altLang="en-US" sz="2400" smtClean="0"/>
              <a:t>将信道划分为较小的</a:t>
            </a:r>
            <a:r>
              <a:rPr lang="en-US" altLang="zh-CN" sz="2400" smtClean="0"/>
              <a:t> “</a:t>
            </a:r>
            <a:r>
              <a:rPr lang="zh-CN" altLang="en-US" sz="2400" smtClean="0"/>
              <a:t>分片</a:t>
            </a:r>
            <a:r>
              <a:rPr lang="en-US" altLang="zh-CN" sz="2400" smtClean="0"/>
              <a:t>” (</a:t>
            </a:r>
            <a:r>
              <a:rPr lang="zh-CN" altLang="en-US" sz="2400" smtClean="0"/>
              <a:t>时隙</a:t>
            </a:r>
            <a:r>
              <a:rPr lang="en-US" altLang="zh-CN" sz="2400" smtClean="0"/>
              <a:t>, </a:t>
            </a:r>
            <a:r>
              <a:rPr lang="zh-CN" altLang="en-US" sz="2400" smtClean="0"/>
              <a:t>频率</a:t>
            </a:r>
            <a:r>
              <a:rPr lang="en-US" altLang="zh-CN" sz="2400" smtClean="0"/>
              <a:t>, </a:t>
            </a:r>
            <a:r>
              <a:rPr lang="zh-CN" altLang="en-US" sz="2400" smtClean="0"/>
              <a:t>编码</a:t>
            </a:r>
            <a:r>
              <a:rPr lang="en-US" altLang="zh-CN" sz="2400" smtClean="0"/>
              <a:t>)</a:t>
            </a:r>
          </a:p>
          <a:p>
            <a:pPr lvl="1">
              <a:lnSpc>
                <a:spcPct val="80000"/>
              </a:lnSpc>
            </a:pPr>
            <a:r>
              <a:rPr lang="zh-CN" altLang="en-US" sz="2400" smtClean="0"/>
              <a:t>每一个分片被分配给某一节点专用</a:t>
            </a:r>
            <a:endParaRPr lang="en-US" altLang="zh-CN" sz="2400" smtClean="0"/>
          </a:p>
          <a:p>
            <a:pPr lvl="1">
              <a:lnSpc>
                <a:spcPct val="80000"/>
              </a:lnSpc>
            </a:pPr>
            <a:r>
              <a:rPr lang="zh-CN" altLang="en-US" sz="2400" smtClean="0"/>
              <a:t>广泛应用于数字通信</a:t>
            </a:r>
            <a:endParaRPr lang="en-US" altLang="zh-CN" sz="2400" smtClean="0"/>
          </a:p>
          <a:p>
            <a:pPr lvl="1">
              <a:lnSpc>
                <a:spcPct val="80000"/>
              </a:lnSpc>
            </a:pPr>
            <a:r>
              <a:rPr lang="zh-CN" altLang="en-US" sz="2400" smtClean="0"/>
              <a:t>例如</a:t>
            </a:r>
            <a:r>
              <a:rPr lang="en-US" altLang="zh-CN" sz="2400" smtClean="0"/>
              <a:t>: TDMA, CDMA, FDMA, OFDMA, ….</a:t>
            </a:r>
          </a:p>
          <a:p>
            <a:pPr lvl="1">
              <a:lnSpc>
                <a:spcPct val="80000"/>
              </a:lnSpc>
            </a:pPr>
            <a:endParaRPr lang="en-US" altLang="zh-CN" sz="2400" smtClean="0"/>
          </a:p>
          <a:p>
            <a:pPr>
              <a:lnSpc>
                <a:spcPct val="80000"/>
              </a:lnSpc>
            </a:pPr>
            <a:r>
              <a:rPr lang="zh-CN" altLang="en-US" sz="2800" smtClean="0"/>
              <a:t>随机接入</a:t>
            </a:r>
            <a:endParaRPr lang="en-US" altLang="zh-CN" sz="2800" smtClean="0"/>
          </a:p>
          <a:p>
            <a:pPr>
              <a:lnSpc>
                <a:spcPct val="80000"/>
              </a:lnSpc>
            </a:pPr>
            <a:endParaRPr lang="en-US" altLang="zh-CN" sz="2800" smtClean="0"/>
          </a:p>
          <a:p>
            <a:pPr>
              <a:lnSpc>
                <a:spcPct val="80000"/>
              </a:lnSpc>
            </a:pPr>
            <a:r>
              <a:rPr lang="zh-CN" altLang="en-US" sz="2800" smtClean="0"/>
              <a:t>轮转发送</a:t>
            </a:r>
            <a:endParaRPr lang="en-US" altLang="zh-CN" sz="2800" smtClean="0"/>
          </a:p>
        </p:txBody>
      </p:sp>
      <p:sp>
        <p:nvSpPr>
          <p:cNvPr id="131077" name="AutoShape 6"/>
          <p:cNvSpPr>
            <a:spLocks noChangeArrowheads="1"/>
          </p:cNvSpPr>
          <p:nvPr/>
        </p:nvSpPr>
        <p:spPr bwMode="auto">
          <a:xfrm>
            <a:off x="0" y="1514475"/>
            <a:ext cx="431800" cy="485775"/>
          </a:xfrm>
          <a:prstGeom prst="rightArrow">
            <a:avLst>
              <a:gd name="adj1" fmla="val 50000"/>
              <a:gd name="adj2" fmla="val 25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3904391E-9594-42A6-A5AB-E808436BAD7A}" type="slidenum">
              <a:rPr kumimoji="0" lang="en-US" altLang="zh-CN" sz="1400" smtClean="0">
                <a:ea typeface="宋体" panose="02010600030101010101" pitchFamily="2" charset="-122"/>
              </a:rPr>
              <a:pPr>
                <a:spcBef>
                  <a:spcPct val="0"/>
                </a:spcBef>
                <a:buClrTx/>
                <a:buSzTx/>
                <a:buFontTx/>
                <a:buNone/>
              </a:pPr>
              <a:t>99</a:t>
            </a:fld>
            <a:r>
              <a:rPr kumimoji="0" lang="en-US" altLang="zh-CN" sz="1000" smtClean="0">
                <a:ea typeface="宋体" panose="02010600030101010101" pitchFamily="2" charset="-122"/>
              </a:rPr>
              <a:t>-</a:t>
            </a:r>
          </a:p>
        </p:txBody>
      </p:sp>
      <p:sp>
        <p:nvSpPr>
          <p:cNvPr id="2045956" name="Rectangle 4"/>
          <p:cNvSpPr>
            <a:spLocks noGrp="1" noChangeArrowheads="1"/>
          </p:cNvSpPr>
          <p:nvPr>
            <p:ph type="title"/>
          </p:nvPr>
        </p:nvSpPr>
        <p:spPr/>
        <p:txBody>
          <a:bodyPr/>
          <a:lstStyle/>
          <a:p>
            <a:pPr>
              <a:defRPr/>
            </a:pPr>
            <a:r>
              <a:rPr lang="zh-CN" altLang="en-US" dirty="0" smtClean="0">
                <a:latin typeface="+mn-lt"/>
              </a:rPr>
              <a:t>信道划分</a:t>
            </a:r>
            <a:r>
              <a:rPr lang="en-US" altLang="zh-CN" dirty="0" smtClean="0">
                <a:latin typeface="+mn-lt"/>
              </a:rPr>
              <a:t>: </a:t>
            </a:r>
            <a:r>
              <a:rPr lang="en-US" altLang="zh-CN" dirty="0">
                <a:latin typeface="+mn-lt"/>
              </a:rPr>
              <a:t>TDMA</a:t>
            </a:r>
          </a:p>
        </p:txBody>
      </p:sp>
      <p:sp>
        <p:nvSpPr>
          <p:cNvPr id="13316" name="Rectangle 5"/>
          <p:cNvSpPr>
            <a:spLocks noGrp="1" noChangeArrowheads="1"/>
          </p:cNvSpPr>
          <p:nvPr>
            <p:ph type="body" idx="1"/>
          </p:nvPr>
        </p:nvSpPr>
        <p:spPr/>
        <p:txBody>
          <a:bodyPr/>
          <a:lstStyle/>
          <a:p>
            <a:pPr>
              <a:buFont typeface="Wingdings" panose="05000000000000000000" pitchFamily="2" charset="2"/>
              <a:buNone/>
              <a:defRPr/>
            </a:pPr>
            <a:r>
              <a:rPr lang="en-US" altLang="zh-CN" dirty="0" smtClean="0">
                <a:solidFill>
                  <a:srgbClr val="FF0000"/>
                </a:solidFill>
                <a:latin typeface="+mn-ea"/>
              </a:rPr>
              <a:t>TDMA: </a:t>
            </a:r>
            <a:r>
              <a:rPr lang="zh-CN" altLang="en-US" dirty="0" smtClean="0">
                <a:solidFill>
                  <a:srgbClr val="FF0000"/>
                </a:solidFill>
                <a:latin typeface="+mn-ea"/>
              </a:rPr>
              <a:t>时分多路复用</a:t>
            </a:r>
            <a:r>
              <a:rPr lang="en-US" altLang="zh-CN" dirty="0" smtClean="0">
                <a:latin typeface="+mn-ea"/>
              </a:rPr>
              <a:t> </a:t>
            </a:r>
          </a:p>
          <a:p>
            <a:pPr>
              <a:defRPr/>
            </a:pPr>
            <a:r>
              <a:rPr lang="en-US" altLang="zh-CN" sz="2600" dirty="0" smtClean="0">
                <a:latin typeface="+mn-ea"/>
              </a:rPr>
              <a:t>“</a:t>
            </a:r>
            <a:r>
              <a:rPr lang="zh-CN" altLang="en-US" sz="2600" dirty="0" smtClean="0">
                <a:latin typeface="+mn-ea"/>
              </a:rPr>
              <a:t>循环</a:t>
            </a:r>
            <a:r>
              <a:rPr lang="en-US" altLang="zh-CN" sz="2600" dirty="0" smtClean="0">
                <a:latin typeface="+mn-ea"/>
              </a:rPr>
              <a:t>”</a:t>
            </a:r>
            <a:r>
              <a:rPr lang="zh-CN" altLang="en-US" sz="2600" dirty="0" smtClean="0">
                <a:latin typeface="+mn-ea"/>
              </a:rPr>
              <a:t>接入信道</a:t>
            </a:r>
            <a:endParaRPr lang="en-US" altLang="zh-CN" sz="2600" dirty="0" smtClean="0">
              <a:latin typeface="+mn-ea"/>
            </a:endParaRPr>
          </a:p>
          <a:p>
            <a:pPr>
              <a:defRPr/>
            </a:pPr>
            <a:r>
              <a:rPr lang="zh-CN" altLang="en-US" sz="2600" dirty="0" smtClean="0">
                <a:latin typeface="+mn-ea"/>
              </a:rPr>
              <a:t>在每次循环中每一个节点占用信道固定时长</a:t>
            </a:r>
            <a:r>
              <a:rPr lang="en-US" altLang="zh-CN" sz="2600" dirty="0" smtClean="0">
                <a:latin typeface="+mn-ea"/>
              </a:rPr>
              <a:t> (</a:t>
            </a:r>
            <a:r>
              <a:rPr lang="zh-CN" altLang="en-US" sz="2600" dirty="0" smtClean="0">
                <a:latin typeface="+mn-ea"/>
              </a:rPr>
              <a:t>时隙</a:t>
            </a:r>
            <a:r>
              <a:rPr lang="en-US" altLang="zh-CN" sz="2600" dirty="0" smtClean="0">
                <a:latin typeface="+mn-ea"/>
              </a:rPr>
              <a:t>, </a:t>
            </a:r>
            <a:r>
              <a:rPr lang="zh-CN" altLang="en-US" sz="2600" dirty="0" smtClean="0">
                <a:latin typeface="+mn-ea"/>
              </a:rPr>
              <a:t>长度</a:t>
            </a:r>
            <a:r>
              <a:rPr lang="en-US" altLang="zh-CN" sz="2600" dirty="0" smtClean="0">
                <a:latin typeface="+mn-ea"/>
              </a:rPr>
              <a:t> = </a:t>
            </a:r>
            <a:r>
              <a:rPr lang="zh-CN" altLang="en-US" sz="2600" dirty="0" smtClean="0">
                <a:latin typeface="+mn-ea"/>
              </a:rPr>
              <a:t>数据帧传输时延</a:t>
            </a:r>
            <a:r>
              <a:rPr lang="en-US" altLang="zh-CN" sz="2600" dirty="0" smtClean="0">
                <a:latin typeface="+mn-ea"/>
              </a:rPr>
              <a:t>) </a:t>
            </a:r>
          </a:p>
          <a:p>
            <a:pPr>
              <a:defRPr/>
            </a:pPr>
            <a:r>
              <a:rPr lang="zh-CN" altLang="en-US" sz="2600" dirty="0" smtClean="0">
                <a:latin typeface="+mn-ea"/>
              </a:rPr>
              <a:t>未使用的时隙保持空闲</a:t>
            </a:r>
            <a:endParaRPr lang="en-US" altLang="zh-CN" sz="2600" dirty="0" smtClean="0">
              <a:latin typeface="+mn-ea"/>
            </a:endParaRPr>
          </a:p>
          <a:p>
            <a:pPr>
              <a:defRPr/>
            </a:pPr>
            <a:r>
              <a:rPr lang="zh-CN" altLang="en-US" sz="2600" dirty="0" smtClean="0">
                <a:latin typeface="+mn-ea"/>
              </a:rPr>
              <a:t>示例</a:t>
            </a:r>
            <a:r>
              <a:rPr lang="en-US" altLang="zh-CN" sz="2600" dirty="0" smtClean="0">
                <a:latin typeface="+mn-ea"/>
              </a:rPr>
              <a:t>: 6</a:t>
            </a:r>
            <a:r>
              <a:rPr lang="zh-CN" altLang="en-US" sz="2600" dirty="0" smtClean="0">
                <a:latin typeface="+mn-ea"/>
              </a:rPr>
              <a:t>个站点的</a:t>
            </a:r>
            <a:r>
              <a:rPr lang="en-US" altLang="zh-CN" sz="2600" dirty="0" smtClean="0">
                <a:latin typeface="+mn-ea"/>
              </a:rPr>
              <a:t>LAN,</a:t>
            </a:r>
            <a:r>
              <a:rPr lang="zh-CN" altLang="en-US" sz="2600" dirty="0" smtClean="0">
                <a:latin typeface="+mn-ea"/>
              </a:rPr>
              <a:t>时隙</a:t>
            </a:r>
            <a:r>
              <a:rPr lang="en-US" altLang="zh-CN" sz="2600" dirty="0" smtClean="0">
                <a:latin typeface="+mn-ea"/>
              </a:rPr>
              <a:t>1,3,4 </a:t>
            </a:r>
            <a:r>
              <a:rPr lang="zh-CN" altLang="en-US" sz="2600" dirty="0" smtClean="0">
                <a:latin typeface="+mn-ea"/>
              </a:rPr>
              <a:t>有帧发送</a:t>
            </a:r>
            <a:r>
              <a:rPr lang="en-US" altLang="zh-CN" sz="2600" dirty="0" smtClean="0">
                <a:latin typeface="+mn-ea"/>
              </a:rPr>
              <a:t>, </a:t>
            </a:r>
            <a:r>
              <a:rPr lang="zh-CN" altLang="en-US" sz="2600" dirty="0" smtClean="0">
                <a:latin typeface="+mn-ea"/>
              </a:rPr>
              <a:t>时隙</a:t>
            </a:r>
            <a:r>
              <a:rPr lang="en-US" altLang="zh-CN" sz="2600" dirty="0" smtClean="0">
                <a:latin typeface="+mn-ea"/>
              </a:rPr>
              <a:t>2,5,6</a:t>
            </a:r>
            <a:r>
              <a:rPr lang="zh-CN" altLang="en-US" sz="2600" dirty="0" smtClean="0">
                <a:latin typeface="+mn-ea"/>
              </a:rPr>
              <a:t>空闲</a:t>
            </a:r>
            <a:r>
              <a:rPr lang="en-US" altLang="zh-CN" sz="2600" dirty="0" smtClean="0">
                <a:latin typeface="+mn-ea"/>
              </a:rPr>
              <a:t> </a:t>
            </a:r>
            <a:endParaRPr lang="en-US" altLang="zh-CN" dirty="0" smtClean="0">
              <a:latin typeface="+mn-ea"/>
            </a:endParaRPr>
          </a:p>
          <a:p>
            <a:pPr>
              <a:defRPr/>
            </a:pPr>
            <a:endParaRPr lang="en-US" altLang="zh-CN" sz="2600" dirty="0" smtClean="0">
              <a:latin typeface="+mn-ea"/>
            </a:endParaRPr>
          </a:p>
        </p:txBody>
      </p:sp>
      <p:grpSp>
        <p:nvGrpSpPr>
          <p:cNvPr id="133125" name="Group 6"/>
          <p:cNvGrpSpPr>
            <a:grpSpLocks/>
          </p:cNvGrpSpPr>
          <p:nvPr/>
        </p:nvGrpSpPr>
        <p:grpSpPr bwMode="auto">
          <a:xfrm>
            <a:off x="1116013" y="4437063"/>
            <a:ext cx="6553200" cy="1287462"/>
            <a:chOff x="663" y="2889"/>
            <a:chExt cx="3833" cy="555"/>
          </a:xfrm>
        </p:grpSpPr>
        <p:sp>
          <p:nvSpPr>
            <p:cNvPr id="2045959" name="Line 7"/>
            <p:cNvSpPr>
              <a:spLocks noChangeShapeType="1"/>
            </p:cNvSpPr>
            <p:nvPr/>
          </p:nvSpPr>
          <p:spPr bwMode="auto">
            <a:xfrm>
              <a:off x="663" y="3427"/>
              <a:ext cx="3833" cy="0"/>
            </a:xfrm>
            <a:prstGeom prst="line">
              <a:avLst/>
            </a:prstGeom>
            <a:noFill/>
            <a:ln w="9525">
              <a:solidFill>
                <a:schemeClr val="tx1"/>
              </a:solidFill>
              <a:round/>
              <a:headEnd/>
              <a:tailEnd/>
            </a:ln>
            <a:effectLst/>
          </p:spPr>
          <p:txBody>
            <a:bodyPr wrap="none"/>
            <a:lstStyle/>
            <a:p>
              <a:pPr eaLnBrk="1" hangingPunct="1">
                <a:defRPr/>
              </a:pPr>
              <a:endParaRPr lang="zh-CN" altLang="en-US">
                <a:latin typeface="+mn-lt"/>
              </a:endParaRPr>
            </a:p>
          </p:txBody>
        </p:sp>
        <p:sp>
          <p:nvSpPr>
            <p:cNvPr id="2045960" name="Rectangle 8"/>
            <p:cNvSpPr>
              <a:spLocks noChangeArrowheads="1"/>
            </p:cNvSpPr>
            <p:nvPr/>
          </p:nvSpPr>
          <p:spPr bwMode="auto">
            <a:xfrm>
              <a:off x="803" y="3284"/>
              <a:ext cx="302" cy="145"/>
            </a:xfrm>
            <a:prstGeom prst="rect">
              <a:avLst/>
            </a:prstGeom>
            <a:solidFill>
              <a:schemeClr val="accent2"/>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1" name="Rectangle 9"/>
            <p:cNvSpPr>
              <a:spLocks noChangeArrowheads="1"/>
            </p:cNvSpPr>
            <p:nvPr/>
          </p:nvSpPr>
          <p:spPr bwMode="auto">
            <a:xfrm>
              <a:off x="1407" y="3284"/>
              <a:ext cx="305" cy="145"/>
            </a:xfrm>
            <a:prstGeom prst="rect">
              <a:avLst/>
            </a:prstGeom>
            <a:solidFill>
              <a:srgbClr val="FF0000"/>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2" name="Rectangle 10"/>
            <p:cNvSpPr>
              <a:spLocks noChangeArrowheads="1"/>
            </p:cNvSpPr>
            <p:nvPr/>
          </p:nvSpPr>
          <p:spPr bwMode="auto">
            <a:xfrm>
              <a:off x="1706" y="3284"/>
              <a:ext cx="305" cy="145"/>
            </a:xfrm>
            <a:prstGeom prst="rect">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3" name="Line 11"/>
            <p:cNvSpPr>
              <a:spLocks noChangeShapeType="1"/>
            </p:cNvSpPr>
            <p:nvPr/>
          </p:nvSpPr>
          <p:spPr bwMode="auto">
            <a:xfrm>
              <a:off x="804" y="3213"/>
              <a:ext cx="0" cy="214"/>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64" name="Line 12"/>
            <p:cNvSpPr>
              <a:spLocks noChangeShapeType="1"/>
            </p:cNvSpPr>
            <p:nvPr/>
          </p:nvSpPr>
          <p:spPr bwMode="auto">
            <a:xfrm>
              <a:off x="2609" y="3215"/>
              <a:ext cx="0" cy="214"/>
            </a:xfrm>
            <a:prstGeom prst="line">
              <a:avLst/>
            </a:prstGeom>
            <a:noFill/>
            <a:ln w="9525">
              <a:solidFill>
                <a:schemeClr val="tx1"/>
              </a:solidFill>
              <a:round/>
              <a:headEnd/>
              <a:tailEnd/>
            </a:ln>
            <a:effectLst/>
          </p:spPr>
          <p:txBody>
            <a:bodyPr wrap="none"/>
            <a:lstStyle/>
            <a:p>
              <a:pPr eaLnBrk="1" hangingPunct="1">
                <a:defRPr/>
              </a:pPr>
              <a:endParaRPr lang="zh-CN" altLang="en-US">
                <a:latin typeface="+mn-lt"/>
              </a:endParaRPr>
            </a:p>
          </p:txBody>
        </p:sp>
        <p:sp>
          <p:nvSpPr>
            <p:cNvPr id="133132" name="Text Box 13"/>
            <p:cNvSpPr txBox="1">
              <a:spLocks noChangeArrowheads="1"/>
            </p:cNvSpPr>
            <p:nvPr/>
          </p:nvSpPr>
          <p:spPr bwMode="auto">
            <a:xfrm>
              <a:off x="866" y="3266"/>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1</a:t>
              </a:r>
            </a:p>
          </p:txBody>
        </p:sp>
        <p:sp>
          <p:nvSpPr>
            <p:cNvPr id="133133" name="Text Box 14"/>
            <p:cNvSpPr txBox="1">
              <a:spLocks noChangeArrowheads="1"/>
            </p:cNvSpPr>
            <p:nvPr/>
          </p:nvSpPr>
          <p:spPr bwMode="auto">
            <a:xfrm>
              <a:off x="1462" y="3257"/>
              <a:ext cx="17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3</a:t>
              </a:r>
            </a:p>
          </p:txBody>
        </p:sp>
        <p:sp>
          <p:nvSpPr>
            <p:cNvPr id="133134" name="Text Box 15"/>
            <p:cNvSpPr txBox="1">
              <a:spLocks noChangeArrowheads="1"/>
            </p:cNvSpPr>
            <p:nvPr/>
          </p:nvSpPr>
          <p:spPr bwMode="auto">
            <a:xfrm>
              <a:off x="1755" y="3261"/>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4</a:t>
              </a:r>
            </a:p>
          </p:txBody>
        </p:sp>
        <p:sp>
          <p:nvSpPr>
            <p:cNvPr id="2045968" name="Rectangle 16"/>
            <p:cNvSpPr>
              <a:spLocks noChangeArrowheads="1"/>
            </p:cNvSpPr>
            <p:nvPr/>
          </p:nvSpPr>
          <p:spPr bwMode="auto">
            <a:xfrm>
              <a:off x="2603" y="3281"/>
              <a:ext cx="305" cy="145"/>
            </a:xfrm>
            <a:prstGeom prst="rect">
              <a:avLst/>
            </a:prstGeom>
            <a:solidFill>
              <a:schemeClr val="accent2"/>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9" name="Rectangle 17"/>
            <p:cNvSpPr>
              <a:spLocks noChangeArrowheads="1"/>
            </p:cNvSpPr>
            <p:nvPr/>
          </p:nvSpPr>
          <p:spPr bwMode="auto">
            <a:xfrm>
              <a:off x="3207" y="3281"/>
              <a:ext cx="302" cy="145"/>
            </a:xfrm>
            <a:prstGeom prst="rect">
              <a:avLst/>
            </a:prstGeom>
            <a:solidFill>
              <a:srgbClr val="FF0000"/>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70" name="Rectangle 18"/>
            <p:cNvSpPr>
              <a:spLocks noChangeArrowheads="1"/>
            </p:cNvSpPr>
            <p:nvPr/>
          </p:nvSpPr>
          <p:spPr bwMode="auto">
            <a:xfrm>
              <a:off x="3506" y="3281"/>
              <a:ext cx="302" cy="145"/>
            </a:xfrm>
            <a:prstGeom prst="rect">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71" name="Line 19"/>
            <p:cNvSpPr>
              <a:spLocks noChangeShapeType="1"/>
            </p:cNvSpPr>
            <p:nvPr/>
          </p:nvSpPr>
          <p:spPr bwMode="auto">
            <a:xfrm>
              <a:off x="2604" y="3210"/>
              <a:ext cx="0" cy="213"/>
            </a:xfrm>
            <a:prstGeom prst="line">
              <a:avLst/>
            </a:prstGeom>
            <a:noFill/>
            <a:ln w="38100">
              <a:solidFill>
                <a:schemeClr val="tx1"/>
              </a:solidFill>
              <a:round/>
              <a:headEnd/>
              <a:tailEnd/>
            </a:ln>
            <a:effectLst/>
          </p:spPr>
          <p:txBody>
            <a:bodyPr wrap="none"/>
            <a:lstStyle/>
            <a:p>
              <a:pPr eaLnBrk="1" hangingPunct="1">
                <a:defRPr/>
              </a:pPr>
              <a:endParaRPr lang="zh-CN" altLang="en-US">
                <a:latin typeface="+mn-lt"/>
              </a:endParaRPr>
            </a:p>
          </p:txBody>
        </p:sp>
        <p:sp>
          <p:nvSpPr>
            <p:cNvPr id="133139" name="Text Box 20"/>
            <p:cNvSpPr txBox="1">
              <a:spLocks noChangeArrowheads="1"/>
            </p:cNvSpPr>
            <p:nvPr/>
          </p:nvSpPr>
          <p:spPr bwMode="auto">
            <a:xfrm>
              <a:off x="2666" y="3263"/>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1</a:t>
              </a:r>
            </a:p>
          </p:txBody>
        </p:sp>
        <p:sp>
          <p:nvSpPr>
            <p:cNvPr id="133140" name="Text Box 21"/>
            <p:cNvSpPr txBox="1">
              <a:spLocks noChangeArrowheads="1"/>
            </p:cNvSpPr>
            <p:nvPr/>
          </p:nvSpPr>
          <p:spPr bwMode="auto">
            <a:xfrm>
              <a:off x="3262" y="3254"/>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3</a:t>
              </a:r>
            </a:p>
          </p:txBody>
        </p:sp>
        <p:sp>
          <p:nvSpPr>
            <p:cNvPr id="133141" name="Text Box 22"/>
            <p:cNvSpPr txBox="1">
              <a:spLocks noChangeArrowheads="1"/>
            </p:cNvSpPr>
            <p:nvPr/>
          </p:nvSpPr>
          <p:spPr bwMode="auto">
            <a:xfrm>
              <a:off x="3555" y="3258"/>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4</a:t>
              </a:r>
            </a:p>
          </p:txBody>
        </p:sp>
        <p:sp>
          <p:nvSpPr>
            <p:cNvPr id="2045975" name="Line 23"/>
            <p:cNvSpPr>
              <a:spLocks noChangeShapeType="1"/>
            </p:cNvSpPr>
            <p:nvPr/>
          </p:nvSpPr>
          <p:spPr bwMode="auto">
            <a:xfrm>
              <a:off x="11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6" name="Line 24"/>
            <p:cNvSpPr>
              <a:spLocks noChangeShapeType="1"/>
            </p:cNvSpPr>
            <p:nvPr/>
          </p:nvSpPr>
          <p:spPr bwMode="auto">
            <a:xfrm>
              <a:off x="1407" y="3282"/>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7" name="Line 25"/>
            <p:cNvSpPr>
              <a:spLocks noChangeShapeType="1"/>
            </p:cNvSpPr>
            <p:nvPr/>
          </p:nvSpPr>
          <p:spPr bwMode="auto">
            <a:xfrm>
              <a:off x="1707" y="3282"/>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8" name="Line 26"/>
            <p:cNvSpPr>
              <a:spLocks noChangeShapeType="1"/>
            </p:cNvSpPr>
            <p:nvPr/>
          </p:nvSpPr>
          <p:spPr bwMode="auto">
            <a:xfrm>
              <a:off x="2007" y="3282"/>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9" name="Line 27"/>
            <p:cNvSpPr>
              <a:spLocks noChangeShapeType="1"/>
            </p:cNvSpPr>
            <p:nvPr/>
          </p:nvSpPr>
          <p:spPr bwMode="auto">
            <a:xfrm>
              <a:off x="2310" y="3276"/>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0" name="Line 28"/>
            <p:cNvSpPr>
              <a:spLocks noChangeShapeType="1"/>
            </p:cNvSpPr>
            <p:nvPr/>
          </p:nvSpPr>
          <p:spPr bwMode="auto">
            <a:xfrm>
              <a:off x="29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1" name="Line 29"/>
            <p:cNvSpPr>
              <a:spLocks noChangeShapeType="1"/>
            </p:cNvSpPr>
            <p:nvPr/>
          </p:nvSpPr>
          <p:spPr bwMode="auto">
            <a:xfrm>
              <a:off x="3515" y="3294"/>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2" name="Line 30"/>
            <p:cNvSpPr>
              <a:spLocks noChangeShapeType="1"/>
            </p:cNvSpPr>
            <p:nvPr/>
          </p:nvSpPr>
          <p:spPr bwMode="auto">
            <a:xfrm>
              <a:off x="4101" y="3273"/>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3" name="Line 31"/>
            <p:cNvSpPr>
              <a:spLocks noChangeShapeType="1"/>
            </p:cNvSpPr>
            <p:nvPr/>
          </p:nvSpPr>
          <p:spPr bwMode="auto">
            <a:xfrm>
              <a:off x="38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4" name="Line 32"/>
            <p:cNvSpPr>
              <a:spLocks noChangeShapeType="1"/>
            </p:cNvSpPr>
            <p:nvPr/>
          </p:nvSpPr>
          <p:spPr bwMode="auto">
            <a:xfrm>
              <a:off x="4404" y="3219"/>
              <a:ext cx="0" cy="213"/>
            </a:xfrm>
            <a:prstGeom prst="line">
              <a:avLst/>
            </a:prstGeom>
            <a:noFill/>
            <a:ln w="38100">
              <a:solidFill>
                <a:schemeClr val="tx1"/>
              </a:solidFill>
              <a:round/>
              <a:headEnd/>
              <a:tailEnd/>
            </a:ln>
            <a:effectLst/>
          </p:spPr>
          <p:txBody>
            <a:bodyPr wrap="none"/>
            <a:lstStyle/>
            <a:p>
              <a:pPr eaLnBrk="1" hangingPunct="1">
                <a:defRPr/>
              </a:pPr>
              <a:endParaRPr lang="zh-CN" altLang="en-US">
                <a:latin typeface="+mn-lt"/>
              </a:endParaRPr>
            </a:p>
          </p:txBody>
        </p:sp>
        <p:sp>
          <p:nvSpPr>
            <p:cNvPr id="2045985" name="Line 33"/>
            <p:cNvSpPr>
              <a:spLocks noChangeShapeType="1"/>
            </p:cNvSpPr>
            <p:nvPr/>
          </p:nvSpPr>
          <p:spPr bwMode="auto">
            <a:xfrm>
              <a:off x="32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6" name="Text Box 34"/>
            <p:cNvSpPr txBox="1">
              <a:spLocks noChangeArrowheads="1"/>
            </p:cNvSpPr>
            <p:nvPr/>
          </p:nvSpPr>
          <p:spPr bwMode="auto">
            <a:xfrm>
              <a:off x="1462" y="2889"/>
              <a:ext cx="397" cy="252"/>
            </a:xfrm>
            <a:prstGeom prst="rect">
              <a:avLst/>
            </a:prstGeom>
            <a:noFill/>
            <a:ln w="9525">
              <a:noFill/>
              <a:miter lim="800000"/>
              <a:headEnd/>
              <a:tailEnd/>
            </a:ln>
            <a:effectLst/>
          </p:spPr>
          <p:txBody>
            <a:bodyPr wrap="none">
              <a:spAutoFit/>
            </a:bodyPr>
            <a:lstStyle/>
            <a:p>
              <a:pPr>
                <a:defRPr/>
              </a:pPr>
              <a:r>
                <a:rPr lang="en-US" altLang="zh-CN" sz="1600" dirty="0">
                  <a:latin typeface="+mn-lt"/>
                </a:rPr>
                <a:t>6-slot</a:t>
              </a:r>
            </a:p>
            <a:p>
              <a:pPr>
                <a:defRPr/>
              </a:pPr>
              <a:r>
                <a:rPr lang="en-US" altLang="zh-CN" sz="1600" dirty="0">
                  <a:latin typeface="+mn-lt"/>
                </a:rPr>
                <a:t>frame</a:t>
              </a:r>
            </a:p>
          </p:txBody>
        </p:sp>
        <p:sp>
          <p:nvSpPr>
            <p:cNvPr id="2045987" name="Line 35"/>
            <p:cNvSpPr>
              <a:spLocks noChangeShapeType="1"/>
            </p:cNvSpPr>
            <p:nvPr/>
          </p:nvSpPr>
          <p:spPr bwMode="auto">
            <a:xfrm>
              <a:off x="1973" y="3098"/>
              <a:ext cx="623" cy="0"/>
            </a:xfrm>
            <a:prstGeom prst="line">
              <a:avLst/>
            </a:prstGeom>
            <a:noFill/>
            <a:ln w="9525">
              <a:solidFill>
                <a:schemeClr val="tx1"/>
              </a:solidFill>
              <a:round/>
              <a:headEnd/>
              <a:tailEnd type="triangle" w="med" len="med"/>
            </a:ln>
            <a:effectLst/>
          </p:spPr>
          <p:txBody>
            <a:bodyPr wrap="none"/>
            <a:lstStyle/>
            <a:p>
              <a:pPr eaLnBrk="1" hangingPunct="1">
                <a:defRPr/>
              </a:pPr>
              <a:endParaRPr lang="zh-CN" altLang="en-US">
                <a:latin typeface="+mn-lt"/>
              </a:endParaRPr>
            </a:p>
          </p:txBody>
        </p:sp>
        <p:sp>
          <p:nvSpPr>
            <p:cNvPr id="2045988" name="Line 36"/>
            <p:cNvSpPr>
              <a:spLocks noChangeShapeType="1"/>
            </p:cNvSpPr>
            <p:nvPr/>
          </p:nvSpPr>
          <p:spPr bwMode="auto">
            <a:xfrm flipH="1">
              <a:off x="811" y="3095"/>
              <a:ext cx="623" cy="0"/>
            </a:xfrm>
            <a:prstGeom prst="line">
              <a:avLst/>
            </a:prstGeom>
            <a:noFill/>
            <a:ln w="9525">
              <a:solidFill>
                <a:schemeClr val="tx1"/>
              </a:solidFill>
              <a:round/>
              <a:headEnd/>
              <a:tailEnd type="triangle" w="med" len="med"/>
            </a:ln>
            <a:effectLst/>
          </p:spPr>
          <p:txBody>
            <a:bodyPr wrap="none"/>
            <a:lstStyle/>
            <a:p>
              <a:pPr eaLnBrk="1" hangingPunct="1">
                <a:defRPr/>
              </a:pPr>
              <a:endParaRPr lang="zh-CN" altLang="en-US">
                <a:latin typeface="+mn-lt"/>
              </a:endParaRPr>
            </a:p>
          </p:txBody>
        </p:sp>
        <p:sp>
          <p:nvSpPr>
            <p:cNvPr id="2045989" name="Line 37"/>
            <p:cNvSpPr>
              <a:spLocks noChangeShapeType="1"/>
            </p:cNvSpPr>
            <p:nvPr/>
          </p:nvSpPr>
          <p:spPr bwMode="auto">
            <a:xfrm>
              <a:off x="798" y="3040"/>
              <a:ext cx="0" cy="192"/>
            </a:xfrm>
            <a:prstGeom prst="line">
              <a:avLst/>
            </a:prstGeom>
            <a:noFill/>
            <a:ln w="9525">
              <a:solidFill>
                <a:schemeClr val="tx1"/>
              </a:solidFill>
              <a:prstDash val="dash"/>
              <a:round/>
              <a:headEnd/>
              <a:tailEnd/>
            </a:ln>
            <a:effectLst/>
          </p:spPr>
          <p:txBody>
            <a:bodyPr wrap="none"/>
            <a:lstStyle/>
            <a:p>
              <a:pPr eaLnBrk="1" hangingPunct="1">
                <a:defRPr/>
              </a:pPr>
              <a:endParaRPr lang="zh-CN" altLang="en-US">
                <a:latin typeface="+mn-lt"/>
              </a:endParaRPr>
            </a:p>
          </p:txBody>
        </p:sp>
        <p:sp>
          <p:nvSpPr>
            <p:cNvPr id="2045990" name="Line 38"/>
            <p:cNvSpPr>
              <a:spLocks noChangeShapeType="1"/>
            </p:cNvSpPr>
            <p:nvPr/>
          </p:nvSpPr>
          <p:spPr bwMode="auto">
            <a:xfrm>
              <a:off x="2599" y="3013"/>
              <a:ext cx="0" cy="192"/>
            </a:xfrm>
            <a:prstGeom prst="line">
              <a:avLst/>
            </a:prstGeom>
            <a:noFill/>
            <a:ln w="9525">
              <a:solidFill>
                <a:schemeClr val="tx1"/>
              </a:solidFill>
              <a:prstDash val="dash"/>
              <a:round/>
              <a:headEnd/>
              <a:tailEnd/>
            </a:ln>
            <a:effectLst/>
          </p:spPr>
          <p:txBody>
            <a:bodyPr wrap="none"/>
            <a:lstStyle/>
            <a:p>
              <a:pPr eaLnBrk="1" hangingPunct="1">
                <a:defRPr/>
              </a:pPr>
              <a:endParaRPr lang="zh-CN" altLang="en-US">
                <a:latin typeface="+mn-lt"/>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hust">
  <a:themeElements>
    <a:clrScheme name="hust-slides">
      <a:dk1>
        <a:srgbClr val="000000"/>
      </a:dk1>
      <a:lt1>
        <a:srgbClr val="FFFFFF"/>
      </a:lt1>
      <a:dk2>
        <a:srgbClr val="4A4A97"/>
      </a:dk2>
      <a:lt2>
        <a:srgbClr val="E5EBFA"/>
      </a:lt2>
      <a:accent1>
        <a:srgbClr val="C00000"/>
      </a:accent1>
      <a:accent2>
        <a:srgbClr val="00843C"/>
      </a:accent2>
      <a:accent3>
        <a:srgbClr val="3261DA"/>
      </a:accent3>
      <a:accent4>
        <a:srgbClr val="FFC000"/>
      </a:accent4>
      <a:accent5>
        <a:srgbClr val="7030A0"/>
      </a:accent5>
      <a:accent6>
        <a:srgbClr val="BFBF00"/>
      </a:accent6>
      <a:hlink>
        <a:srgbClr val="7E9CE8"/>
      </a:hlink>
      <a:folHlink>
        <a:srgbClr val="D8D8EC"/>
      </a:folHlink>
    </a:clrScheme>
    <a:fontScheme name="hust-slides">
      <a:majorFont>
        <a:latin typeface="Calibri"/>
        <a:ea typeface="华文中宋"/>
        <a:cs typeface=""/>
      </a:majorFont>
      <a:minorFont>
        <a:latin typeface="Calibri"/>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ust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hust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hust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hust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hust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hust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hust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hust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hust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hust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4613</TotalTime>
  <Words>10690</Words>
  <Application>Microsoft Office PowerPoint</Application>
  <PresentationFormat>全屏显示(4:3)</PresentationFormat>
  <Paragraphs>2550</Paragraphs>
  <Slides>176</Slides>
  <Notes>73</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3</vt:i4>
      </vt:variant>
      <vt:variant>
        <vt:lpstr>幻灯片标题</vt:lpstr>
      </vt:variant>
      <vt:variant>
        <vt:i4>176</vt:i4>
      </vt:variant>
    </vt:vector>
  </HeadingPairs>
  <TitlesOfParts>
    <vt:vector size="203" baseType="lpstr">
      <vt:lpstr>MS PGothic</vt:lpstr>
      <vt:lpstr>MS PGothic</vt:lpstr>
      <vt:lpstr>ZapfDingbats</vt:lpstr>
      <vt:lpstr>黑体</vt:lpstr>
      <vt:lpstr>华文仿宋</vt:lpstr>
      <vt:lpstr>华文行楷</vt:lpstr>
      <vt:lpstr>华文楷体</vt:lpstr>
      <vt:lpstr>华文隶书</vt:lpstr>
      <vt:lpstr>华文细黑</vt:lpstr>
      <vt:lpstr>华文中宋</vt:lpstr>
      <vt:lpstr>楷体_GB2312</vt:lpstr>
      <vt:lpstr>宋体</vt:lpstr>
      <vt:lpstr>幼圆</vt:lpstr>
      <vt:lpstr>Arial</vt:lpstr>
      <vt:lpstr>Calibri</vt:lpstr>
      <vt:lpstr>Comic Sans MS</vt:lpstr>
      <vt:lpstr>Courier New</vt:lpstr>
      <vt:lpstr>Helvetica</vt:lpstr>
      <vt:lpstr>Symbol</vt:lpstr>
      <vt:lpstr>Tahoma</vt:lpstr>
      <vt:lpstr>Times New Roman</vt:lpstr>
      <vt:lpstr>Verdana</vt:lpstr>
      <vt:lpstr>Wingdings</vt:lpstr>
      <vt:lpstr>hust</vt:lpstr>
      <vt:lpstr>Picture</vt:lpstr>
      <vt:lpstr>Clip</vt:lpstr>
      <vt:lpstr>Equation</vt:lpstr>
      <vt:lpstr> 开始连接</vt:lpstr>
      <vt:lpstr>学习目标</vt:lpstr>
      <vt:lpstr>提纲</vt:lpstr>
      <vt:lpstr>回顾: 网络连通性</vt:lpstr>
      <vt:lpstr>回顾: 网络体系结构</vt:lpstr>
      <vt:lpstr>物理层 vs 数据链路层</vt:lpstr>
      <vt:lpstr>直连网络</vt:lpstr>
      <vt:lpstr>直连链路类型</vt:lpstr>
      <vt:lpstr>数据链路层在那里实现?</vt:lpstr>
      <vt:lpstr>适配器之间的通信</vt:lpstr>
      <vt:lpstr>PowerPoint 演示文稿</vt:lpstr>
      <vt:lpstr>提纲</vt:lpstr>
      <vt:lpstr>直连网络的研究问题</vt:lpstr>
      <vt:lpstr>直连网络的研究问题</vt:lpstr>
      <vt:lpstr>直连网络的研究问题</vt:lpstr>
      <vt:lpstr>提纲</vt:lpstr>
      <vt:lpstr>网络节点</vt:lpstr>
      <vt:lpstr>网络节点</vt:lpstr>
      <vt:lpstr>网络节点</vt:lpstr>
      <vt:lpstr>网络适配器</vt:lpstr>
      <vt:lpstr>链路</vt:lpstr>
      <vt:lpstr>物理媒质: 有线 </vt:lpstr>
      <vt:lpstr>有线链路容量</vt:lpstr>
      <vt:lpstr>商业链路</vt:lpstr>
      <vt:lpstr>物理媒质：无线</vt:lpstr>
      <vt:lpstr>链路容量</vt:lpstr>
      <vt:lpstr>典型的通信系统</vt:lpstr>
      <vt:lpstr>提纲</vt:lpstr>
      <vt:lpstr>比特和信号</vt:lpstr>
      <vt:lpstr>假设</vt:lpstr>
      <vt:lpstr>不归零 NRZ (Non-Return to Zero)</vt:lpstr>
      <vt:lpstr>不归零反转 (NRZI)</vt:lpstr>
      <vt:lpstr>曼彻斯特编码</vt:lpstr>
      <vt:lpstr>图示说明</vt:lpstr>
      <vt:lpstr>4-bit/5-bit</vt:lpstr>
      <vt:lpstr>提纲</vt:lpstr>
      <vt:lpstr>帧定界问题</vt:lpstr>
      <vt:lpstr>面向字节的协议</vt:lpstr>
      <vt:lpstr>字节计数法</vt:lpstr>
      <vt:lpstr>起止标记法：协议案例</vt:lpstr>
      <vt:lpstr>起止标记法：协议案例</vt:lpstr>
      <vt:lpstr>面向比特的协议</vt:lpstr>
      <vt:lpstr>HDLC (高级链路控制规程)</vt:lpstr>
      <vt:lpstr>提纲</vt:lpstr>
      <vt:lpstr>比特错误</vt:lpstr>
      <vt:lpstr>差错检测</vt:lpstr>
      <vt:lpstr>差错检测的基本原理</vt:lpstr>
      <vt:lpstr>差错检测的基本原理</vt:lpstr>
      <vt:lpstr>二维奇偶校验</vt:lpstr>
      <vt:lpstr>二维奇偶校验</vt:lpstr>
      <vt:lpstr>互联网校验和算法 </vt:lpstr>
      <vt:lpstr>互联网校验和算法</vt:lpstr>
      <vt:lpstr>循环冗余校验  </vt:lpstr>
      <vt:lpstr>循环冗余校验 </vt:lpstr>
      <vt:lpstr>模2运算</vt:lpstr>
      <vt:lpstr>循环冗余校验 </vt:lpstr>
      <vt:lpstr>循环冗余校验 </vt:lpstr>
      <vt:lpstr>循环冗余校验 </vt:lpstr>
      <vt:lpstr>提纲</vt:lpstr>
      <vt:lpstr>直连网络存在的基本问题</vt:lpstr>
      <vt:lpstr>可靠数据传输的原理</vt:lpstr>
      <vt:lpstr>可靠数据传输的原理</vt:lpstr>
      <vt:lpstr>可靠数据传输的原理</vt:lpstr>
      <vt:lpstr>可靠数据传输的原理</vt:lpstr>
      <vt:lpstr>可靠传输</vt:lpstr>
      <vt:lpstr>自动请求重传 (ARQ)</vt:lpstr>
      <vt:lpstr>停止等待协议</vt:lpstr>
      <vt:lpstr>停止等待协议</vt:lpstr>
      <vt:lpstr>停止等待协议</vt:lpstr>
      <vt:lpstr>停止等待协议</vt:lpstr>
      <vt:lpstr>提纲</vt:lpstr>
      <vt:lpstr>连续ARQ协议</vt:lpstr>
      <vt:lpstr>流水线协议</vt:lpstr>
      <vt:lpstr>流水线: 增加链路利用率</vt:lpstr>
      <vt:lpstr>连续ARQ协议的两种策略</vt:lpstr>
      <vt:lpstr>Go-Back-N策略</vt:lpstr>
      <vt:lpstr>选择重传策略</vt:lpstr>
      <vt:lpstr>提纲</vt:lpstr>
      <vt:lpstr>滑动窗口协议</vt:lpstr>
      <vt:lpstr>滑动窗口协议</vt:lpstr>
      <vt:lpstr>滑动窗口协议</vt:lpstr>
      <vt:lpstr>滑动窗口ARQ</vt:lpstr>
      <vt:lpstr>Go-back-N ARQ协议</vt:lpstr>
      <vt:lpstr>选择重传ARQ协议</vt:lpstr>
      <vt:lpstr>选择重传ARQ协议</vt:lpstr>
      <vt:lpstr>有限范围的帧序号</vt:lpstr>
      <vt:lpstr>小结: 滑动窗口协议</vt:lpstr>
      <vt:lpstr>小结: 可靠传输 </vt:lpstr>
      <vt:lpstr>小结: 可靠传输</vt:lpstr>
      <vt:lpstr>互联网的点到点链路层协议</vt:lpstr>
      <vt:lpstr>互联网的点到点链路层协议</vt:lpstr>
      <vt:lpstr>数据链路层协议示例</vt:lpstr>
      <vt:lpstr>HDLC</vt:lpstr>
      <vt:lpstr>提纲</vt:lpstr>
      <vt:lpstr>多路访问</vt:lpstr>
      <vt:lpstr>多路访问</vt:lpstr>
      <vt:lpstr>多路访问</vt:lpstr>
      <vt:lpstr>MAC 协议</vt:lpstr>
      <vt:lpstr>信道划分: TDMA</vt:lpstr>
      <vt:lpstr>信道划分: FDMA</vt:lpstr>
      <vt:lpstr>MAC 协议</vt:lpstr>
      <vt:lpstr>随机接入方式</vt:lpstr>
      <vt:lpstr>随机接入: 纯 ALOHA</vt:lpstr>
      <vt:lpstr>随机接入: 时隙ALOHA</vt:lpstr>
      <vt:lpstr>随机接入: 时隙ALOHA</vt:lpstr>
      <vt:lpstr>随机接入: 纯 ALOHA的性能</vt:lpstr>
      <vt:lpstr>随机接入: 时隙 Aloha的性能</vt:lpstr>
      <vt:lpstr>随机接入: CSMA</vt:lpstr>
      <vt:lpstr>随机接入: CSMA 冲突</vt:lpstr>
      <vt:lpstr>随机接入: CSMA 冲突</vt:lpstr>
      <vt:lpstr>MAC 协议</vt:lpstr>
      <vt:lpstr>轮转发送MAC 协议</vt:lpstr>
      <vt:lpstr>轮转发送MAC协议</vt:lpstr>
      <vt:lpstr>轮转发送MAC 协议</vt:lpstr>
      <vt:lpstr> 小结:多路访问控制问题</vt:lpstr>
      <vt:lpstr>提纲</vt:lpstr>
      <vt:lpstr>802.x 标准背景介绍</vt:lpstr>
      <vt:lpstr>802.x 标准背景介绍</vt:lpstr>
      <vt:lpstr>数据链路层的两个子层</vt:lpstr>
      <vt:lpstr>802.x 标准近展(2010)</vt:lpstr>
      <vt:lpstr>802.x 标准近展(2010)</vt:lpstr>
      <vt:lpstr>提纲</vt:lpstr>
      <vt:lpstr>物理属性</vt:lpstr>
      <vt:lpstr>Ethernet: physical topology</vt:lpstr>
      <vt:lpstr>物理属性</vt:lpstr>
      <vt:lpstr>物理属性</vt:lpstr>
      <vt:lpstr>总线拓扑结构: 传统Ethernet</vt:lpstr>
      <vt:lpstr>星型拓扑结构: 集线器/交换设备</vt:lpstr>
      <vt:lpstr>星型拓扑结构: 集线器/交换设备</vt:lpstr>
      <vt:lpstr>传统Ethernet vs. Ethernet 集线器</vt:lpstr>
      <vt:lpstr>Ethernet 集线器vs. Ethernet 交换机</vt:lpstr>
      <vt:lpstr>Ethernet 集线器vs. Ethernet 交换机</vt:lpstr>
      <vt:lpstr>介质访问控制协议</vt:lpstr>
      <vt:lpstr>介质访问控制协议</vt:lpstr>
      <vt:lpstr>介质访问控制协议</vt:lpstr>
      <vt:lpstr>CSMA/CD 冲突监测</vt:lpstr>
      <vt:lpstr>Ethernet CSMA/CD 协议</vt:lpstr>
      <vt:lpstr>Ethernet CSMA/CD协议</vt:lpstr>
      <vt:lpstr>CSMA/CD 退避算法示例</vt:lpstr>
      <vt:lpstr>CSMA/CD efficiency</vt:lpstr>
      <vt:lpstr>Ethernet的实际应用</vt:lpstr>
      <vt:lpstr>Ethernet的最新进展</vt:lpstr>
      <vt:lpstr>Ethernet的成功之道</vt:lpstr>
      <vt:lpstr>提纲</vt:lpstr>
      <vt:lpstr>几种无线网络标准的链路特性</vt:lpstr>
      <vt:lpstr>无线链路特性 (1)</vt:lpstr>
      <vt:lpstr>无线链路特性 (2)</vt:lpstr>
      <vt:lpstr>无线链路: 高比特误码率</vt:lpstr>
      <vt:lpstr>无线链路: 高比特误码率</vt:lpstr>
      <vt:lpstr>无线链路: 高比特误码率</vt:lpstr>
      <vt:lpstr>无线网络特性</vt:lpstr>
      <vt:lpstr>802.11 局域网体系结构</vt:lpstr>
      <vt:lpstr>802.11: 信道与关联</vt:lpstr>
      <vt:lpstr>802.11: 被动/主动扫描</vt:lpstr>
      <vt:lpstr>IEEE 802.11: 多路访问</vt:lpstr>
      <vt:lpstr>CA: 冲突避免, 而不是检测 </vt:lpstr>
      <vt:lpstr>IEEE 802.11 MAC 协议: CSMA/CA</vt:lpstr>
      <vt:lpstr>隐藏终端问题</vt:lpstr>
      <vt:lpstr>虚拟载波监听</vt:lpstr>
      <vt:lpstr>避免传输碰撞(Collision avoidance)</vt:lpstr>
      <vt:lpstr>使用RTS和CTS的避免信号碰撞</vt:lpstr>
      <vt:lpstr>隐藏终端问题</vt:lpstr>
      <vt:lpstr>暴露终端问题</vt:lpstr>
      <vt:lpstr>CSMA/CA 退避算法</vt:lpstr>
      <vt:lpstr>802.11帧: 地址</vt:lpstr>
      <vt:lpstr>PowerPoint 演示文稿</vt:lpstr>
      <vt:lpstr>PowerPoint 演示文稿</vt:lpstr>
      <vt:lpstr>提纲</vt:lpstr>
      <vt:lpstr>数据链路层组件和协议</vt:lpstr>
      <vt:lpstr>谢谢！</vt:lpstr>
      <vt:lpstr>参考资料</vt:lpstr>
      <vt:lpstr>附录</vt:lpstr>
      <vt:lpstr>ALOHA的历史故事</vt:lpstr>
      <vt:lpstr>Ethernet的历史故事</vt:lpstr>
      <vt:lpstr>隐藏终端问题</vt:lpstr>
      <vt:lpstr>隐藏终端问题</vt:lpstr>
    </vt:vector>
  </TitlesOfParts>
  <Company>itec.hust.edu.cn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计算机网络：开始连接</dc:title>
  <dc:creator>Xiaojun Hei</dc:creator>
  <cp:lastModifiedBy>Xiaojun Hei</cp:lastModifiedBy>
  <cp:revision>410</cp:revision>
  <dcterms:created xsi:type="dcterms:W3CDTF">2006-11-19T08:50:12Z</dcterms:created>
  <dcterms:modified xsi:type="dcterms:W3CDTF">2019-09-02T15:34:40Z</dcterms:modified>
</cp:coreProperties>
</file>